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320" r:id="rId5"/>
    <p:sldId id="321" r:id="rId6"/>
    <p:sldId id="265" r:id="rId7"/>
    <p:sldId id="322" r:id="rId8"/>
    <p:sldId id="286" r:id="rId9"/>
    <p:sldId id="323" r:id="rId10"/>
    <p:sldId id="287" r:id="rId11"/>
    <p:sldId id="288" r:id="rId12"/>
    <p:sldId id="310" r:id="rId13"/>
    <p:sldId id="299" r:id="rId14"/>
    <p:sldId id="289" r:id="rId15"/>
    <p:sldId id="290" r:id="rId16"/>
    <p:sldId id="291" r:id="rId17"/>
    <p:sldId id="281" r:id="rId18"/>
    <p:sldId id="293" r:id="rId19"/>
    <p:sldId id="292" r:id="rId20"/>
    <p:sldId id="294" r:id="rId21"/>
    <p:sldId id="295" r:id="rId22"/>
    <p:sldId id="296" r:id="rId23"/>
    <p:sldId id="297" r:id="rId24"/>
    <p:sldId id="298" r:id="rId25"/>
    <p:sldId id="300" r:id="rId26"/>
    <p:sldId id="301" r:id="rId27"/>
    <p:sldId id="302" r:id="rId28"/>
    <p:sldId id="303" r:id="rId29"/>
    <p:sldId id="304" r:id="rId30"/>
    <p:sldId id="305" r:id="rId31"/>
    <p:sldId id="318" r:id="rId32"/>
    <p:sldId id="315" r:id="rId33"/>
    <p:sldId id="316" r:id="rId34"/>
    <p:sldId id="317" r:id="rId35"/>
    <p:sldId id="314" r:id="rId36"/>
    <p:sldId id="306" r:id="rId37"/>
    <p:sldId id="307" r:id="rId38"/>
    <p:sldId id="308" r:id="rId39"/>
    <p:sldId id="309" r:id="rId40"/>
    <p:sldId id="261" r:id="rId41"/>
    <p:sldId id="312" r:id="rId42"/>
    <p:sldId id="280" r:id="rId43"/>
    <p:sldId id="313" r:id="rId44"/>
    <p:sldId id="319" r:id="rId4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03CC1E-EF74-432E-8232-C148EF8515A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F0D70583-3DC1-4A3D-9E71-3932AF9644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03C52419-A280-4EEA-B040-76CBF9A064BA}"/>
              </a:ext>
            </a:extLst>
          </p:cNvPr>
          <p:cNvSpPr>
            <a:spLocks noGrp="1"/>
          </p:cNvSpPr>
          <p:nvPr>
            <p:ph type="dt" sz="half" idx="10"/>
          </p:nvPr>
        </p:nvSpPr>
        <p:spPr/>
        <p:txBody>
          <a:bodyPr/>
          <a:lstStyle/>
          <a:p>
            <a:fld id="{79D0AB46-41F0-45CE-A534-5C5DD93FFF7E}" type="datetimeFigureOut">
              <a:rPr lang="zh-TW" altLang="en-US" smtClean="0"/>
              <a:t>2024/10/30</a:t>
            </a:fld>
            <a:endParaRPr lang="zh-TW" altLang="en-US"/>
          </a:p>
        </p:txBody>
      </p:sp>
      <p:sp>
        <p:nvSpPr>
          <p:cNvPr id="5" name="頁尾版面配置區 4">
            <a:extLst>
              <a:ext uri="{FF2B5EF4-FFF2-40B4-BE49-F238E27FC236}">
                <a16:creationId xmlns:a16="http://schemas.microsoft.com/office/drawing/2014/main" id="{B4A08CFA-784A-405E-A7F4-5B9976A9989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138A25C-350B-41E5-8B55-87D97ED62EF3}"/>
              </a:ext>
            </a:extLst>
          </p:cNvPr>
          <p:cNvSpPr>
            <a:spLocks noGrp="1"/>
          </p:cNvSpPr>
          <p:nvPr>
            <p:ph type="sldNum" sz="quarter" idx="12"/>
          </p:nvPr>
        </p:nvSpPr>
        <p:spPr/>
        <p:txBody>
          <a:bodyPr/>
          <a:lstStyle/>
          <a:p>
            <a:fld id="{A8B43D8B-26CF-4E8A-8F42-988504BC8889}" type="slidenum">
              <a:rPr lang="zh-TW" altLang="en-US" smtClean="0"/>
              <a:t>‹#›</a:t>
            </a:fld>
            <a:endParaRPr lang="zh-TW" altLang="en-US"/>
          </a:p>
        </p:txBody>
      </p:sp>
    </p:spTree>
    <p:extLst>
      <p:ext uri="{BB962C8B-B14F-4D97-AF65-F5344CB8AC3E}">
        <p14:creationId xmlns:p14="http://schemas.microsoft.com/office/powerpoint/2010/main" val="141079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FB8936-BD63-4B69-A512-7A889AFA75E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254E6F37-D539-437A-BCCB-240AB9F3BE5B}"/>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C466761-8FFD-418C-9481-A9AC715A6551}"/>
              </a:ext>
            </a:extLst>
          </p:cNvPr>
          <p:cNvSpPr>
            <a:spLocks noGrp="1"/>
          </p:cNvSpPr>
          <p:nvPr>
            <p:ph type="dt" sz="half" idx="10"/>
          </p:nvPr>
        </p:nvSpPr>
        <p:spPr/>
        <p:txBody>
          <a:bodyPr/>
          <a:lstStyle/>
          <a:p>
            <a:fld id="{79D0AB46-41F0-45CE-A534-5C5DD93FFF7E}" type="datetimeFigureOut">
              <a:rPr lang="zh-TW" altLang="en-US" smtClean="0"/>
              <a:t>2024/10/30</a:t>
            </a:fld>
            <a:endParaRPr lang="zh-TW" altLang="en-US"/>
          </a:p>
        </p:txBody>
      </p:sp>
      <p:sp>
        <p:nvSpPr>
          <p:cNvPr id="5" name="頁尾版面配置區 4">
            <a:extLst>
              <a:ext uri="{FF2B5EF4-FFF2-40B4-BE49-F238E27FC236}">
                <a16:creationId xmlns:a16="http://schemas.microsoft.com/office/drawing/2014/main" id="{784EC61C-68CE-42FE-8712-D0C8569ABBA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F57E639-401A-4B45-BDF0-6F532B6205FD}"/>
              </a:ext>
            </a:extLst>
          </p:cNvPr>
          <p:cNvSpPr>
            <a:spLocks noGrp="1"/>
          </p:cNvSpPr>
          <p:nvPr>
            <p:ph type="sldNum" sz="quarter" idx="12"/>
          </p:nvPr>
        </p:nvSpPr>
        <p:spPr/>
        <p:txBody>
          <a:bodyPr/>
          <a:lstStyle/>
          <a:p>
            <a:fld id="{A8B43D8B-26CF-4E8A-8F42-988504BC8889}" type="slidenum">
              <a:rPr lang="zh-TW" altLang="en-US" smtClean="0"/>
              <a:t>‹#›</a:t>
            </a:fld>
            <a:endParaRPr lang="zh-TW" altLang="en-US"/>
          </a:p>
        </p:txBody>
      </p:sp>
    </p:spTree>
    <p:extLst>
      <p:ext uri="{BB962C8B-B14F-4D97-AF65-F5344CB8AC3E}">
        <p14:creationId xmlns:p14="http://schemas.microsoft.com/office/powerpoint/2010/main" val="168581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DC857C91-55F8-42E4-ABC7-ED5903A76174}"/>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943626AB-B3B0-4CBB-914A-8FD060AFF111}"/>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90128DE-B406-4969-A558-884BEE68C395}"/>
              </a:ext>
            </a:extLst>
          </p:cNvPr>
          <p:cNvSpPr>
            <a:spLocks noGrp="1"/>
          </p:cNvSpPr>
          <p:nvPr>
            <p:ph type="dt" sz="half" idx="10"/>
          </p:nvPr>
        </p:nvSpPr>
        <p:spPr/>
        <p:txBody>
          <a:bodyPr/>
          <a:lstStyle/>
          <a:p>
            <a:fld id="{79D0AB46-41F0-45CE-A534-5C5DD93FFF7E}" type="datetimeFigureOut">
              <a:rPr lang="zh-TW" altLang="en-US" smtClean="0"/>
              <a:t>2024/10/30</a:t>
            </a:fld>
            <a:endParaRPr lang="zh-TW" altLang="en-US"/>
          </a:p>
        </p:txBody>
      </p:sp>
      <p:sp>
        <p:nvSpPr>
          <p:cNvPr id="5" name="頁尾版面配置區 4">
            <a:extLst>
              <a:ext uri="{FF2B5EF4-FFF2-40B4-BE49-F238E27FC236}">
                <a16:creationId xmlns:a16="http://schemas.microsoft.com/office/drawing/2014/main" id="{F8666AD4-7C7D-4046-85EA-DAF6A8B5ABE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7DBFB81-F23D-467C-AC3D-4574A4A9C351}"/>
              </a:ext>
            </a:extLst>
          </p:cNvPr>
          <p:cNvSpPr>
            <a:spLocks noGrp="1"/>
          </p:cNvSpPr>
          <p:nvPr>
            <p:ph type="sldNum" sz="quarter" idx="12"/>
          </p:nvPr>
        </p:nvSpPr>
        <p:spPr/>
        <p:txBody>
          <a:bodyPr/>
          <a:lstStyle/>
          <a:p>
            <a:fld id="{A8B43D8B-26CF-4E8A-8F42-988504BC8889}" type="slidenum">
              <a:rPr lang="zh-TW" altLang="en-US" smtClean="0"/>
              <a:t>‹#›</a:t>
            </a:fld>
            <a:endParaRPr lang="zh-TW" altLang="en-US"/>
          </a:p>
        </p:txBody>
      </p:sp>
    </p:spTree>
    <p:extLst>
      <p:ext uri="{BB962C8B-B14F-4D97-AF65-F5344CB8AC3E}">
        <p14:creationId xmlns:p14="http://schemas.microsoft.com/office/powerpoint/2010/main" val="312298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CC5429-B258-471B-9862-011C0CD534C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DB3C77E-4494-4720-9EF7-EB40233A8CF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7FFDD99-AF3C-403F-B473-1EDD85FAD47B}"/>
              </a:ext>
            </a:extLst>
          </p:cNvPr>
          <p:cNvSpPr>
            <a:spLocks noGrp="1"/>
          </p:cNvSpPr>
          <p:nvPr>
            <p:ph type="dt" sz="half" idx="10"/>
          </p:nvPr>
        </p:nvSpPr>
        <p:spPr/>
        <p:txBody>
          <a:bodyPr/>
          <a:lstStyle/>
          <a:p>
            <a:fld id="{79D0AB46-41F0-45CE-A534-5C5DD93FFF7E}" type="datetimeFigureOut">
              <a:rPr lang="zh-TW" altLang="en-US" smtClean="0"/>
              <a:t>2024/10/30</a:t>
            </a:fld>
            <a:endParaRPr lang="zh-TW" altLang="en-US"/>
          </a:p>
        </p:txBody>
      </p:sp>
      <p:sp>
        <p:nvSpPr>
          <p:cNvPr id="5" name="頁尾版面配置區 4">
            <a:extLst>
              <a:ext uri="{FF2B5EF4-FFF2-40B4-BE49-F238E27FC236}">
                <a16:creationId xmlns:a16="http://schemas.microsoft.com/office/drawing/2014/main" id="{5CBA9800-6A7C-4933-A329-CDDFBF59701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0E94A47-B172-4E27-A80A-68E58D5D19B2}"/>
              </a:ext>
            </a:extLst>
          </p:cNvPr>
          <p:cNvSpPr>
            <a:spLocks noGrp="1"/>
          </p:cNvSpPr>
          <p:nvPr>
            <p:ph type="sldNum" sz="quarter" idx="12"/>
          </p:nvPr>
        </p:nvSpPr>
        <p:spPr/>
        <p:txBody>
          <a:bodyPr/>
          <a:lstStyle/>
          <a:p>
            <a:fld id="{A8B43D8B-26CF-4E8A-8F42-988504BC8889}" type="slidenum">
              <a:rPr lang="zh-TW" altLang="en-US" smtClean="0"/>
              <a:t>‹#›</a:t>
            </a:fld>
            <a:endParaRPr lang="zh-TW" altLang="en-US"/>
          </a:p>
        </p:txBody>
      </p:sp>
    </p:spTree>
    <p:extLst>
      <p:ext uri="{BB962C8B-B14F-4D97-AF65-F5344CB8AC3E}">
        <p14:creationId xmlns:p14="http://schemas.microsoft.com/office/powerpoint/2010/main" val="239229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F74AF3-D996-4337-A475-08DE9820FEE6}"/>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E3D101A-7A6B-4928-9B5F-D399A2372E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0A5CA79C-32F2-4A21-AE99-E84A19F849A8}"/>
              </a:ext>
            </a:extLst>
          </p:cNvPr>
          <p:cNvSpPr>
            <a:spLocks noGrp="1"/>
          </p:cNvSpPr>
          <p:nvPr>
            <p:ph type="dt" sz="half" idx="10"/>
          </p:nvPr>
        </p:nvSpPr>
        <p:spPr/>
        <p:txBody>
          <a:bodyPr/>
          <a:lstStyle/>
          <a:p>
            <a:fld id="{79D0AB46-41F0-45CE-A534-5C5DD93FFF7E}" type="datetimeFigureOut">
              <a:rPr lang="zh-TW" altLang="en-US" smtClean="0"/>
              <a:t>2024/10/30</a:t>
            </a:fld>
            <a:endParaRPr lang="zh-TW" altLang="en-US"/>
          </a:p>
        </p:txBody>
      </p:sp>
      <p:sp>
        <p:nvSpPr>
          <p:cNvPr id="5" name="頁尾版面配置區 4">
            <a:extLst>
              <a:ext uri="{FF2B5EF4-FFF2-40B4-BE49-F238E27FC236}">
                <a16:creationId xmlns:a16="http://schemas.microsoft.com/office/drawing/2014/main" id="{143E53AF-4B3B-4AE4-82B5-407FCF4C9EA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B06BC53-4A74-47B9-ACD5-5CFB11421AD4}"/>
              </a:ext>
            </a:extLst>
          </p:cNvPr>
          <p:cNvSpPr>
            <a:spLocks noGrp="1"/>
          </p:cNvSpPr>
          <p:nvPr>
            <p:ph type="sldNum" sz="quarter" idx="12"/>
          </p:nvPr>
        </p:nvSpPr>
        <p:spPr/>
        <p:txBody>
          <a:bodyPr/>
          <a:lstStyle/>
          <a:p>
            <a:fld id="{A8B43D8B-26CF-4E8A-8F42-988504BC8889}" type="slidenum">
              <a:rPr lang="zh-TW" altLang="en-US" smtClean="0"/>
              <a:t>‹#›</a:t>
            </a:fld>
            <a:endParaRPr lang="zh-TW" altLang="en-US"/>
          </a:p>
        </p:txBody>
      </p:sp>
    </p:spTree>
    <p:extLst>
      <p:ext uri="{BB962C8B-B14F-4D97-AF65-F5344CB8AC3E}">
        <p14:creationId xmlns:p14="http://schemas.microsoft.com/office/powerpoint/2010/main" val="70736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99E8A8-F99C-4AFF-B8CE-B61B90D4B9F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E2BFC83-EC17-4C05-AA6E-0F59256C5577}"/>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4C6EE872-054B-44A0-94AD-8769979EA8F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AA02C7B-0660-45A8-A4B2-B092731319A0}"/>
              </a:ext>
            </a:extLst>
          </p:cNvPr>
          <p:cNvSpPr>
            <a:spLocks noGrp="1"/>
          </p:cNvSpPr>
          <p:nvPr>
            <p:ph type="dt" sz="half" idx="10"/>
          </p:nvPr>
        </p:nvSpPr>
        <p:spPr/>
        <p:txBody>
          <a:bodyPr/>
          <a:lstStyle/>
          <a:p>
            <a:fld id="{79D0AB46-41F0-45CE-A534-5C5DD93FFF7E}" type="datetimeFigureOut">
              <a:rPr lang="zh-TW" altLang="en-US" smtClean="0"/>
              <a:t>2024/10/30</a:t>
            </a:fld>
            <a:endParaRPr lang="zh-TW" altLang="en-US"/>
          </a:p>
        </p:txBody>
      </p:sp>
      <p:sp>
        <p:nvSpPr>
          <p:cNvPr id="6" name="頁尾版面配置區 5">
            <a:extLst>
              <a:ext uri="{FF2B5EF4-FFF2-40B4-BE49-F238E27FC236}">
                <a16:creationId xmlns:a16="http://schemas.microsoft.com/office/drawing/2014/main" id="{B1F838C0-A719-4873-A934-8E0D535DCE6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E1FC94D-76AB-4535-81ED-24BFA4277CE4}"/>
              </a:ext>
            </a:extLst>
          </p:cNvPr>
          <p:cNvSpPr>
            <a:spLocks noGrp="1"/>
          </p:cNvSpPr>
          <p:nvPr>
            <p:ph type="sldNum" sz="quarter" idx="12"/>
          </p:nvPr>
        </p:nvSpPr>
        <p:spPr/>
        <p:txBody>
          <a:bodyPr/>
          <a:lstStyle/>
          <a:p>
            <a:fld id="{A8B43D8B-26CF-4E8A-8F42-988504BC8889}" type="slidenum">
              <a:rPr lang="zh-TW" altLang="en-US" smtClean="0"/>
              <a:t>‹#›</a:t>
            </a:fld>
            <a:endParaRPr lang="zh-TW" altLang="en-US"/>
          </a:p>
        </p:txBody>
      </p:sp>
    </p:spTree>
    <p:extLst>
      <p:ext uri="{BB962C8B-B14F-4D97-AF65-F5344CB8AC3E}">
        <p14:creationId xmlns:p14="http://schemas.microsoft.com/office/powerpoint/2010/main" val="192909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DE3FF7-2084-447F-B475-24E78865B9BE}"/>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6AA6C3EB-9819-456C-BF42-5BAB2E78B4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2C07E9E-923D-49D0-A3D4-64FB12EA006F}"/>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8C3FF6A8-0669-46B6-8069-B89DAA8770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E66C7D6D-B813-4AFC-A08A-64E5AC8944ED}"/>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699B3E8-35C2-4420-B379-635A7E5A6BF1}"/>
              </a:ext>
            </a:extLst>
          </p:cNvPr>
          <p:cNvSpPr>
            <a:spLocks noGrp="1"/>
          </p:cNvSpPr>
          <p:nvPr>
            <p:ph type="dt" sz="half" idx="10"/>
          </p:nvPr>
        </p:nvSpPr>
        <p:spPr/>
        <p:txBody>
          <a:bodyPr/>
          <a:lstStyle/>
          <a:p>
            <a:fld id="{79D0AB46-41F0-45CE-A534-5C5DD93FFF7E}" type="datetimeFigureOut">
              <a:rPr lang="zh-TW" altLang="en-US" smtClean="0"/>
              <a:t>2024/10/30</a:t>
            </a:fld>
            <a:endParaRPr lang="zh-TW" altLang="en-US"/>
          </a:p>
        </p:txBody>
      </p:sp>
      <p:sp>
        <p:nvSpPr>
          <p:cNvPr id="8" name="頁尾版面配置區 7">
            <a:extLst>
              <a:ext uri="{FF2B5EF4-FFF2-40B4-BE49-F238E27FC236}">
                <a16:creationId xmlns:a16="http://schemas.microsoft.com/office/drawing/2014/main" id="{9D96CAEE-32A2-4E8B-ABEA-7F89E7F2017E}"/>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81FF1B58-8FE7-4356-8198-44D55CED1A03}"/>
              </a:ext>
            </a:extLst>
          </p:cNvPr>
          <p:cNvSpPr>
            <a:spLocks noGrp="1"/>
          </p:cNvSpPr>
          <p:nvPr>
            <p:ph type="sldNum" sz="quarter" idx="12"/>
          </p:nvPr>
        </p:nvSpPr>
        <p:spPr/>
        <p:txBody>
          <a:bodyPr/>
          <a:lstStyle/>
          <a:p>
            <a:fld id="{A8B43D8B-26CF-4E8A-8F42-988504BC8889}" type="slidenum">
              <a:rPr lang="zh-TW" altLang="en-US" smtClean="0"/>
              <a:t>‹#›</a:t>
            </a:fld>
            <a:endParaRPr lang="zh-TW" altLang="en-US"/>
          </a:p>
        </p:txBody>
      </p:sp>
    </p:spTree>
    <p:extLst>
      <p:ext uri="{BB962C8B-B14F-4D97-AF65-F5344CB8AC3E}">
        <p14:creationId xmlns:p14="http://schemas.microsoft.com/office/powerpoint/2010/main" val="326667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7C0880-B870-4961-A83C-4F6BDA22776E}"/>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B22ECCF7-290D-4167-9B78-1C36B4B7BF1A}"/>
              </a:ext>
            </a:extLst>
          </p:cNvPr>
          <p:cNvSpPr>
            <a:spLocks noGrp="1"/>
          </p:cNvSpPr>
          <p:nvPr>
            <p:ph type="dt" sz="half" idx="10"/>
          </p:nvPr>
        </p:nvSpPr>
        <p:spPr/>
        <p:txBody>
          <a:bodyPr/>
          <a:lstStyle/>
          <a:p>
            <a:fld id="{79D0AB46-41F0-45CE-A534-5C5DD93FFF7E}" type="datetimeFigureOut">
              <a:rPr lang="zh-TW" altLang="en-US" smtClean="0"/>
              <a:t>2024/10/30</a:t>
            </a:fld>
            <a:endParaRPr lang="zh-TW" altLang="en-US"/>
          </a:p>
        </p:txBody>
      </p:sp>
      <p:sp>
        <p:nvSpPr>
          <p:cNvPr id="4" name="頁尾版面配置區 3">
            <a:extLst>
              <a:ext uri="{FF2B5EF4-FFF2-40B4-BE49-F238E27FC236}">
                <a16:creationId xmlns:a16="http://schemas.microsoft.com/office/drawing/2014/main" id="{627F79F6-A684-46DC-880C-AA63D0F69BC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6D130890-A6AF-41BC-B4F8-55286EBE8458}"/>
              </a:ext>
            </a:extLst>
          </p:cNvPr>
          <p:cNvSpPr>
            <a:spLocks noGrp="1"/>
          </p:cNvSpPr>
          <p:nvPr>
            <p:ph type="sldNum" sz="quarter" idx="12"/>
          </p:nvPr>
        </p:nvSpPr>
        <p:spPr/>
        <p:txBody>
          <a:bodyPr/>
          <a:lstStyle/>
          <a:p>
            <a:fld id="{A8B43D8B-26CF-4E8A-8F42-988504BC8889}" type="slidenum">
              <a:rPr lang="zh-TW" altLang="en-US" smtClean="0"/>
              <a:t>‹#›</a:t>
            </a:fld>
            <a:endParaRPr lang="zh-TW" altLang="en-US"/>
          </a:p>
        </p:txBody>
      </p:sp>
    </p:spTree>
    <p:extLst>
      <p:ext uri="{BB962C8B-B14F-4D97-AF65-F5344CB8AC3E}">
        <p14:creationId xmlns:p14="http://schemas.microsoft.com/office/powerpoint/2010/main" val="129503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FF1C0F19-6E6A-4A6A-8811-D02F82DE2138}"/>
              </a:ext>
            </a:extLst>
          </p:cNvPr>
          <p:cNvSpPr>
            <a:spLocks noGrp="1"/>
          </p:cNvSpPr>
          <p:nvPr>
            <p:ph type="dt" sz="half" idx="10"/>
          </p:nvPr>
        </p:nvSpPr>
        <p:spPr/>
        <p:txBody>
          <a:bodyPr/>
          <a:lstStyle/>
          <a:p>
            <a:fld id="{79D0AB46-41F0-45CE-A534-5C5DD93FFF7E}" type="datetimeFigureOut">
              <a:rPr lang="zh-TW" altLang="en-US" smtClean="0"/>
              <a:t>2024/10/30</a:t>
            </a:fld>
            <a:endParaRPr lang="zh-TW" altLang="en-US"/>
          </a:p>
        </p:txBody>
      </p:sp>
      <p:sp>
        <p:nvSpPr>
          <p:cNvPr id="3" name="頁尾版面配置區 2">
            <a:extLst>
              <a:ext uri="{FF2B5EF4-FFF2-40B4-BE49-F238E27FC236}">
                <a16:creationId xmlns:a16="http://schemas.microsoft.com/office/drawing/2014/main" id="{B4CDCF8D-7E56-4594-BA51-397B7CAB55A3}"/>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39509A67-173C-44AF-BD88-B2ED5E32EA9D}"/>
              </a:ext>
            </a:extLst>
          </p:cNvPr>
          <p:cNvSpPr>
            <a:spLocks noGrp="1"/>
          </p:cNvSpPr>
          <p:nvPr>
            <p:ph type="sldNum" sz="quarter" idx="12"/>
          </p:nvPr>
        </p:nvSpPr>
        <p:spPr/>
        <p:txBody>
          <a:bodyPr/>
          <a:lstStyle/>
          <a:p>
            <a:fld id="{A8B43D8B-26CF-4E8A-8F42-988504BC8889}" type="slidenum">
              <a:rPr lang="zh-TW" altLang="en-US" smtClean="0"/>
              <a:t>‹#›</a:t>
            </a:fld>
            <a:endParaRPr lang="zh-TW" altLang="en-US"/>
          </a:p>
        </p:txBody>
      </p:sp>
    </p:spTree>
    <p:extLst>
      <p:ext uri="{BB962C8B-B14F-4D97-AF65-F5344CB8AC3E}">
        <p14:creationId xmlns:p14="http://schemas.microsoft.com/office/powerpoint/2010/main" val="93679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D64724-5DCF-4EC3-AE41-8A1BDC09CEA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2BEE825F-5CBB-4509-A9BA-137B0685E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873735E7-61E6-4413-B891-82F181619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E5F5C4B-1958-4901-9587-FBC23D8B2867}"/>
              </a:ext>
            </a:extLst>
          </p:cNvPr>
          <p:cNvSpPr>
            <a:spLocks noGrp="1"/>
          </p:cNvSpPr>
          <p:nvPr>
            <p:ph type="dt" sz="half" idx="10"/>
          </p:nvPr>
        </p:nvSpPr>
        <p:spPr/>
        <p:txBody>
          <a:bodyPr/>
          <a:lstStyle/>
          <a:p>
            <a:fld id="{79D0AB46-41F0-45CE-A534-5C5DD93FFF7E}" type="datetimeFigureOut">
              <a:rPr lang="zh-TW" altLang="en-US" smtClean="0"/>
              <a:t>2024/10/30</a:t>
            </a:fld>
            <a:endParaRPr lang="zh-TW" altLang="en-US"/>
          </a:p>
        </p:txBody>
      </p:sp>
      <p:sp>
        <p:nvSpPr>
          <p:cNvPr id="6" name="頁尾版面配置區 5">
            <a:extLst>
              <a:ext uri="{FF2B5EF4-FFF2-40B4-BE49-F238E27FC236}">
                <a16:creationId xmlns:a16="http://schemas.microsoft.com/office/drawing/2014/main" id="{64106656-8446-4908-B00C-2CF9A58E1F1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67DBF58-122D-4A2E-91C7-A5AD27686B05}"/>
              </a:ext>
            </a:extLst>
          </p:cNvPr>
          <p:cNvSpPr>
            <a:spLocks noGrp="1"/>
          </p:cNvSpPr>
          <p:nvPr>
            <p:ph type="sldNum" sz="quarter" idx="12"/>
          </p:nvPr>
        </p:nvSpPr>
        <p:spPr/>
        <p:txBody>
          <a:bodyPr/>
          <a:lstStyle/>
          <a:p>
            <a:fld id="{A8B43D8B-26CF-4E8A-8F42-988504BC8889}" type="slidenum">
              <a:rPr lang="zh-TW" altLang="en-US" smtClean="0"/>
              <a:t>‹#›</a:t>
            </a:fld>
            <a:endParaRPr lang="zh-TW" altLang="en-US"/>
          </a:p>
        </p:txBody>
      </p:sp>
    </p:spTree>
    <p:extLst>
      <p:ext uri="{BB962C8B-B14F-4D97-AF65-F5344CB8AC3E}">
        <p14:creationId xmlns:p14="http://schemas.microsoft.com/office/powerpoint/2010/main" val="204332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27A83F-8AB2-43A1-A876-06313706D12C}"/>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2AF0924C-0F8C-4B1B-9555-FA8B47A284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A51EE463-8244-40DE-A006-BC3294BE6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0DF7464-EFBE-4100-A9DA-48000C4F9792}"/>
              </a:ext>
            </a:extLst>
          </p:cNvPr>
          <p:cNvSpPr>
            <a:spLocks noGrp="1"/>
          </p:cNvSpPr>
          <p:nvPr>
            <p:ph type="dt" sz="half" idx="10"/>
          </p:nvPr>
        </p:nvSpPr>
        <p:spPr/>
        <p:txBody>
          <a:bodyPr/>
          <a:lstStyle/>
          <a:p>
            <a:fld id="{79D0AB46-41F0-45CE-A534-5C5DD93FFF7E}" type="datetimeFigureOut">
              <a:rPr lang="zh-TW" altLang="en-US" smtClean="0"/>
              <a:t>2024/10/30</a:t>
            </a:fld>
            <a:endParaRPr lang="zh-TW" altLang="en-US"/>
          </a:p>
        </p:txBody>
      </p:sp>
      <p:sp>
        <p:nvSpPr>
          <p:cNvPr id="6" name="頁尾版面配置區 5">
            <a:extLst>
              <a:ext uri="{FF2B5EF4-FFF2-40B4-BE49-F238E27FC236}">
                <a16:creationId xmlns:a16="http://schemas.microsoft.com/office/drawing/2014/main" id="{2DF23F1D-EAEE-4E7E-B77F-1A4C997B48F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FA7F0CD-7484-42B0-86FE-2EC6F3B30B06}"/>
              </a:ext>
            </a:extLst>
          </p:cNvPr>
          <p:cNvSpPr>
            <a:spLocks noGrp="1"/>
          </p:cNvSpPr>
          <p:nvPr>
            <p:ph type="sldNum" sz="quarter" idx="12"/>
          </p:nvPr>
        </p:nvSpPr>
        <p:spPr/>
        <p:txBody>
          <a:bodyPr/>
          <a:lstStyle/>
          <a:p>
            <a:fld id="{A8B43D8B-26CF-4E8A-8F42-988504BC8889}" type="slidenum">
              <a:rPr lang="zh-TW" altLang="en-US" smtClean="0"/>
              <a:t>‹#›</a:t>
            </a:fld>
            <a:endParaRPr lang="zh-TW" altLang="en-US"/>
          </a:p>
        </p:txBody>
      </p:sp>
    </p:spTree>
    <p:extLst>
      <p:ext uri="{BB962C8B-B14F-4D97-AF65-F5344CB8AC3E}">
        <p14:creationId xmlns:p14="http://schemas.microsoft.com/office/powerpoint/2010/main" val="141086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8C9B1D71-66D8-4A10-B530-45EBE69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0F0AEBD-CF0C-4DBE-ABF5-72F3A50383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7FE89D2-8C0F-4BCA-ABAB-50EE0FB641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D0AB46-41F0-45CE-A534-5C5DD93FFF7E}" type="datetimeFigureOut">
              <a:rPr lang="zh-TW" altLang="en-US" smtClean="0"/>
              <a:t>2024/10/30</a:t>
            </a:fld>
            <a:endParaRPr lang="zh-TW" altLang="en-US"/>
          </a:p>
        </p:txBody>
      </p:sp>
      <p:sp>
        <p:nvSpPr>
          <p:cNvPr id="5" name="頁尾版面配置區 4">
            <a:extLst>
              <a:ext uri="{FF2B5EF4-FFF2-40B4-BE49-F238E27FC236}">
                <a16:creationId xmlns:a16="http://schemas.microsoft.com/office/drawing/2014/main" id="{49A99525-93E7-47BA-A3EB-69A6B586B0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710AFDB9-2AAB-428A-805D-A9C8B681B5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43D8B-26CF-4E8A-8F42-988504BC8889}" type="slidenum">
              <a:rPr lang="zh-TW" altLang="en-US" smtClean="0"/>
              <a:t>‹#›</a:t>
            </a:fld>
            <a:endParaRPr lang="zh-TW" altLang="en-US"/>
          </a:p>
        </p:txBody>
      </p:sp>
    </p:spTree>
    <p:extLst>
      <p:ext uri="{BB962C8B-B14F-4D97-AF65-F5344CB8AC3E}">
        <p14:creationId xmlns:p14="http://schemas.microsoft.com/office/powerpoint/2010/main" val="153964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newregister.scout.org.tw/scout_updata/ch/login.php"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BE300B64-767A-E4C0-9F54-15F90CFC0D62}"/>
              </a:ext>
            </a:extLst>
          </p:cNvPr>
          <p:cNvSpPr txBox="1">
            <a:spLocks/>
          </p:cNvSpPr>
          <p:nvPr/>
        </p:nvSpPr>
        <p:spPr>
          <a:xfrm>
            <a:off x="492990" y="226362"/>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年度童軍團長童軍進程、三項登記</a:t>
            </a:r>
            <a:r>
              <a:rPr lang="zh-TW"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研習</a:t>
            </a:r>
            <a:endParaRPr lang="zh-TW" altLang="en-US" sz="3200" dirty="0">
              <a:solidFill>
                <a:srgbClr val="7030A0"/>
              </a:solidFill>
            </a:endParaRPr>
          </a:p>
        </p:txBody>
      </p:sp>
      <p:graphicFrame>
        <p:nvGraphicFramePr>
          <p:cNvPr id="5" name="表格 4">
            <a:extLst>
              <a:ext uri="{FF2B5EF4-FFF2-40B4-BE49-F238E27FC236}">
                <a16:creationId xmlns:a16="http://schemas.microsoft.com/office/drawing/2014/main" id="{79A4CA3A-96F0-3DEC-5353-14889CCBE1B3}"/>
              </a:ext>
            </a:extLst>
          </p:cNvPr>
          <p:cNvGraphicFramePr>
            <a:graphicFrameLocks noGrp="1"/>
          </p:cNvGraphicFramePr>
          <p:nvPr>
            <p:extLst>
              <p:ext uri="{D42A27DB-BD31-4B8C-83A1-F6EECF244321}">
                <p14:modId xmlns:p14="http://schemas.microsoft.com/office/powerpoint/2010/main" val="701329802"/>
              </p:ext>
            </p:extLst>
          </p:nvPr>
        </p:nvGraphicFramePr>
        <p:xfrm>
          <a:off x="2497959" y="1686910"/>
          <a:ext cx="7547038" cy="2368259"/>
        </p:xfrm>
        <a:graphic>
          <a:graphicData uri="http://schemas.openxmlformats.org/drawingml/2006/table">
            <a:tbl>
              <a:tblPr firstRow="1" firstCol="1" bandRow="1">
                <a:tableStyleId>{5C22544A-7EE6-4342-B048-85BDC9FD1C3A}</a:tableStyleId>
              </a:tblPr>
              <a:tblGrid>
                <a:gridCol w="1575814">
                  <a:extLst>
                    <a:ext uri="{9D8B030D-6E8A-4147-A177-3AD203B41FA5}">
                      <a16:colId xmlns:a16="http://schemas.microsoft.com/office/drawing/2014/main" val="2701189169"/>
                    </a:ext>
                  </a:extLst>
                </a:gridCol>
                <a:gridCol w="1433896">
                  <a:extLst>
                    <a:ext uri="{9D8B030D-6E8A-4147-A177-3AD203B41FA5}">
                      <a16:colId xmlns:a16="http://schemas.microsoft.com/office/drawing/2014/main" val="1979183929"/>
                    </a:ext>
                  </a:extLst>
                </a:gridCol>
                <a:gridCol w="4537328">
                  <a:extLst>
                    <a:ext uri="{9D8B030D-6E8A-4147-A177-3AD203B41FA5}">
                      <a16:colId xmlns:a16="http://schemas.microsoft.com/office/drawing/2014/main" val="781530367"/>
                    </a:ext>
                  </a:extLst>
                </a:gridCol>
              </a:tblGrid>
              <a:tr h="569550">
                <a:tc>
                  <a:txBody>
                    <a:bodyPr/>
                    <a:lstStyle/>
                    <a:p>
                      <a:pPr algn="ctr"/>
                      <a:r>
                        <a:rPr lang="zh-TW" sz="1800" kern="100" dirty="0">
                          <a:solidFill>
                            <a:sysClr val="windowText" lastClr="000000"/>
                          </a:solidFill>
                          <a:effectLst/>
                          <a:latin typeface="標楷體" panose="03000509000000000000" pitchFamily="65" charset="-120"/>
                          <a:ea typeface="標楷體" panose="03000509000000000000" pitchFamily="65" charset="-120"/>
                        </a:rPr>
                        <a:t>總幹事</a:t>
                      </a:r>
                    </a:p>
                    <a:p>
                      <a:pPr algn="ctr"/>
                      <a:r>
                        <a:rPr lang="en-US" sz="1800" kern="100" dirty="0">
                          <a:solidFill>
                            <a:sysClr val="windowText" lastClr="000000"/>
                          </a:solidFill>
                          <a:effectLst/>
                          <a:latin typeface="標楷體" panose="03000509000000000000" pitchFamily="65" charset="-120"/>
                          <a:ea typeface="標楷體" panose="03000509000000000000" pitchFamily="65" charset="-120"/>
                        </a:rPr>
                        <a:t> </a:t>
                      </a:r>
                      <a:endParaRPr lang="zh-TW" sz="1800" kern="100" dirty="0">
                        <a:solidFill>
                          <a:sysClr val="windowText" lastClr="000000"/>
                        </a:solidFill>
                        <a:effectLst/>
                        <a:latin typeface="標楷體" panose="03000509000000000000" pitchFamily="65" charset="-120"/>
                        <a:ea typeface="標楷體" panose="03000509000000000000" pitchFamily="65" charset="-12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spcAft>
                          <a:spcPts val="0"/>
                        </a:spcAft>
                      </a:pPr>
                      <a:r>
                        <a:rPr lang="zh-TW" sz="1800" b="1" kern="100" dirty="0">
                          <a:solidFill>
                            <a:sysClr val="windowText" lastClr="000000"/>
                          </a:solidFill>
                          <a:effectLst/>
                          <a:latin typeface="標楷體" panose="03000509000000000000" pitchFamily="65" charset="-120"/>
                          <a:ea typeface="標楷體" panose="03000509000000000000" pitchFamily="65" charset="-120"/>
                        </a:rPr>
                        <a:t>張國振</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zh-TW" sz="1800" b="1" kern="100" dirty="0">
                          <a:solidFill>
                            <a:sysClr val="windowText" lastClr="000000"/>
                          </a:solidFill>
                          <a:effectLst/>
                          <a:latin typeface="標楷體" panose="03000509000000000000" pitchFamily="65" charset="-120"/>
                          <a:ea typeface="標楷體" panose="03000509000000000000" pitchFamily="65" charset="-120"/>
                        </a:rPr>
                        <a:t>新北市立積穗國中校長</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2553080"/>
                  </a:ext>
                </a:extLst>
              </a:tr>
              <a:tr h="664990">
                <a:tc>
                  <a:txBody>
                    <a:bodyPr/>
                    <a:lstStyle/>
                    <a:p>
                      <a:pPr algn="ctr"/>
                      <a:r>
                        <a:rPr lang="zh-TW" sz="1800" kern="100" dirty="0">
                          <a:solidFill>
                            <a:sysClr val="windowText" lastClr="000000"/>
                          </a:solidFill>
                          <a:effectLst/>
                          <a:latin typeface="標楷體" panose="03000509000000000000" pitchFamily="65" charset="-120"/>
                          <a:ea typeface="標楷體" panose="03000509000000000000" pitchFamily="65" charset="-120"/>
                        </a:rPr>
                        <a:t>副總幹事</a:t>
                      </a:r>
                    </a:p>
                    <a:p>
                      <a:pPr algn="ctr"/>
                      <a:r>
                        <a:rPr lang="en-US" sz="1800" kern="100" dirty="0">
                          <a:solidFill>
                            <a:sysClr val="windowText" lastClr="000000"/>
                          </a:solidFill>
                          <a:effectLst/>
                          <a:latin typeface="標楷體" panose="03000509000000000000" pitchFamily="65" charset="-120"/>
                          <a:ea typeface="標楷體" panose="03000509000000000000" pitchFamily="65" charset="-120"/>
                        </a:rPr>
                        <a:t> </a:t>
                      </a:r>
                      <a:endParaRPr lang="zh-TW" sz="1800" kern="100" dirty="0">
                        <a:solidFill>
                          <a:sysClr val="windowText" lastClr="000000"/>
                        </a:solidFill>
                        <a:effectLst/>
                        <a:latin typeface="標楷體" panose="03000509000000000000" pitchFamily="65" charset="-120"/>
                        <a:ea typeface="標楷體" panose="03000509000000000000" pitchFamily="65" charset="-12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zh-TW" sz="1800" b="1" kern="100" dirty="0">
                          <a:solidFill>
                            <a:sysClr val="windowText" lastClr="000000"/>
                          </a:solidFill>
                          <a:effectLst/>
                          <a:latin typeface="標楷體" panose="03000509000000000000" pitchFamily="65" charset="-120"/>
                          <a:ea typeface="標楷體" panose="03000509000000000000" pitchFamily="65" charset="-120"/>
                        </a:rPr>
                        <a:t>洪中明</a:t>
                      </a: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zh-TW" sz="1800" b="1" kern="100" dirty="0">
                          <a:solidFill>
                            <a:sysClr val="windowText" lastClr="000000"/>
                          </a:solidFill>
                          <a:effectLst/>
                          <a:latin typeface="標楷體" panose="03000509000000000000" pitchFamily="65" charset="-120"/>
                          <a:ea typeface="標楷體" panose="03000509000000000000" pitchFamily="65" charset="-120"/>
                        </a:rPr>
                        <a:t>新北市立光華國小校長</a:t>
                      </a:r>
                    </a:p>
                    <a:p>
                      <a:pPr algn="ctr"/>
                      <a:r>
                        <a:rPr lang="en-US" sz="1800" b="1" kern="100" dirty="0">
                          <a:solidFill>
                            <a:sysClr val="windowText" lastClr="000000"/>
                          </a:solidFill>
                          <a:effectLst/>
                          <a:latin typeface="標楷體" panose="03000509000000000000" pitchFamily="65" charset="-120"/>
                          <a:ea typeface="標楷體" panose="03000509000000000000" pitchFamily="65" charset="-120"/>
                        </a:rPr>
                        <a:t> </a:t>
                      </a:r>
                      <a:endParaRPr lang="zh-TW" sz="1800" b="1" kern="100" dirty="0">
                        <a:solidFill>
                          <a:sysClr val="windowText" lastClr="000000"/>
                        </a:solidFill>
                        <a:effectLst/>
                        <a:latin typeface="標楷體" panose="03000509000000000000" pitchFamily="65" charset="-120"/>
                        <a:ea typeface="標楷體" panose="03000509000000000000" pitchFamily="65" charset="-12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3117809"/>
                  </a:ext>
                </a:extLst>
              </a:tr>
              <a:tr h="710163">
                <a:tc rowSpan="2">
                  <a:txBody>
                    <a:bodyPr/>
                    <a:lstStyle/>
                    <a:p>
                      <a:pPr algn="ctr"/>
                      <a:r>
                        <a:rPr lang="zh-TW" sz="1800" kern="100" dirty="0">
                          <a:solidFill>
                            <a:sysClr val="windowText" lastClr="000000"/>
                          </a:solidFill>
                          <a:effectLst/>
                          <a:latin typeface="標楷體" panose="03000509000000000000" pitchFamily="65" charset="-120"/>
                          <a:ea typeface="標楷體" panose="03000509000000000000" pitchFamily="65" charset="-120"/>
                        </a:rPr>
                        <a:t>副總幹事</a:t>
                      </a:r>
                    </a:p>
                    <a:p>
                      <a:pPr algn="ctr"/>
                      <a:r>
                        <a:rPr lang="en-US" sz="1800" kern="100" dirty="0">
                          <a:solidFill>
                            <a:sysClr val="windowText" lastClr="000000"/>
                          </a:solidFill>
                          <a:effectLst/>
                          <a:latin typeface="標楷體" panose="03000509000000000000" pitchFamily="65" charset="-120"/>
                          <a:ea typeface="標楷體" panose="03000509000000000000" pitchFamily="65" charset="-120"/>
                        </a:rPr>
                        <a:t> </a:t>
                      </a:r>
                      <a:endParaRPr lang="zh-TW" sz="1800" kern="100" dirty="0">
                        <a:solidFill>
                          <a:sysClr val="windowText" lastClr="000000"/>
                        </a:solidFill>
                        <a:effectLst/>
                        <a:latin typeface="標楷體" panose="03000509000000000000" pitchFamily="65" charset="-120"/>
                        <a:ea typeface="標楷體" panose="03000509000000000000" pitchFamily="65" charset="-12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spcAft>
                          <a:spcPts val="0"/>
                        </a:spcAft>
                      </a:pPr>
                      <a:r>
                        <a:rPr lang="zh-TW" sz="1800" b="1" kern="100" dirty="0">
                          <a:solidFill>
                            <a:sysClr val="windowText" lastClr="000000"/>
                          </a:solidFill>
                          <a:effectLst/>
                          <a:latin typeface="標楷體" panose="03000509000000000000" pitchFamily="65" charset="-120"/>
                          <a:ea typeface="標楷體" panose="03000509000000000000" pitchFamily="65" charset="-120"/>
                        </a:rPr>
                        <a:t>呂治中</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zh-TW" sz="1800" b="1" kern="100" dirty="0">
                          <a:solidFill>
                            <a:sysClr val="windowText" lastClr="000000"/>
                          </a:solidFill>
                          <a:effectLst/>
                          <a:latin typeface="標楷體" panose="03000509000000000000" pitchFamily="65" charset="-120"/>
                          <a:ea typeface="標楷體" panose="03000509000000000000" pitchFamily="65" charset="-120"/>
                        </a:rPr>
                        <a:t>新北市立五峰國中校長</a:t>
                      </a:r>
                      <a:endParaRPr lang="en-US" altLang="zh-TW" sz="1800" b="1" kern="100" dirty="0">
                        <a:solidFill>
                          <a:sysClr val="windowText" lastClr="000000"/>
                        </a:solidFill>
                        <a:effectLst/>
                        <a:latin typeface="標楷體" panose="03000509000000000000" pitchFamily="65" charset="-120"/>
                        <a:ea typeface="標楷體" panose="03000509000000000000" pitchFamily="65" charset="-120"/>
                      </a:endParaRPr>
                    </a:p>
                    <a:p>
                      <a:pPr algn="ctr"/>
                      <a:endParaRPr lang="en-US" altLang="zh-TW" sz="1800" b="1" kern="100" dirty="0">
                        <a:solidFill>
                          <a:sysClr val="windowText" lastClr="000000"/>
                        </a:solidFill>
                        <a:effectLst/>
                        <a:latin typeface="標楷體" panose="03000509000000000000" pitchFamily="65" charset="-120"/>
                        <a:ea typeface="標楷體" panose="03000509000000000000" pitchFamily="65" charset="-120"/>
                      </a:endParaRPr>
                    </a:p>
                    <a:p>
                      <a:pPr algn="ctr"/>
                      <a:endParaRPr lang="zh-TW" sz="1800" b="1" kern="100" dirty="0">
                        <a:solidFill>
                          <a:sysClr val="windowText" lastClr="000000"/>
                        </a:solidFill>
                        <a:effectLst/>
                        <a:latin typeface="標楷體" panose="03000509000000000000" pitchFamily="65" charset="-120"/>
                        <a:ea typeface="標楷體" panose="03000509000000000000" pitchFamily="65" charset="-12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2782319"/>
                  </a:ext>
                </a:extLst>
              </a:tr>
              <a:tr h="0">
                <a:tc vMerge="1">
                  <a:txBody>
                    <a:bodyPr/>
                    <a:lstStyle/>
                    <a:p>
                      <a:endParaRPr lang="zh-TW" altLang="en-US"/>
                    </a:p>
                  </a:txBody>
                  <a:tcPr/>
                </a:tc>
                <a:tc rowSpan="2">
                  <a:txBody>
                    <a:bodyPr/>
                    <a:lstStyle/>
                    <a:p>
                      <a:pPr algn="ctr">
                        <a:spcAft>
                          <a:spcPts val="0"/>
                        </a:spcAft>
                      </a:pPr>
                      <a:r>
                        <a:rPr lang="zh-TW" altLang="en-US" sz="1800" b="1" kern="100" dirty="0">
                          <a:solidFill>
                            <a:sysClr val="windowText" lastClr="000000"/>
                          </a:solidFill>
                          <a:effectLst/>
                          <a:latin typeface="標楷體" panose="03000509000000000000" pitchFamily="65" charset="-120"/>
                          <a:ea typeface="標楷體" panose="03000509000000000000" pitchFamily="65" charset="-120"/>
                        </a:rPr>
                        <a:t>彭盛佐</a:t>
                      </a:r>
                      <a:endParaRPr lang="zh-TW" sz="1800" b="1" kern="100" dirty="0">
                        <a:solidFill>
                          <a:sysClr val="windowText" lastClr="000000"/>
                        </a:solidFill>
                        <a:effectLst/>
                        <a:latin typeface="標楷體" panose="03000509000000000000" pitchFamily="65" charset="-120"/>
                        <a:ea typeface="標楷體" panose="03000509000000000000" pitchFamily="65" charset="-12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pPr algn="ctr"/>
                      <a:r>
                        <a:rPr lang="zh-TW" altLang="en-US" sz="1800" b="1" kern="100" dirty="0">
                          <a:solidFill>
                            <a:sysClr val="windowText" lastClr="000000"/>
                          </a:solidFill>
                          <a:effectLst/>
                          <a:latin typeface="標楷體" panose="03000509000000000000" pitchFamily="65" charset="-120"/>
                          <a:ea typeface="標楷體" panose="03000509000000000000" pitchFamily="65" charset="-120"/>
                        </a:rPr>
                        <a:t>新北市立三民高中校長</a:t>
                      </a:r>
                      <a:endParaRPr lang="zh-TW" sz="1800" b="1" kern="100" dirty="0">
                        <a:solidFill>
                          <a:sysClr val="windowText" lastClr="000000"/>
                        </a:solidFill>
                        <a:effectLst/>
                        <a:latin typeface="標楷體" panose="03000509000000000000" pitchFamily="65" charset="-120"/>
                        <a:ea typeface="標楷體" panose="03000509000000000000" pitchFamily="65" charset="-12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0557276"/>
                  </a:ext>
                </a:extLst>
              </a:tr>
              <a:tr h="285359">
                <a:tc>
                  <a:txBody>
                    <a:bodyPr/>
                    <a:lstStyle/>
                    <a:p>
                      <a:pPr algn="ctr"/>
                      <a:r>
                        <a:rPr lang="zh-TW" altLang="en-US" sz="1800" kern="100" dirty="0">
                          <a:solidFill>
                            <a:sysClr val="windowText" lastClr="000000"/>
                          </a:solidFill>
                          <a:effectLst/>
                          <a:latin typeface="標楷體" panose="03000509000000000000" pitchFamily="65" charset="-120"/>
                          <a:ea typeface="標楷體" panose="03000509000000000000" pitchFamily="65" charset="-120"/>
                        </a:rPr>
                        <a:t>常務監事</a:t>
                      </a:r>
                      <a:endParaRPr lang="zh-TW" sz="1800" kern="100" dirty="0">
                        <a:solidFill>
                          <a:sysClr val="windowText" lastClr="000000"/>
                        </a:solidFill>
                        <a:effectLst/>
                        <a:latin typeface="標楷體" panose="03000509000000000000" pitchFamily="65" charset="-120"/>
                        <a:ea typeface="標楷體" panose="03000509000000000000" pitchFamily="65" charset="-12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50649746"/>
                  </a:ext>
                </a:extLst>
              </a:tr>
            </a:tbl>
          </a:graphicData>
        </a:graphic>
      </p:graphicFrame>
      <p:sp>
        <p:nvSpPr>
          <p:cNvPr id="9" name="標題 1">
            <a:extLst>
              <a:ext uri="{FF2B5EF4-FFF2-40B4-BE49-F238E27FC236}">
                <a16:creationId xmlns:a16="http://schemas.microsoft.com/office/drawing/2014/main" id="{ADC18910-08AD-C360-F38A-4C509713F14E}"/>
              </a:ext>
            </a:extLst>
          </p:cNvPr>
          <p:cNvSpPr txBox="1">
            <a:spLocks/>
          </p:cNvSpPr>
          <p:nvPr/>
        </p:nvSpPr>
        <p:spPr>
          <a:xfrm>
            <a:off x="813717" y="5689600"/>
            <a:ext cx="10744200" cy="8203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sz="2000" b="1" kern="100" dirty="0">
                <a:solidFill>
                  <a:srgbClr val="7030A0"/>
                </a:solidFill>
                <a:latin typeface="Times New Roman" panose="02020603050405020304" pitchFamily="18" charset="0"/>
                <a:ea typeface="標楷體" panose="03000509000000000000" pitchFamily="65" charset="-120"/>
              </a:rPr>
              <a:t>113</a:t>
            </a:r>
            <a:r>
              <a:rPr lang="zh-TW" altLang="en-US" sz="20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20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 name="圖片 1">
            <a:extLst>
              <a:ext uri="{FF2B5EF4-FFF2-40B4-BE49-F238E27FC236}">
                <a16:creationId xmlns:a16="http://schemas.microsoft.com/office/drawing/2014/main" id="{CA6A1A21-B551-44D3-F29C-241C9168A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9662" y="4319727"/>
            <a:ext cx="3071373" cy="1369873"/>
          </a:xfrm>
          <a:prstGeom prst="rect">
            <a:avLst/>
          </a:prstGeom>
        </p:spPr>
      </p:pic>
    </p:spTree>
    <p:extLst>
      <p:ext uri="{BB962C8B-B14F-4D97-AF65-F5344CB8AC3E}">
        <p14:creationId xmlns:p14="http://schemas.microsoft.com/office/powerpoint/2010/main" val="17093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EBB680CC-3A85-5C38-7879-92B64BDA76D0}"/>
              </a:ext>
            </a:extLst>
          </p:cNvPr>
          <p:cNvPicPr>
            <a:picLocks noChangeAspect="1"/>
          </p:cNvPicPr>
          <p:nvPr/>
        </p:nvPicPr>
        <p:blipFill>
          <a:blip r:embed="rId2"/>
          <a:stretch>
            <a:fillRect/>
          </a:stretch>
        </p:blipFill>
        <p:spPr>
          <a:xfrm>
            <a:off x="1296986" y="1684678"/>
            <a:ext cx="5500703" cy="4972960"/>
          </a:xfrm>
          <a:prstGeom prst="rect">
            <a:avLst/>
          </a:prstGeom>
        </p:spPr>
      </p:pic>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2" name="標題 1">
            <a:extLst>
              <a:ext uri="{FF2B5EF4-FFF2-40B4-BE49-F238E27FC236}">
                <a16:creationId xmlns:a16="http://schemas.microsoft.com/office/drawing/2014/main" id="{1531D4AE-2464-AC17-DF24-0859CFDEDEDF}"/>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年度童軍三項登記系統說明</a:t>
            </a:r>
            <a:endParaRPr lang="zh-TW" altLang="en-US" sz="3200" dirty="0">
              <a:solidFill>
                <a:srgbClr val="7030A0"/>
              </a:solidFill>
            </a:endParaRPr>
          </a:p>
        </p:txBody>
      </p:sp>
      <p:sp>
        <p:nvSpPr>
          <p:cNvPr id="6" name="內容版面配置區 2">
            <a:extLst>
              <a:ext uri="{FF2B5EF4-FFF2-40B4-BE49-F238E27FC236}">
                <a16:creationId xmlns:a16="http://schemas.microsoft.com/office/drawing/2014/main" id="{7DAC40A3-B700-16FC-E18D-438D70F8F444}"/>
              </a:ext>
            </a:extLst>
          </p:cNvPr>
          <p:cNvSpPr>
            <a:spLocks noGrp="1"/>
          </p:cNvSpPr>
          <p:nvPr>
            <p:ph idx="1"/>
          </p:nvPr>
        </p:nvSpPr>
        <p:spPr>
          <a:xfrm>
            <a:off x="821422" y="1170571"/>
            <a:ext cx="6451833" cy="1057705"/>
          </a:xfrm>
        </p:spPr>
        <p:txBody>
          <a:bodyPr>
            <a:noAutofit/>
          </a:bodyPr>
          <a:lstStyle/>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新年度新進團員、服務員新增作業</a:t>
            </a: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endParaRPr lang="zh-TW" altLang="en-US" sz="2400" dirty="0">
              <a:latin typeface="標楷體" panose="03000509000000000000" pitchFamily="65" charset="-120"/>
              <a:ea typeface="標楷體" panose="03000509000000000000" pitchFamily="65" charset="-120"/>
            </a:endParaRPr>
          </a:p>
        </p:txBody>
      </p:sp>
      <p:sp>
        <p:nvSpPr>
          <p:cNvPr id="7" name="內容版面配置區 2">
            <a:extLst>
              <a:ext uri="{FF2B5EF4-FFF2-40B4-BE49-F238E27FC236}">
                <a16:creationId xmlns:a16="http://schemas.microsoft.com/office/drawing/2014/main" id="{476225B8-4BCF-DADE-C7D7-5021D20E57AD}"/>
              </a:ext>
            </a:extLst>
          </p:cNvPr>
          <p:cNvSpPr txBox="1">
            <a:spLocks/>
          </p:cNvSpPr>
          <p:nvPr/>
        </p:nvSpPr>
        <p:spPr>
          <a:xfrm>
            <a:off x="6797689" y="1697325"/>
            <a:ext cx="5500703" cy="1731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2400" dirty="0">
                <a:solidFill>
                  <a:srgbClr val="FF0000"/>
                </a:solidFill>
                <a:latin typeface="標楷體" panose="03000509000000000000" pitchFamily="65" charset="-120"/>
                <a:ea typeface="標楷體" panose="03000509000000000000" pitchFamily="65" charset="-120"/>
              </a:rPr>
              <a:t>請注意：</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a:buFont typeface="Arial" panose="020B0604020202020204" pitchFamily="34" charset="0"/>
              <a:buNone/>
            </a:pPr>
            <a:r>
              <a:rPr lang="en-US" altLang="zh-TW" sz="2400" dirty="0">
                <a:solidFill>
                  <a:srgbClr val="FF0000"/>
                </a:solidFill>
                <a:latin typeface="標楷體" panose="03000509000000000000" pitchFamily="65" charset="-120"/>
                <a:ea typeface="標楷體" panose="03000509000000000000" pitchFamily="65" charset="-120"/>
              </a:rPr>
              <a:t>1.</a:t>
            </a:r>
            <a:r>
              <a:rPr lang="zh-TW" altLang="en-US" sz="2400" dirty="0">
                <a:solidFill>
                  <a:srgbClr val="FF0000"/>
                </a:solidFill>
                <a:latin typeface="標楷體" panose="03000509000000000000" pitchFamily="65" charset="-120"/>
                <a:ea typeface="標楷體" panose="03000509000000000000" pitchFamily="65" charset="-120"/>
              </a:rPr>
              <a:t>此步驟為</a:t>
            </a:r>
            <a:r>
              <a:rPr lang="zh-TW" altLang="en-US" sz="2400" b="1" u="sng" dirty="0">
                <a:solidFill>
                  <a:srgbClr val="FF0000"/>
                </a:solidFill>
                <a:latin typeface="標楷體" panose="03000509000000000000" pitchFamily="65" charset="-120"/>
                <a:ea typeface="標楷體" panose="03000509000000000000" pitchFamily="65" charset="-120"/>
              </a:rPr>
              <a:t>建檔</a:t>
            </a:r>
            <a:r>
              <a:rPr lang="zh-TW" altLang="en-US" sz="2400" dirty="0">
                <a:solidFill>
                  <a:srgbClr val="FF0000"/>
                </a:solidFill>
                <a:latin typeface="標楷體" panose="03000509000000000000" pitchFamily="65" charset="-120"/>
                <a:ea typeface="標楷體" panose="03000509000000000000" pitchFamily="65" charset="-120"/>
              </a:rPr>
              <a:t>不是</a:t>
            </a:r>
            <a:r>
              <a:rPr lang="zh-TW" altLang="en-US" sz="2400" b="1" dirty="0">
                <a:solidFill>
                  <a:srgbClr val="FF0000"/>
                </a:solidFill>
                <a:latin typeface="標楷體" panose="03000509000000000000" pitchFamily="65" charset="-120"/>
                <a:ea typeface="標楷體" panose="03000509000000000000" pitchFamily="65" charset="-120"/>
              </a:rPr>
              <a:t>登記</a:t>
            </a:r>
            <a:endParaRPr lang="en-US" altLang="zh-TW" sz="2400" b="1" dirty="0">
              <a:solidFill>
                <a:srgbClr val="FF0000"/>
              </a:solidFill>
              <a:latin typeface="標楷體" panose="03000509000000000000" pitchFamily="65" charset="-120"/>
              <a:ea typeface="標楷體" panose="03000509000000000000" pitchFamily="65" charset="-120"/>
            </a:endParaRPr>
          </a:p>
          <a:p>
            <a:pPr marL="0" indent="0">
              <a:buFont typeface="Arial" panose="020B0604020202020204" pitchFamily="34" charset="0"/>
              <a:buNone/>
            </a:pPr>
            <a:r>
              <a:rPr lang="en-US" altLang="zh-TW" sz="2400" dirty="0">
                <a:solidFill>
                  <a:srgbClr val="FF0000"/>
                </a:solidFill>
                <a:latin typeface="標楷體" panose="03000509000000000000" pitchFamily="65" charset="-120"/>
                <a:ea typeface="標楷體" panose="03000509000000000000" pitchFamily="65" charset="-120"/>
              </a:rPr>
              <a:t>2.</a:t>
            </a:r>
            <a:r>
              <a:rPr lang="zh-TW" altLang="en-US" sz="2400" dirty="0">
                <a:solidFill>
                  <a:srgbClr val="FF0000"/>
                </a:solidFill>
                <a:latin typeface="標楷體" panose="03000509000000000000" pitchFamily="65" charset="-120"/>
                <a:ea typeface="標楷體" panose="03000509000000000000" pitchFamily="65" charset="-120"/>
              </a:rPr>
              <a:t>登記完無法在此查詢該年度登記名單</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a:buFont typeface="Arial" panose="020B0604020202020204" pitchFamily="34" charset="0"/>
              <a:buNone/>
            </a:pPr>
            <a:r>
              <a:rPr lang="zh-TW" altLang="en-US" sz="2400" dirty="0">
                <a:solidFill>
                  <a:srgbClr val="FF0000"/>
                </a:solidFill>
                <a:latin typeface="標楷體" panose="03000509000000000000" pitchFamily="65" charset="-120"/>
                <a:ea typeface="標楷體" panose="03000509000000000000" pitchFamily="65" charset="-120"/>
              </a:rPr>
              <a:t>請勿在此選單查詢</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1603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ADE444-9001-0DF2-F3AE-A6600BA4ED98}"/>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年度童軍三項登記系統說明</a:t>
            </a:r>
            <a:endParaRPr lang="zh-TW" altLang="en-US" sz="3200" dirty="0">
              <a:solidFill>
                <a:srgbClr val="7030A0"/>
              </a:solidFill>
            </a:endParaRPr>
          </a:p>
        </p:txBody>
      </p:sp>
      <p:pic>
        <p:nvPicPr>
          <p:cNvPr id="6" name="圖片 5">
            <a:extLst>
              <a:ext uri="{FF2B5EF4-FFF2-40B4-BE49-F238E27FC236}">
                <a16:creationId xmlns:a16="http://schemas.microsoft.com/office/drawing/2014/main" id="{A57E1072-1C65-2ACB-3E87-594696FDD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734" y="2536462"/>
            <a:ext cx="9100275" cy="3579966"/>
          </a:xfrm>
          <a:prstGeom prst="rect">
            <a:avLst/>
          </a:prstGeom>
        </p:spPr>
      </p:pic>
      <p:sp>
        <p:nvSpPr>
          <p:cNvPr id="7" name="文字方塊 6">
            <a:extLst>
              <a:ext uri="{FF2B5EF4-FFF2-40B4-BE49-F238E27FC236}">
                <a16:creationId xmlns:a16="http://schemas.microsoft.com/office/drawing/2014/main" id="{E0ABED73-6591-1139-E68C-AA03E1275035}"/>
              </a:ext>
            </a:extLst>
          </p:cNvPr>
          <p:cNvSpPr txBox="1"/>
          <p:nvPr/>
        </p:nvSpPr>
        <p:spPr>
          <a:xfrm>
            <a:off x="8903369" y="3384489"/>
            <a:ext cx="878305" cy="276999"/>
          </a:xfrm>
          <a:prstGeom prst="rect">
            <a:avLst/>
          </a:prstGeom>
          <a:solidFill>
            <a:srgbClr val="7030A0"/>
          </a:solidFill>
        </p:spPr>
        <p:txBody>
          <a:bodyPr wrap="square" rtlCol="0">
            <a:spAutoFit/>
          </a:bodyPr>
          <a:lstStyle/>
          <a:p>
            <a:r>
              <a:rPr lang="zh-TW" altLang="en-US" sz="1200" dirty="0">
                <a:solidFill>
                  <a:schemeClr val="bg1">
                    <a:lumMod val="95000"/>
                  </a:schemeClr>
                </a:solidFill>
                <a:latin typeface="標楷體" panose="03000509000000000000" pitchFamily="65" charset="-120"/>
                <a:ea typeface="標楷體" panose="03000509000000000000" pitchFamily="65" charset="-120"/>
              </a:rPr>
              <a:t>新增團員</a:t>
            </a:r>
          </a:p>
        </p:txBody>
      </p:sp>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9" name="文字方塊 8">
            <a:extLst>
              <a:ext uri="{FF2B5EF4-FFF2-40B4-BE49-F238E27FC236}">
                <a16:creationId xmlns:a16="http://schemas.microsoft.com/office/drawing/2014/main" id="{F04DF6C6-366D-DEAB-0C1C-D17FEEAA03BD}"/>
              </a:ext>
            </a:extLst>
          </p:cNvPr>
          <p:cNvSpPr txBox="1"/>
          <p:nvPr/>
        </p:nvSpPr>
        <p:spPr>
          <a:xfrm>
            <a:off x="986734" y="1712590"/>
            <a:ext cx="6093994" cy="461665"/>
          </a:xfrm>
          <a:prstGeom prst="rect">
            <a:avLst/>
          </a:prstGeom>
          <a:noFill/>
        </p:spPr>
        <p:txBody>
          <a:bodyPr wrap="square">
            <a:spAutoFit/>
          </a:bodyPr>
          <a:lstStyle/>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新年度新進團員、服務員新增作業</a:t>
            </a:r>
            <a:endParaRPr lang="en-US" altLang="zh-TW" sz="2400" dirty="0">
              <a:solidFill>
                <a:srgbClr val="4C2B11"/>
              </a:solidFill>
              <a:latin typeface="標楷體" panose="03000509000000000000" pitchFamily="65" charset="-120"/>
              <a:ea typeface="標楷體" panose="03000509000000000000" pitchFamily="65" charset="-120"/>
            </a:endParaRPr>
          </a:p>
        </p:txBody>
      </p:sp>
      <p:sp>
        <p:nvSpPr>
          <p:cNvPr id="3" name="文字方塊 2">
            <a:extLst>
              <a:ext uri="{FF2B5EF4-FFF2-40B4-BE49-F238E27FC236}">
                <a16:creationId xmlns:a16="http://schemas.microsoft.com/office/drawing/2014/main" id="{5C48CB02-1048-26F5-AFCA-2BBFFA02C735}"/>
              </a:ext>
            </a:extLst>
          </p:cNvPr>
          <p:cNvSpPr txBox="1"/>
          <p:nvPr/>
        </p:nvSpPr>
        <p:spPr>
          <a:xfrm>
            <a:off x="4117621" y="2865113"/>
            <a:ext cx="902811" cy="307777"/>
          </a:xfrm>
          <a:prstGeom prst="rect">
            <a:avLst/>
          </a:prstGeom>
          <a:solidFill>
            <a:schemeClr val="accent2">
              <a:lumMod val="20000"/>
              <a:lumOff val="80000"/>
            </a:schemeClr>
          </a:solidFill>
        </p:spPr>
        <p:txBody>
          <a:bodyPr wrap="none" rtlCol="0">
            <a:spAutoFit/>
          </a:bodyPr>
          <a:lstStyle/>
          <a:p>
            <a:r>
              <a:rPr lang="zh-TW" altLang="en-US" sz="1400" b="1" dirty="0">
                <a:solidFill>
                  <a:srgbClr val="FF0000"/>
                </a:solidFill>
                <a:latin typeface="標楷體" panose="03000509000000000000" pitchFamily="65" charset="-120"/>
                <a:ea typeface="標楷體" panose="03000509000000000000" pitchFamily="65" charset="-120"/>
              </a:rPr>
              <a:t>注意年度</a:t>
            </a:r>
          </a:p>
        </p:txBody>
      </p:sp>
    </p:spTree>
    <p:extLst>
      <p:ext uri="{BB962C8B-B14F-4D97-AF65-F5344CB8AC3E}">
        <p14:creationId xmlns:p14="http://schemas.microsoft.com/office/powerpoint/2010/main" val="827080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ADE444-9001-0DF2-F3AE-A6600BA4ED98}"/>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年度童軍三項登記系統說明</a:t>
            </a:r>
            <a:endParaRPr lang="zh-TW" altLang="en-US" sz="3200" dirty="0">
              <a:solidFill>
                <a:srgbClr val="7030A0"/>
              </a:solidFill>
            </a:endParaRPr>
          </a:p>
        </p:txBody>
      </p:sp>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9" name="文字方塊 8">
            <a:extLst>
              <a:ext uri="{FF2B5EF4-FFF2-40B4-BE49-F238E27FC236}">
                <a16:creationId xmlns:a16="http://schemas.microsoft.com/office/drawing/2014/main" id="{F04DF6C6-366D-DEAB-0C1C-D17FEEAA03BD}"/>
              </a:ext>
            </a:extLst>
          </p:cNvPr>
          <p:cNvSpPr txBox="1"/>
          <p:nvPr/>
        </p:nvSpPr>
        <p:spPr>
          <a:xfrm>
            <a:off x="877677" y="1176829"/>
            <a:ext cx="6093994" cy="461665"/>
          </a:xfrm>
          <a:prstGeom prst="rect">
            <a:avLst/>
          </a:prstGeom>
          <a:noFill/>
        </p:spPr>
        <p:txBody>
          <a:bodyPr wrap="square">
            <a:spAutoFit/>
          </a:bodyPr>
          <a:lstStyle/>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新年度新進團員、服務員新增作業</a:t>
            </a:r>
            <a:endParaRPr lang="en-US" altLang="zh-TW" sz="2400" dirty="0">
              <a:solidFill>
                <a:srgbClr val="4C2B11"/>
              </a:solidFill>
              <a:latin typeface="標楷體" panose="03000509000000000000" pitchFamily="65" charset="-120"/>
              <a:ea typeface="標楷體" panose="03000509000000000000" pitchFamily="65" charset="-120"/>
            </a:endParaRPr>
          </a:p>
        </p:txBody>
      </p:sp>
      <p:pic>
        <p:nvPicPr>
          <p:cNvPr id="8" name="圖片 7">
            <a:extLst>
              <a:ext uri="{FF2B5EF4-FFF2-40B4-BE49-F238E27FC236}">
                <a16:creationId xmlns:a16="http://schemas.microsoft.com/office/drawing/2014/main" id="{E416AB36-2C11-9588-ADFE-3A9D9B4C2890}"/>
              </a:ext>
            </a:extLst>
          </p:cNvPr>
          <p:cNvPicPr>
            <a:picLocks noChangeAspect="1"/>
          </p:cNvPicPr>
          <p:nvPr/>
        </p:nvPicPr>
        <p:blipFill>
          <a:blip r:embed="rId3"/>
          <a:stretch>
            <a:fillRect/>
          </a:stretch>
        </p:blipFill>
        <p:spPr>
          <a:xfrm>
            <a:off x="877677" y="1965368"/>
            <a:ext cx="7756455" cy="3638046"/>
          </a:xfrm>
          <a:prstGeom prst="rect">
            <a:avLst/>
          </a:prstGeom>
        </p:spPr>
      </p:pic>
      <p:sp>
        <p:nvSpPr>
          <p:cNvPr id="11" name="文字方塊 10">
            <a:extLst>
              <a:ext uri="{FF2B5EF4-FFF2-40B4-BE49-F238E27FC236}">
                <a16:creationId xmlns:a16="http://schemas.microsoft.com/office/drawing/2014/main" id="{B6AC9121-80AC-054D-5F06-263EA6EFC967}"/>
              </a:ext>
            </a:extLst>
          </p:cNvPr>
          <p:cNvSpPr txBox="1"/>
          <p:nvPr/>
        </p:nvSpPr>
        <p:spPr>
          <a:xfrm>
            <a:off x="4213370" y="1607148"/>
            <a:ext cx="4420762" cy="369332"/>
          </a:xfrm>
          <a:prstGeom prst="rect">
            <a:avLst/>
          </a:prstGeom>
          <a:noFill/>
        </p:spPr>
        <p:txBody>
          <a:bodyPr wrap="square">
            <a:spAutoFit/>
          </a:bodyPr>
          <a:lstStyle/>
          <a:p>
            <a:pPr marL="0" indent="0">
              <a:buFont typeface="Arial" panose="020B0604020202020204" pitchFamily="34" charset="0"/>
              <a:buNone/>
            </a:pPr>
            <a:r>
              <a:rPr lang="zh-TW" altLang="en-US" sz="1800" dirty="0">
                <a:solidFill>
                  <a:srgbClr val="FF0000"/>
                </a:solidFill>
                <a:latin typeface="標楷體" panose="03000509000000000000" pitchFamily="65" charset="-120"/>
                <a:ea typeface="標楷體" panose="03000509000000000000" pitchFamily="65" charset="-120"/>
              </a:rPr>
              <a:t>新年度新增人數較多時可使用批次上傳</a:t>
            </a:r>
            <a:endParaRPr lang="en-US" altLang="zh-TW" sz="18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78774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2" name="標題 1">
            <a:extLst>
              <a:ext uri="{FF2B5EF4-FFF2-40B4-BE49-F238E27FC236}">
                <a16:creationId xmlns:a16="http://schemas.microsoft.com/office/drawing/2014/main" id="{5EADE444-9001-0DF2-F3AE-A6600BA4ED98}"/>
              </a:ext>
            </a:extLst>
          </p:cNvPr>
          <p:cNvSpPr txBox="1">
            <a:spLocks/>
          </p:cNvSpPr>
          <p:nvPr/>
        </p:nvSpPr>
        <p:spPr>
          <a:xfrm>
            <a:off x="493488" y="-27173"/>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年度童軍三項登記系統說明</a:t>
            </a:r>
            <a:endParaRPr lang="zh-TW" altLang="en-US" sz="3200" dirty="0">
              <a:solidFill>
                <a:srgbClr val="7030A0"/>
              </a:solidFill>
            </a:endParaRPr>
          </a:p>
        </p:txBody>
      </p:sp>
      <p:sp>
        <p:nvSpPr>
          <p:cNvPr id="4" name="文字方塊 3">
            <a:extLst>
              <a:ext uri="{FF2B5EF4-FFF2-40B4-BE49-F238E27FC236}">
                <a16:creationId xmlns:a16="http://schemas.microsoft.com/office/drawing/2014/main" id="{EA80A375-AE86-D4C9-6DEB-C81F00768B9F}"/>
              </a:ext>
            </a:extLst>
          </p:cNvPr>
          <p:cNvSpPr txBox="1"/>
          <p:nvPr/>
        </p:nvSpPr>
        <p:spPr>
          <a:xfrm>
            <a:off x="303796" y="940047"/>
            <a:ext cx="10190831" cy="2308324"/>
          </a:xfrm>
          <a:prstGeom prst="rect">
            <a:avLst/>
          </a:prstGeom>
          <a:noFill/>
        </p:spPr>
        <p:txBody>
          <a:bodyPr wrap="square">
            <a:spAutoFit/>
          </a:bodyPr>
          <a:lstStyle/>
          <a:p>
            <a:pPr marL="0" indent="0" algn="l">
              <a:buNone/>
            </a:pPr>
            <a:r>
              <a:rPr lang="zh-TW" altLang="en-US" sz="1600" dirty="0">
                <a:solidFill>
                  <a:srgbClr val="4C2B11"/>
                </a:solidFill>
                <a:latin typeface="標楷體" panose="03000509000000000000" pitchFamily="65" charset="-120"/>
                <a:ea typeface="標楷體" panose="03000509000000000000" pitchFamily="65" charset="-120"/>
              </a:rPr>
              <a:t>批次上傳注意事項：</a:t>
            </a:r>
            <a:endParaRPr lang="en-US" altLang="zh-TW" sz="16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1600" dirty="0">
                <a:solidFill>
                  <a:srgbClr val="4C2B11"/>
                </a:solidFill>
                <a:latin typeface="標楷體" panose="03000509000000000000" pitchFamily="65" charset="-120"/>
                <a:ea typeface="標楷體" panose="03000509000000000000" pitchFamily="65" charset="-120"/>
              </a:rPr>
              <a:t>1.</a:t>
            </a:r>
            <a:r>
              <a:rPr lang="zh-TW" altLang="en-US" sz="1600" dirty="0">
                <a:solidFill>
                  <a:srgbClr val="4C2B11"/>
                </a:solidFill>
                <a:latin typeface="標楷體" panose="03000509000000000000" pitchFamily="65" charset="-120"/>
                <a:ea typeface="標楷體" panose="03000509000000000000" pitchFamily="65" charset="-120"/>
              </a:rPr>
              <a:t>務必使用系統提供之</a:t>
            </a:r>
            <a:r>
              <a:rPr lang="en-US" altLang="zh-TW" sz="1600" dirty="0">
                <a:solidFill>
                  <a:srgbClr val="4C2B11"/>
                </a:solidFill>
                <a:latin typeface="標楷體" panose="03000509000000000000" pitchFamily="65" charset="-120"/>
                <a:ea typeface="標楷體" panose="03000509000000000000" pitchFamily="65" charset="-120"/>
              </a:rPr>
              <a:t>excel</a:t>
            </a:r>
            <a:r>
              <a:rPr lang="zh-TW" altLang="en-US" sz="1600" dirty="0">
                <a:solidFill>
                  <a:srgbClr val="4C2B11"/>
                </a:solidFill>
                <a:latin typeface="標楷體" panose="03000509000000000000" pitchFamily="65" charset="-120"/>
                <a:ea typeface="標楷體" panose="03000509000000000000" pitchFamily="65" charset="-120"/>
              </a:rPr>
              <a:t>空白格式</a:t>
            </a:r>
            <a:endParaRPr lang="en-US" altLang="zh-TW" sz="16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1600" dirty="0">
                <a:solidFill>
                  <a:srgbClr val="4C2B11"/>
                </a:solidFill>
                <a:latin typeface="標楷體" panose="03000509000000000000" pitchFamily="65" charset="-120"/>
                <a:ea typeface="標楷體" panose="03000509000000000000" pitchFamily="65" charset="-120"/>
              </a:rPr>
              <a:t>2.</a:t>
            </a:r>
            <a:r>
              <a:rPr lang="zh-TW" altLang="en-US" sz="1600" dirty="0">
                <a:solidFill>
                  <a:srgbClr val="4C2B11"/>
                </a:solidFill>
                <a:latin typeface="標楷體" panose="03000509000000000000" pitchFamily="65" charset="-120"/>
                <a:ea typeface="標楷體" panose="03000509000000000000" pitchFamily="65" charset="-120"/>
              </a:rPr>
              <a:t>出生年月日正確的日期格式為民國年</a:t>
            </a:r>
            <a:r>
              <a:rPr lang="en-US" altLang="zh-TW" sz="1600" dirty="0">
                <a:solidFill>
                  <a:srgbClr val="4C2B11"/>
                </a:solidFill>
                <a:latin typeface="標楷體" panose="03000509000000000000" pitchFamily="65" charset="-120"/>
                <a:ea typeface="標楷體" panose="03000509000000000000" pitchFamily="65" charset="-120"/>
              </a:rPr>
              <a:t>/</a:t>
            </a:r>
            <a:r>
              <a:rPr lang="zh-TW" altLang="en-US" sz="1600" dirty="0">
                <a:solidFill>
                  <a:srgbClr val="4C2B11"/>
                </a:solidFill>
                <a:latin typeface="標楷體" panose="03000509000000000000" pitchFamily="65" charset="-120"/>
                <a:ea typeface="標楷體" panose="03000509000000000000" pitchFamily="65" charset="-120"/>
              </a:rPr>
              <a:t>月</a:t>
            </a:r>
            <a:r>
              <a:rPr lang="en-US" altLang="zh-TW" sz="1600" dirty="0">
                <a:solidFill>
                  <a:srgbClr val="4C2B11"/>
                </a:solidFill>
                <a:latin typeface="標楷體" panose="03000509000000000000" pitchFamily="65" charset="-120"/>
                <a:ea typeface="標楷體" panose="03000509000000000000" pitchFamily="65" charset="-120"/>
              </a:rPr>
              <a:t>/</a:t>
            </a:r>
            <a:r>
              <a:rPr lang="zh-TW" altLang="en-US" sz="1600" dirty="0">
                <a:solidFill>
                  <a:srgbClr val="4C2B11"/>
                </a:solidFill>
                <a:latin typeface="標楷體" panose="03000509000000000000" pitchFamily="65" charset="-120"/>
                <a:ea typeface="標楷體" panose="03000509000000000000" pitchFamily="65" charset="-120"/>
              </a:rPr>
              <a:t>日（範例：</a:t>
            </a:r>
            <a:r>
              <a:rPr lang="en-US" altLang="zh-TW" sz="1600" dirty="0">
                <a:solidFill>
                  <a:srgbClr val="4C2B11"/>
                </a:solidFill>
                <a:latin typeface="標楷體" panose="03000509000000000000" pitchFamily="65" charset="-120"/>
                <a:ea typeface="標楷體" panose="03000509000000000000" pitchFamily="65" charset="-120"/>
              </a:rPr>
              <a:t>099/08/08</a:t>
            </a:r>
            <a:r>
              <a:rPr lang="zh-TW" altLang="en-US" sz="1600" dirty="0">
                <a:solidFill>
                  <a:srgbClr val="4C2B11"/>
                </a:solidFill>
                <a:latin typeface="標楷體" panose="03000509000000000000" pitchFamily="65" charset="-120"/>
                <a:ea typeface="標楷體" panose="03000509000000000000" pitchFamily="65" charset="-120"/>
              </a:rPr>
              <a:t>）</a:t>
            </a:r>
          </a:p>
          <a:p>
            <a:pPr marL="0" indent="0" algn="l">
              <a:buNone/>
            </a:pPr>
            <a:r>
              <a:rPr lang="en-US" altLang="zh-TW" sz="1600" dirty="0">
                <a:solidFill>
                  <a:srgbClr val="4C2B11"/>
                </a:solidFill>
                <a:latin typeface="標楷體" panose="03000509000000000000" pitchFamily="65" charset="-120"/>
                <a:ea typeface="標楷體" panose="03000509000000000000" pitchFamily="65" charset="-120"/>
              </a:rPr>
              <a:t>2.</a:t>
            </a:r>
            <a:r>
              <a:rPr lang="zh-TW" altLang="en-US" sz="1600" dirty="0">
                <a:solidFill>
                  <a:srgbClr val="4C2B11"/>
                </a:solidFill>
                <a:latin typeface="標楷體" panose="03000509000000000000" pitchFamily="65" charset="-120"/>
                <a:ea typeface="標楷體" panose="03000509000000000000" pitchFamily="65" charset="-120"/>
              </a:rPr>
              <a:t>所有星號</a:t>
            </a:r>
            <a:r>
              <a:rPr lang="en-US" altLang="zh-TW" sz="1600" dirty="0">
                <a:solidFill>
                  <a:srgbClr val="4C2B11"/>
                </a:solidFill>
                <a:latin typeface="標楷體" panose="03000509000000000000" pitchFamily="65" charset="-120"/>
                <a:ea typeface="標楷體" panose="03000509000000000000" pitchFamily="65" charset="-120"/>
              </a:rPr>
              <a:t>(*)</a:t>
            </a:r>
            <a:r>
              <a:rPr lang="zh-TW" altLang="en-US" sz="1600" dirty="0">
                <a:solidFill>
                  <a:srgbClr val="4C2B11"/>
                </a:solidFill>
                <a:latin typeface="標楷體" panose="03000509000000000000" pitchFamily="65" charset="-120"/>
                <a:ea typeface="標楷體" panose="03000509000000000000" pitchFamily="65" charset="-120"/>
              </a:rPr>
              <a:t>欄位都必須填寫</a:t>
            </a:r>
          </a:p>
          <a:p>
            <a:pPr marL="0" indent="0" algn="l">
              <a:buNone/>
            </a:pPr>
            <a:r>
              <a:rPr lang="en-US" altLang="zh-TW" sz="1600" dirty="0">
                <a:solidFill>
                  <a:srgbClr val="4C2B11"/>
                </a:solidFill>
                <a:latin typeface="標楷體" panose="03000509000000000000" pitchFamily="65" charset="-120"/>
                <a:ea typeface="標楷體" panose="03000509000000000000" pitchFamily="65" charset="-120"/>
              </a:rPr>
              <a:t>3.</a:t>
            </a:r>
            <a:r>
              <a:rPr lang="zh-TW" altLang="en-US" sz="1600" dirty="0">
                <a:solidFill>
                  <a:srgbClr val="FF0000"/>
                </a:solidFill>
                <a:latin typeface="標楷體" panose="03000509000000000000" pitchFamily="65" charset="-120"/>
                <a:ea typeface="標楷體" panose="03000509000000000000" pitchFamily="65" charset="-120"/>
              </a:rPr>
              <a:t>第一列的測試者必須保留</a:t>
            </a:r>
            <a:endParaRPr lang="en-US" altLang="zh-TW" sz="1600" dirty="0">
              <a:solidFill>
                <a:srgbClr val="FF0000"/>
              </a:solidFill>
              <a:latin typeface="標楷體" panose="03000509000000000000" pitchFamily="65" charset="-120"/>
              <a:ea typeface="標楷體" panose="03000509000000000000" pitchFamily="65" charset="-120"/>
            </a:endParaRPr>
          </a:p>
          <a:p>
            <a:pPr marL="0" indent="0" algn="l">
              <a:buNone/>
            </a:pPr>
            <a:r>
              <a:rPr lang="en-US" altLang="zh-TW" sz="1600" dirty="0">
                <a:solidFill>
                  <a:srgbClr val="4C2B11"/>
                </a:solidFill>
                <a:latin typeface="標楷體" panose="03000509000000000000" pitchFamily="65" charset="-120"/>
                <a:ea typeface="標楷體" panose="03000509000000000000" pitchFamily="65" charset="-120"/>
              </a:rPr>
              <a:t>4.</a:t>
            </a:r>
            <a:r>
              <a:rPr lang="zh-TW" altLang="en-US" sz="1600" dirty="0">
                <a:solidFill>
                  <a:srgbClr val="4C2B11"/>
                </a:solidFill>
                <a:latin typeface="標楷體" panose="03000509000000000000" pitchFamily="65" charset="-120"/>
                <a:ea typeface="標楷體" panose="03000509000000000000" pitchFamily="65" charset="-120"/>
              </a:rPr>
              <a:t>批次上傳只可上傳</a:t>
            </a:r>
            <a:r>
              <a:rPr lang="zh-TW" altLang="en-US" sz="1600" dirty="0">
                <a:solidFill>
                  <a:srgbClr val="FF0000"/>
                </a:solidFill>
                <a:latin typeface="標楷體" panose="03000509000000000000" pitchFamily="65" charset="-120"/>
                <a:ea typeface="標楷體" panose="03000509000000000000" pitchFamily="65" charset="-120"/>
              </a:rPr>
              <a:t>今年新進人員名單</a:t>
            </a:r>
            <a:endParaRPr lang="en-US" altLang="zh-TW" sz="1600" dirty="0">
              <a:solidFill>
                <a:srgbClr val="FF0000"/>
              </a:solidFill>
              <a:latin typeface="標楷體" panose="03000509000000000000" pitchFamily="65" charset="-120"/>
              <a:ea typeface="標楷體" panose="03000509000000000000" pitchFamily="65" charset="-120"/>
            </a:endParaRPr>
          </a:p>
          <a:p>
            <a:pPr marL="0" indent="0" algn="l">
              <a:buNone/>
            </a:pPr>
            <a:r>
              <a:rPr lang="en-US" altLang="zh-TW" sz="1600" dirty="0">
                <a:solidFill>
                  <a:srgbClr val="4C2B11"/>
                </a:solidFill>
                <a:latin typeface="標楷體" panose="03000509000000000000" pitchFamily="65" charset="-120"/>
                <a:ea typeface="標楷體" panose="03000509000000000000" pitchFamily="65" charset="-120"/>
              </a:rPr>
              <a:t>5.</a:t>
            </a:r>
            <a:r>
              <a:rPr lang="zh-TW" altLang="en-US" sz="1600" dirty="0">
                <a:solidFill>
                  <a:srgbClr val="4C2B11"/>
                </a:solidFill>
                <a:latin typeface="標楷體" panose="03000509000000000000" pitchFamily="65" charset="-120"/>
                <a:ea typeface="標楷體" panose="03000509000000000000" pitchFamily="65" charset="-120"/>
              </a:rPr>
              <a:t>國籍欄位：本國籍請留</a:t>
            </a:r>
            <a:r>
              <a:rPr lang="zh-TW" altLang="en-US" sz="1600" b="1" dirty="0">
                <a:solidFill>
                  <a:srgbClr val="FF0000"/>
                </a:solidFill>
                <a:latin typeface="標楷體" panose="03000509000000000000" pitchFamily="65" charset="-120"/>
                <a:ea typeface="標楷體" panose="03000509000000000000" pitchFamily="65" charset="-120"/>
              </a:rPr>
              <a:t>空白</a:t>
            </a:r>
            <a:endParaRPr lang="en-US" altLang="zh-TW" sz="1600" b="1" dirty="0">
              <a:solidFill>
                <a:srgbClr val="FF0000"/>
              </a:solidFill>
              <a:latin typeface="標楷體" panose="03000509000000000000" pitchFamily="65" charset="-120"/>
              <a:ea typeface="標楷體" panose="03000509000000000000" pitchFamily="65" charset="-120"/>
            </a:endParaRPr>
          </a:p>
          <a:p>
            <a:pPr marL="0" indent="0" algn="l">
              <a:buNone/>
            </a:pPr>
            <a:r>
              <a:rPr lang="en-US" altLang="zh-TW" sz="1600" dirty="0">
                <a:solidFill>
                  <a:srgbClr val="4C2B11"/>
                </a:solidFill>
                <a:latin typeface="標楷體" panose="03000509000000000000" pitchFamily="65" charset="-120"/>
                <a:ea typeface="標楷體" panose="03000509000000000000" pitchFamily="65" charset="-120"/>
              </a:rPr>
              <a:t>6.</a:t>
            </a:r>
            <a:r>
              <a:rPr lang="zh-TW" altLang="en-US" sz="1600" dirty="0">
                <a:solidFill>
                  <a:srgbClr val="4C2B11"/>
                </a:solidFill>
                <a:latin typeface="標楷體" panose="03000509000000000000" pitchFamily="65" charset="-120"/>
                <a:ea typeface="標楷體" panose="03000509000000000000" pitchFamily="65" charset="-120"/>
              </a:rPr>
              <a:t>團號、級別、職位一定要填寫</a:t>
            </a:r>
            <a:endParaRPr lang="en-US" altLang="zh-TW" sz="16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1600" dirty="0">
                <a:solidFill>
                  <a:srgbClr val="4C2B11"/>
                </a:solidFill>
                <a:latin typeface="標楷體" panose="03000509000000000000" pitchFamily="65" charset="-120"/>
                <a:ea typeface="標楷體" panose="03000509000000000000" pitchFamily="65" charset="-120"/>
              </a:rPr>
              <a:t>7.</a:t>
            </a:r>
            <a:r>
              <a:rPr lang="zh-TW" altLang="en-US" sz="1600" dirty="0">
                <a:solidFill>
                  <a:srgbClr val="4C2B11"/>
                </a:solidFill>
                <a:latin typeface="標楷體" panose="03000509000000000000" pitchFamily="65" charset="-120"/>
                <a:ea typeface="標楷體" panose="03000509000000000000" pitchFamily="65" charset="-120"/>
              </a:rPr>
              <a:t>新增人員如為外籍人士請提供</a:t>
            </a:r>
            <a:r>
              <a:rPr lang="zh-TW" altLang="en-US" sz="1600" b="1" dirty="0">
                <a:solidFill>
                  <a:srgbClr val="4C2B11"/>
                </a:solidFill>
                <a:latin typeface="標楷體" panose="03000509000000000000" pitchFamily="65" charset="-120"/>
                <a:ea typeface="標楷體" panose="03000509000000000000" pitchFamily="65" charset="-120"/>
              </a:rPr>
              <a:t>有效</a:t>
            </a:r>
            <a:r>
              <a:rPr lang="zh-TW" altLang="en-US" sz="1600" b="1" dirty="0">
                <a:solidFill>
                  <a:srgbClr val="FF0000"/>
                </a:solidFill>
                <a:latin typeface="標楷體" panose="03000509000000000000" pitchFamily="65" charset="-120"/>
                <a:ea typeface="標楷體" panose="03000509000000000000" pitchFamily="65" charset="-120"/>
              </a:rPr>
              <a:t>居留證</a:t>
            </a:r>
            <a:r>
              <a:rPr lang="zh-TW" altLang="en-US" sz="1600" dirty="0">
                <a:solidFill>
                  <a:srgbClr val="4C2B11"/>
                </a:solidFill>
                <a:latin typeface="標楷體" panose="03000509000000000000" pitchFamily="65" charset="-120"/>
                <a:ea typeface="標楷體" panose="03000509000000000000" pitchFamily="65" charset="-120"/>
              </a:rPr>
              <a:t>，由童軍總會協助新增後再由團長於系統加入登記名單</a:t>
            </a:r>
            <a:endParaRPr lang="en-US" altLang="zh-TW" sz="1600" dirty="0">
              <a:solidFill>
                <a:srgbClr val="4C2B11"/>
              </a:solidFill>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D2BE4D2E-EB36-48AC-002A-180F9E12C041}"/>
              </a:ext>
            </a:extLst>
          </p:cNvPr>
          <p:cNvPicPr>
            <a:picLocks noChangeAspect="1"/>
          </p:cNvPicPr>
          <p:nvPr/>
        </p:nvPicPr>
        <p:blipFill>
          <a:blip r:embed="rId3"/>
          <a:stretch>
            <a:fillRect/>
          </a:stretch>
        </p:blipFill>
        <p:spPr>
          <a:xfrm>
            <a:off x="422697" y="3326738"/>
            <a:ext cx="8783273" cy="1777706"/>
          </a:xfrm>
          <a:prstGeom prst="rect">
            <a:avLst/>
          </a:prstGeom>
        </p:spPr>
      </p:pic>
      <p:sp>
        <p:nvSpPr>
          <p:cNvPr id="10" name="文字方塊 9">
            <a:extLst>
              <a:ext uri="{FF2B5EF4-FFF2-40B4-BE49-F238E27FC236}">
                <a16:creationId xmlns:a16="http://schemas.microsoft.com/office/drawing/2014/main" id="{0A332973-97F1-1046-1D73-843FE1687CFE}"/>
              </a:ext>
            </a:extLst>
          </p:cNvPr>
          <p:cNvSpPr txBox="1"/>
          <p:nvPr/>
        </p:nvSpPr>
        <p:spPr>
          <a:xfrm>
            <a:off x="493488" y="1647256"/>
            <a:ext cx="6093994" cy="369332"/>
          </a:xfrm>
          <a:prstGeom prst="rect">
            <a:avLst/>
          </a:prstGeom>
          <a:noFill/>
        </p:spPr>
        <p:txBody>
          <a:bodyPr wrap="square">
            <a:spAutoFit/>
          </a:bodyPr>
          <a:lstStyle/>
          <a:p>
            <a:endParaRPr lang="zh-TW" altLang="en-US" b="1" dirty="0">
              <a:solidFill>
                <a:srgbClr val="C00000"/>
              </a:solidFill>
            </a:endParaRPr>
          </a:p>
        </p:txBody>
      </p:sp>
      <p:pic>
        <p:nvPicPr>
          <p:cNvPr id="7" name="圖片 6">
            <a:extLst>
              <a:ext uri="{FF2B5EF4-FFF2-40B4-BE49-F238E27FC236}">
                <a16:creationId xmlns:a16="http://schemas.microsoft.com/office/drawing/2014/main" id="{D57D60AA-57D4-5F36-AFB9-724E39D58F18}"/>
              </a:ext>
            </a:extLst>
          </p:cNvPr>
          <p:cNvPicPr>
            <a:picLocks noChangeAspect="1"/>
          </p:cNvPicPr>
          <p:nvPr/>
        </p:nvPicPr>
        <p:blipFill>
          <a:blip r:embed="rId4"/>
          <a:stretch>
            <a:fillRect/>
          </a:stretch>
        </p:blipFill>
        <p:spPr>
          <a:xfrm>
            <a:off x="2986030" y="4248476"/>
            <a:ext cx="6085714" cy="2609524"/>
          </a:xfrm>
          <a:prstGeom prst="rect">
            <a:avLst/>
          </a:prstGeom>
        </p:spPr>
      </p:pic>
    </p:spTree>
    <p:extLst>
      <p:ext uri="{BB962C8B-B14F-4D97-AF65-F5344CB8AC3E}">
        <p14:creationId xmlns:p14="http://schemas.microsoft.com/office/powerpoint/2010/main" val="2895374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2" name="標題 1">
            <a:extLst>
              <a:ext uri="{FF2B5EF4-FFF2-40B4-BE49-F238E27FC236}">
                <a16:creationId xmlns:a16="http://schemas.microsoft.com/office/drawing/2014/main" id="{5EADE444-9001-0DF2-F3AE-A6600BA4ED98}"/>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年度童軍三項登記系統說明</a:t>
            </a:r>
            <a:endParaRPr lang="zh-TW" altLang="en-US" sz="3200" dirty="0">
              <a:solidFill>
                <a:srgbClr val="7030A0"/>
              </a:solidFill>
            </a:endParaRPr>
          </a:p>
        </p:txBody>
      </p:sp>
      <p:pic>
        <p:nvPicPr>
          <p:cNvPr id="4" name="圖片 3">
            <a:extLst>
              <a:ext uri="{FF2B5EF4-FFF2-40B4-BE49-F238E27FC236}">
                <a16:creationId xmlns:a16="http://schemas.microsoft.com/office/drawing/2014/main" id="{A87DAF85-9F5C-950A-D49F-E111DB899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041" y="1811393"/>
            <a:ext cx="8975559" cy="4803719"/>
          </a:xfrm>
          <a:prstGeom prst="rect">
            <a:avLst/>
          </a:prstGeom>
        </p:spPr>
      </p:pic>
      <p:sp>
        <p:nvSpPr>
          <p:cNvPr id="6" name="文字方塊 5">
            <a:extLst>
              <a:ext uri="{FF2B5EF4-FFF2-40B4-BE49-F238E27FC236}">
                <a16:creationId xmlns:a16="http://schemas.microsoft.com/office/drawing/2014/main" id="{C7C68E34-D0C9-0FAB-9D44-035C1219A53A}"/>
              </a:ext>
            </a:extLst>
          </p:cNvPr>
          <p:cNvSpPr txBox="1"/>
          <p:nvPr/>
        </p:nvSpPr>
        <p:spPr>
          <a:xfrm>
            <a:off x="794229" y="1350056"/>
            <a:ext cx="6093994" cy="461665"/>
          </a:xfrm>
          <a:prstGeom prst="rect">
            <a:avLst/>
          </a:prstGeom>
          <a:noFill/>
        </p:spPr>
        <p:txBody>
          <a:bodyPr wrap="square">
            <a:spAutoFit/>
          </a:bodyPr>
          <a:lstStyle/>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提交登記名單</a:t>
            </a:r>
            <a:endParaRPr lang="en-US" altLang="zh-TW" sz="2400" dirty="0">
              <a:solidFill>
                <a:srgbClr val="4C2B1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05707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ADE444-9001-0DF2-F3AE-A6600BA4ED98}"/>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年度童軍三項登記系統說明</a:t>
            </a:r>
            <a:endParaRPr lang="zh-TW" altLang="en-US" sz="3200" dirty="0">
              <a:solidFill>
                <a:srgbClr val="7030A0"/>
              </a:solidFill>
            </a:endParaRPr>
          </a:p>
        </p:txBody>
      </p:sp>
      <p:pic>
        <p:nvPicPr>
          <p:cNvPr id="4" name="圖片 3">
            <a:extLst>
              <a:ext uri="{FF2B5EF4-FFF2-40B4-BE49-F238E27FC236}">
                <a16:creationId xmlns:a16="http://schemas.microsoft.com/office/drawing/2014/main" id="{BA23AB4A-9CF8-9CA3-CFFF-D6C4D9CA9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149" y="2335860"/>
            <a:ext cx="9401175" cy="3267075"/>
          </a:xfrm>
          <a:prstGeom prst="rect">
            <a:avLst/>
          </a:prstGeom>
        </p:spPr>
      </p:pic>
      <p:sp>
        <p:nvSpPr>
          <p:cNvPr id="6" name="文字方塊 5">
            <a:extLst>
              <a:ext uri="{FF2B5EF4-FFF2-40B4-BE49-F238E27FC236}">
                <a16:creationId xmlns:a16="http://schemas.microsoft.com/office/drawing/2014/main" id="{9E4D18C0-830A-5769-1192-85FB0D4E8AF6}"/>
              </a:ext>
            </a:extLst>
          </p:cNvPr>
          <p:cNvSpPr txBox="1"/>
          <p:nvPr/>
        </p:nvSpPr>
        <p:spPr>
          <a:xfrm>
            <a:off x="794229" y="1350056"/>
            <a:ext cx="6093994" cy="461665"/>
          </a:xfrm>
          <a:prstGeom prst="rect">
            <a:avLst/>
          </a:prstGeom>
          <a:noFill/>
        </p:spPr>
        <p:txBody>
          <a:bodyPr wrap="square">
            <a:spAutoFit/>
          </a:bodyPr>
          <a:lstStyle/>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提交登記名單</a:t>
            </a:r>
            <a:endParaRPr lang="en-US" altLang="zh-TW" sz="2400" dirty="0">
              <a:solidFill>
                <a:srgbClr val="4C2B11"/>
              </a:solidFill>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2453" y="5426985"/>
            <a:ext cx="2371465" cy="1057705"/>
          </a:xfrm>
          <a:prstGeom prst="rect">
            <a:avLst/>
          </a:prstGeom>
        </p:spPr>
      </p:pic>
      <p:sp>
        <p:nvSpPr>
          <p:cNvPr id="3" name="文字方塊 2">
            <a:extLst>
              <a:ext uri="{FF2B5EF4-FFF2-40B4-BE49-F238E27FC236}">
                <a16:creationId xmlns:a16="http://schemas.microsoft.com/office/drawing/2014/main" id="{5791AF11-B46F-7899-2813-4D6EEC21A9BB}"/>
              </a:ext>
            </a:extLst>
          </p:cNvPr>
          <p:cNvSpPr txBox="1"/>
          <p:nvPr/>
        </p:nvSpPr>
        <p:spPr>
          <a:xfrm>
            <a:off x="3841226" y="5602935"/>
            <a:ext cx="4420762" cy="369332"/>
          </a:xfrm>
          <a:prstGeom prst="rect">
            <a:avLst/>
          </a:prstGeom>
          <a:noFill/>
        </p:spPr>
        <p:txBody>
          <a:bodyPr wrap="square">
            <a:spAutoFit/>
          </a:bodyPr>
          <a:lstStyle/>
          <a:p>
            <a:pPr marL="0" indent="0">
              <a:buFont typeface="Arial" panose="020B0604020202020204" pitchFamily="34" charset="0"/>
              <a:buNone/>
            </a:pPr>
            <a:r>
              <a:rPr lang="zh-TW" altLang="en-US" sz="1800" dirty="0">
                <a:solidFill>
                  <a:srgbClr val="FF0000"/>
                </a:solidFill>
                <a:latin typeface="標楷體" panose="03000509000000000000" pitchFamily="65" charset="-120"/>
                <a:ea typeface="標楷體" panose="03000509000000000000" pitchFamily="65" charset="-120"/>
              </a:rPr>
              <a:t>沒有完成這個動作，新增的都不算登記！</a:t>
            </a:r>
            <a:endParaRPr lang="en-US" altLang="zh-TW" sz="18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52632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ADE444-9001-0DF2-F3AE-A6600BA4ED98}"/>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年度童軍三項登記系統說明</a:t>
            </a:r>
            <a:endParaRPr lang="zh-TW" altLang="en-US" sz="3200" dirty="0">
              <a:solidFill>
                <a:srgbClr val="7030A0"/>
              </a:solidFill>
            </a:endParaRPr>
          </a:p>
        </p:txBody>
      </p:sp>
      <p:sp>
        <p:nvSpPr>
          <p:cNvPr id="6" name="文字方塊 5">
            <a:extLst>
              <a:ext uri="{FF2B5EF4-FFF2-40B4-BE49-F238E27FC236}">
                <a16:creationId xmlns:a16="http://schemas.microsoft.com/office/drawing/2014/main" id="{9E4D18C0-830A-5769-1192-85FB0D4E8AF6}"/>
              </a:ext>
            </a:extLst>
          </p:cNvPr>
          <p:cNvSpPr txBox="1"/>
          <p:nvPr/>
        </p:nvSpPr>
        <p:spPr>
          <a:xfrm>
            <a:off x="794229" y="1350056"/>
            <a:ext cx="8738224" cy="461665"/>
          </a:xfrm>
          <a:prstGeom prst="rect">
            <a:avLst/>
          </a:prstGeom>
          <a:noFill/>
        </p:spPr>
        <p:txBody>
          <a:bodyPr wrap="square">
            <a:spAutoFit/>
          </a:bodyPr>
          <a:lstStyle/>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拷貝、提交，必須耐心等待</a:t>
            </a:r>
            <a:endParaRPr lang="en-US" altLang="zh-TW" sz="2400" dirty="0">
              <a:solidFill>
                <a:srgbClr val="4C2B11"/>
              </a:solidFill>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453" y="5426985"/>
            <a:ext cx="2371465" cy="1057705"/>
          </a:xfrm>
          <a:prstGeom prst="rect">
            <a:avLst/>
          </a:prstGeom>
        </p:spPr>
      </p:pic>
      <p:pic>
        <p:nvPicPr>
          <p:cNvPr id="13" name="圖片 12">
            <a:extLst>
              <a:ext uri="{FF2B5EF4-FFF2-40B4-BE49-F238E27FC236}">
                <a16:creationId xmlns:a16="http://schemas.microsoft.com/office/drawing/2014/main" id="{1332B40E-91A2-45F9-C4C5-F45D740B5B4A}"/>
              </a:ext>
            </a:extLst>
          </p:cNvPr>
          <p:cNvPicPr>
            <a:picLocks noChangeAspect="1"/>
          </p:cNvPicPr>
          <p:nvPr/>
        </p:nvPicPr>
        <p:blipFill>
          <a:blip r:embed="rId3"/>
          <a:stretch>
            <a:fillRect/>
          </a:stretch>
        </p:blipFill>
        <p:spPr>
          <a:xfrm>
            <a:off x="1306566" y="2168876"/>
            <a:ext cx="7380952" cy="3057143"/>
          </a:xfrm>
          <a:prstGeom prst="rect">
            <a:avLst/>
          </a:prstGeom>
        </p:spPr>
      </p:pic>
    </p:spTree>
    <p:extLst>
      <p:ext uri="{BB962C8B-B14F-4D97-AF65-F5344CB8AC3E}">
        <p14:creationId xmlns:p14="http://schemas.microsoft.com/office/powerpoint/2010/main" val="3914961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6133EE86-43CD-F403-93D9-545B77FD6F42}"/>
              </a:ext>
            </a:extLst>
          </p:cNvPr>
          <p:cNvPicPr>
            <a:picLocks noChangeAspect="1"/>
          </p:cNvPicPr>
          <p:nvPr/>
        </p:nvPicPr>
        <p:blipFill>
          <a:blip r:embed="rId2"/>
          <a:stretch>
            <a:fillRect/>
          </a:stretch>
        </p:blipFill>
        <p:spPr>
          <a:xfrm>
            <a:off x="1038590" y="2259463"/>
            <a:ext cx="9704762" cy="3085714"/>
          </a:xfrm>
          <a:prstGeom prst="rect">
            <a:avLst/>
          </a:prstGeom>
        </p:spPr>
      </p:pic>
      <p:sp>
        <p:nvSpPr>
          <p:cNvPr id="8" name="標題 1">
            <a:extLst>
              <a:ext uri="{FF2B5EF4-FFF2-40B4-BE49-F238E27FC236}">
                <a16:creationId xmlns:a16="http://schemas.microsoft.com/office/drawing/2014/main" id="{256B6544-3BB5-7A0A-9E1A-D40DB8B73869}"/>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年度童軍三項登記系統說明</a:t>
            </a:r>
            <a:endParaRPr lang="zh-TW" altLang="en-US" sz="3200" dirty="0">
              <a:solidFill>
                <a:srgbClr val="7030A0"/>
              </a:solidFill>
            </a:endParaRPr>
          </a:p>
        </p:txBody>
      </p:sp>
      <p:pic>
        <p:nvPicPr>
          <p:cNvPr id="9" name="圖片 8">
            <a:extLst>
              <a:ext uri="{FF2B5EF4-FFF2-40B4-BE49-F238E27FC236}">
                <a16:creationId xmlns:a16="http://schemas.microsoft.com/office/drawing/2014/main" id="{CAD5B2C4-78F0-8B28-76DD-200729FAA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10" name="文字方塊 9">
            <a:extLst>
              <a:ext uri="{FF2B5EF4-FFF2-40B4-BE49-F238E27FC236}">
                <a16:creationId xmlns:a16="http://schemas.microsoft.com/office/drawing/2014/main" id="{E3B26B1A-DD9D-CA55-3B53-FDEACF931D0A}"/>
              </a:ext>
            </a:extLst>
          </p:cNvPr>
          <p:cNvSpPr txBox="1"/>
          <p:nvPr/>
        </p:nvSpPr>
        <p:spPr>
          <a:xfrm>
            <a:off x="911233" y="1637007"/>
            <a:ext cx="8056598" cy="461665"/>
          </a:xfrm>
          <a:prstGeom prst="rect">
            <a:avLst/>
          </a:prstGeom>
          <a:noFill/>
        </p:spPr>
        <p:txBody>
          <a:bodyPr wrap="square">
            <a:spAutoFit/>
          </a:bodyPr>
          <a:lstStyle/>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拷貝、提交，必須等頁面出現完畢提示才算完成</a:t>
            </a:r>
            <a:endParaRPr lang="en-US" altLang="zh-TW" sz="2400" dirty="0">
              <a:solidFill>
                <a:srgbClr val="4C2B11"/>
              </a:solidFill>
              <a:latin typeface="標楷體" panose="03000509000000000000" pitchFamily="65" charset="-120"/>
              <a:ea typeface="標楷體" panose="03000509000000000000" pitchFamily="65" charset="-120"/>
            </a:endParaRPr>
          </a:p>
        </p:txBody>
      </p:sp>
      <p:sp>
        <p:nvSpPr>
          <p:cNvPr id="11" name="矩形: 圓角 10">
            <a:extLst>
              <a:ext uri="{FF2B5EF4-FFF2-40B4-BE49-F238E27FC236}">
                <a16:creationId xmlns:a16="http://schemas.microsoft.com/office/drawing/2014/main" id="{01272762-049F-7572-0FE9-96979A0EB368}"/>
              </a:ext>
            </a:extLst>
          </p:cNvPr>
          <p:cNvSpPr/>
          <p:nvPr/>
        </p:nvSpPr>
        <p:spPr>
          <a:xfrm>
            <a:off x="9227890" y="3020037"/>
            <a:ext cx="329730" cy="167780"/>
          </a:xfrm>
          <a:prstGeom prst="roundRect">
            <a:avLst/>
          </a:prstGeom>
          <a:solidFill>
            <a:schemeClr val="bg1"/>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520336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F011EF6A-ED82-EFD6-ACE8-F35FF0E85D0E}"/>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年度童軍三項登記系統說明</a:t>
            </a:r>
            <a:endParaRPr lang="zh-TW" altLang="en-US" sz="3200" dirty="0">
              <a:solidFill>
                <a:srgbClr val="7030A0"/>
              </a:solidFill>
            </a:endParaRPr>
          </a:p>
        </p:txBody>
      </p:sp>
      <p:pic>
        <p:nvPicPr>
          <p:cNvPr id="7" name="圖片 6">
            <a:extLst>
              <a:ext uri="{FF2B5EF4-FFF2-40B4-BE49-F238E27FC236}">
                <a16:creationId xmlns:a16="http://schemas.microsoft.com/office/drawing/2014/main" id="{12250DCB-5914-AC87-2481-334F84EEF0AF}"/>
              </a:ext>
            </a:extLst>
          </p:cNvPr>
          <p:cNvPicPr>
            <a:picLocks noChangeAspect="1"/>
          </p:cNvPicPr>
          <p:nvPr/>
        </p:nvPicPr>
        <p:blipFill>
          <a:blip r:embed="rId2"/>
          <a:stretch>
            <a:fillRect/>
          </a:stretch>
        </p:blipFill>
        <p:spPr>
          <a:xfrm>
            <a:off x="2362783" y="2866437"/>
            <a:ext cx="5850040" cy="3848079"/>
          </a:xfrm>
          <a:prstGeom prst="rect">
            <a:avLst/>
          </a:prstGeom>
        </p:spPr>
      </p:pic>
      <p:sp>
        <p:nvSpPr>
          <p:cNvPr id="5" name="文字方塊 4">
            <a:extLst>
              <a:ext uri="{FF2B5EF4-FFF2-40B4-BE49-F238E27FC236}">
                <a16:creationId xmlns:a16="http://schemas.microsoft.com/office/drawing/2014/main" id="{54F94D9B-3FF6-8DED-9C48-4FABEEC241A9}"/>
              </a:ext>
            </a:extLst>
          </p:cNvPr>
          <p:cNvSpPr txBox="1"/>
          <p:nvPr/>
        </p:nvSpPr>
        <p:spPr>
          <a:xfrm>
            <a:off x="584503" y="1257777"/>
            <a:ext cx="10916803" cy="1692771"/>
          </a:xfrm>
          <a:prstGeom prst="rect">
            <a:avLst/>
          </a:prstGeom>
          <a:noFill/>
        </p:spPr>
        <p:txBody>
          <a:bodyPr wrap="square">
            <a:spAutoFit/>
          </a:bodyPr>
          <a:lstStyle/>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確認登記人員</a:t>
            </a: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r>
              <a:rPr lang="zh-TW" altLang="en-US" sz="2000" dirty="0">
                <a:solidFill>
                  <a:srgbClr val="FF0000"/>
                </a:solidFill>
                <a:latin typeface="標楷體" panose="03000509000000000000" pitchFamily="65" charset="-120"/>
                <a:ea typeface="標楷體" panose="03000509000000000000" pitchFamily="65" charset="-120"/>
              </a:rPr>
              <a:t>＊童軍會未核帳鎖團前，登記名單只能在「新年度登記名單選取」第一層確認，</a:t>
            </a:r>
            <a:endParaRPr lang="en-US" altLang="zh-TW" sz="2000" dirty="0">
              <a:solidFill>
                <a:srgbClr val="FF0000"/>
              </a:solidFill>
              <a:latin typeface="標楷體" panose="03000509000000000000" pitchFamily="65" charset="-120"/>
              <a:ea typeface="標楷體" panose="03000509000000000000" pitchFamily="65" charset="-120"/>
            </a:endParaRPr>
          </a:p>
          <a:p>
            <a:pPr marL="0" indent="0" algn="l">
              <a:buNone/>
            </a:pPr>
            <a:r>
              <a:rPr lang="zh-TW" altLang="en-US" sz="2000" dirty="0">
                <a:solidFill>
                  <a:srgbClr val="FF0000"/>
                </a:solidFill>
                <a:latin typeface="標楷體" panose="03000509000000000000" pitchFamily="65" charset="-120"/>
                <a:ea typeface="標楷體" panose="03000509000000000000" pitchFamily="65" charset="-120"/>
              </a:rPr>
              <a:t>請在此查看登記人員是否正確，如有多登記的可選取再刪除。</a:t>
            </a:r>
            <a:endParaRPr lang="en-US" altLang="zh-TW" sz="2000" dirty="0">
              <a:solidFill>
                <a:srgbClr val="FF0000"/>
              </a:solidFill>
              <a:latin typeface="標楷體" panose="03000509000000000000" pitchFamily="65" charset="-120"/>
              <a:ea typeface="標楷體" panose="03000509000000000000" pitchFamily="65" charset="-120"/>
            </a:endParaRPr>
          </a:p>
          <a:p>
            <a:pPr marL="0" indent="0" algn="l">
              <a:buNone/>
            </a:pPr>
            <a:r>
              <a:rPr lang="zh-TW" altLang="en-US" sz="2000" dirty="0">
                <a:solidFill>
                  <a:srgbClr val="FF0000"/>
                </a:solidFill>
                <a:latin typeface="標楷體" panose="03000509000000000000" pitchFamily="65" charset="-120"/>
                <a:ea typeface="標楷體" panose="03000509000000000000" pitchFamily="65" charset="-120"/>
              </a:rPr>
              <a:t>如有級別、職務要修正請先刪除後到「拷貝名單」或「今年新進人員名單」編輯修改後再重新提交登記。</a:t>
            </a:r>
            <a:endParaRPr lang="en-US" altLang="zh-TW" sz="2000" dirty="0">
              <a:solidFill>
                <a:srgbClr val="FF0000"/>
              </a:solidFill>
              <a:latin typeface="標楷體" panose="03000509000000000000" pitchFamily="65" charset="-120"/>
              <a:ea typeface="標楷體" panose="03000509000000000000" pitchFamily="65" charset="-120"/>
            </a:endParaRPr>
          </a:p>
        </p:txBody>
      </p:sp>
      <p:pic>
        <p:nvPicPr>
          <p:cNvPr id="8" name="圖片 7">
            <a:extLst>
              <a:ext uri="{FF2B5EF4-FFF2-40B4-BE49-F238E27FC236}">
                <a16:creationId xmlns:a16="http://schemas.microsoft.com/office/drawing/2014/main" id="{F2F80A23-BDD9-115E-3DD6-2F533B64D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2453" y="5426985"/>
            <a:ext cx="2371465" cy="1057705"/>
          </a:xfrm>
          <a:prstGeom prst="rect">
            <a:avLst/>
          </a:prstGeom>
        </p:spPr>
      </p:pic>
    </p:spTree>
    <p:extLst>
      <p:ext uri="{BB962C8B-B14F-4D97-AF65-F5344CB8AC3E}">
        <p14:creationId xmlns:p14="http://schemas.microsoft.com/office/powerpoint/2010/main" val="4062358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F011EF6A-ED82-EFD6-ACE8-F35FF0E85D0E}"/>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年度童軍三項登記系統說明</a:t>
            </a:r>
            <a:endParaRPr lang="zh-TW" altLang="en-US" sz="3200" dirty="0">
              <a:solidFill>
                <a:srgbClr val="7030A0"/>
              </a:solidFill>
            </a:endParaRPr>
          </a:p>
        </p:txBody>
      </p:sp>
      <p:pic>
        <p:nvPicPr>
          <p:cNvPr id="7" name="圖片 6">
            <a:extLst>
              <a:ext uri="{FF2B5EF4-FFF2-40B4-BE49-F238E27FC236}">
                <a16:creationId xmlns:a16="http://schemas.microsoft.com/office/drawing/2014/main" id="{12250DCB-5914-AC87-2481-334F84EEF0AF}"/>
              </a:ext>
            </a:extLst>
          </p:cNvPr>
          <p:cNvPicPr>
            <a:picLocks noChangeAspect="1"/>
          </p:cNvPicPr>
          <p:nvPr/>
        </p:nvPicPr>
        <p:blipFill>
          <a:blip r:embed="rId2"/>
          <a:stretch>
            <a:fillRect/>
          </a:stretch>
        </p:blipFill>
        <p:spPr>
          <a:xfrm>
            <a:off x="2211780" y="2356450"/>
            <a:ext cx="6468159" cy="4254670"/>
          </a:xfrm>
          <a:prstGeom prst="rect">
            <a:avLst/>
          </a:prstGeom>
        </p:spPr>
      </p:pic>
      <p:sp>
        <p:nvSpPr>
          <p:cNvPr id="5" name="文字方塊 4">
            <a:extLst>
              <a:ext uri="{FF2B5EF4-FFF2-40B4-BE49-F238E27FC236}">
                <a16:creationId xmlns:a16="http://schemas.microsoft.com/office/drawing/2014/main" id="{54F94D9B-3FF6-8DED-9C48-4FABEEC241A9}"/>
              </a:ext>
            </a:extLst>
          </p:cNvPr>
          <p:cNvSpPr txBox="1"/>
          <p:nvPr/>
        </p:nvSpPr>
        <p:spPr>
          <a:xfrm>
            <a:off x="700522" y="1173887"/>
            <a:ext cx="10159067" cy="1200329"/>
          </a:xfrm>
          <a:prstGeom prst="rect">
            <a:avLst/>
          </a:prstGeom>
          <a:noFill/>
        </p:spPr>
        <p:txBody>
          <a:bodyPr wrap="square">
            <a:spAutoFit/>
          </a:bodyPr>
          <a:lstStyle/>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提交錯誤時處理方式</a:t>
            </a: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r>
              <a:rPr lang="zh-TW" altLang="en-US" sz="2400" dirty="0">
                <a:solidFill>
                  <a:srgbClr val="FF0000"/>
                </a:solidFill>
                <a:latin typeface="標楷體" panose="03000509000000000000" pitchFamily="65" charset="-120"/>
                <a:ea typeface="標楷體" panose="03000509000000000000" pitchFamily="65" charset="-120"/>
              </a:rPr>
              <a:t>＊只有在童軍會未核帳鎖團時才可刪除，請團長在</a:t>
            </a:r>
            <a:r>
              <a:rPr lang="zh-TW" altLang="en-US" sz="2400" baseline="-3000" dirty="0">
                <a:solidFill>
                  <a:srgbClr val="FF0000"/>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登記款項確認」前務必確認名單都為該年度要登記的人員，一旦登記就需繳費，退團不退費。</a:t>
            </a:r>
            <a:endParaRPr lang="en-US" altLang="zh-TW" sz="2400" dirty="0">
              <a:solidFill>
                <a:srgbClr val="FF0000"/>
              </a:solidFill>
              <a:latin typeface="標楷體" panose="03000509000000000000" pitchFamily="65" charset="-120"/>
              <a:ea typeface="標楷體" panose="03000509000000000000" pitchFamily="65" charset="-120"/>
            </a:endParaRPr>
          </a:p>
        </p:txBody>
      </p:sp>
      <p:pic>
        <p:nvPicPr>
          <p:cNvPr id="8" name="圖片 7">
            <a:extLst>
              <a:ext uri="{FF2B5EF4-FFF2-40B4-BE49-F238E27FC236}">
                <a16:creationId xmlns:a16="http://schemas.microsoft.com/office/drawing/2014/main" id="{F2F80A23-BDD9-115E-3DD6-2F533B64D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2453" y="5426985"/>
            <a:ext cx="2371465" cy="1057705"/>
          </a:xfrm>
          <a:prstGeom prst="rect">
            <a:avLst/>
          </a:prstGeom>
        </p:spPr>
      </p:pic>
    </p:spTree>
    <p:extLst>
      <p:ext uri="{BB962C8B-B14F-4D97-AF65-F5344CB8AC3E}">
        <p14:creationId xmlns:p14="http://schemas.microsoft.com/office/powerpoint/2010/main" val="2979423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BE300B64-767A-E4C0-9F54-15F90CFC0D62}"/>
              </a:ext>
            </a:extLst>
          </p:cNvPr>
          <p:cNvSpPr txBox="1">
            <a:spLocks/>
          </p:cNvSpPr>
          <p:nvPr/>
        </p:nvSpPr>
        <p:spPr>
          <a:xfrm>
            <a:off x="492990" y="0"/>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年度童軍團</a:t>
            </a:r>
            <a:r>
              <a:rPr lang="zh-TW"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研習</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時間表</a:t>
            </a:r>
            <a:endParaRPr lang="zh-TW" altLang="en-US" sz="3200" dirty="0">
              <a:solidFill>
                <a:srgbClr val="7030A0"/>
              </a:solidFill>
            </a:endParaRPr>
          </a:p>
        </p:txBody>
      </p:sp>
      <p:pic>
        <p:nvPicPr>
          <p:cNvPr id="15" name="圖片 14">
            <a:extLst>
              <a:ext uri="{FF2B5EF4-FFF2-40B4-BE49-F238E27FC236}">
                <a16:creationId xmlns:a16="http://schemas.microsoft.com/office/drawing/2014/main" id="{1E5A5F50-058B-BC5D-7445-6ADE4FC87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0535" y="5800295"/>
            <a:ext cx="2371465" cy="1057705"/>
          </a:xfrm>
          <a:prstGeom prst="rect">
            <a:avLst/>
          </a:prstGeom>
        </p:spPr>
      </p:pic>
      <p:graphicFrame>
        <p:nvGraphicFramePr>
          <p:cNvPr id="5" name="表格 4">
            <a:extLst>
              <a:ext uri="{FF2B5EF4-FFF2-40B4-BE49-F238E27FC236}">
                <a16:creationId xmlns:a16="http://schemas.microsoft.com/office/drawing/2014/main" id="{34334CFD-BAC5-845D-2551-8C374A443F09}"/>
              </a:ext>
            </a:extLst>
          </p:cNvPr>
          <p:cNvGraphicFramePr>
            <a:graphicFrameLocks noGrp="1"/>
          </p:cNvGraphicFramePr>
          <p:nvPr>
            <p:extLst>
              <p:ext uri="{D42A27DB-BD31-4B8C-83A1-F6EECF244321}">
                <p14:modId xmlns:p14="http://schemas.microsoft.com/office/powerpoint/2010/main" val="3098720743"/>
              </p:ext>
            </p:extLst>
          </p:nvPr>
        </p:nvGraphicFramePr>
        <p:xfrm>
          <a:off x="1137246" y="1072271"/>
          <a:ext cx="9916509" cy="4665856"/>
        </p:xfrm>
        <a:graphic>
          <a:graphicData uri="http://schemas.openxmlformats.org/drawingml/2006/table">
            <a:tbl>
              <a:tblPr>
                <a:tableStyleId>{5C22544A-7EE6-4342-B048-85BDC9FD1C3A}</a:tableStyleId>
              </a:tblPr>
              <a:tblGrid>
                <a:gridCol w="1663420">
                  <a:extLst>
                    <a:ext uri="{9D8B030D-6E8A-4147-A177-3AD203B41FA5}">
                      <a16:colId xmlns:a16="http://schemas.microsoft.com/office/drawing/2014/main" val="1254070164"/>
                    </a:ext>
                  </a:extLst>
                </a:gridCol>
                <a:gridCol w="5174880">
                  <a:extLst>
                    <a:ext uri="{9D8B030D-6E8A-4147-A177-3AD203B41FA5}">
                      <a16:colId xmlns:a16="http://schemas.microsoft.com/office/drawing/2014/main" val="3273510079"/>
                    </a:ext>
                  </a:extLst>
                </a:gridCol>
                <a:gridCol w="3078209">
                  <a:extLst>
                    <a:ext uri="{9D8B030D-6E8A-4147-A177-3AD203B41FA5}">
                      <a16:colId xmlns:a16="http://schemas.microsoft.com/office/drawing/2014/main" val="2135896855"/>
                    </a:ext>
                  </a:extLst>
                </a:gridCol>
              </a:tblGrid>
              <a:tr h="343202">
                <a:tc>
                  <a:txBody>
                    <a:bodyPr/>
                    <a:lstStyle/>
                    <a:p>
                      <a:pPr algn="ctr"/>
                      <a:r>
                        <a:rPr lang="zh-TW" sz="2000" kern="100" dirty="0">
                          <a:effectLst/>
                          <a:latin typeface="標楷體" panose="03000509000000000000" pitchFamily="65" charset="-120"/>
                          <a:ea typeface="標楷體" panose="03000509000000000000" pitchFamily="65" charset="-120"/>
                        </a:rPr>
                        <a:t>時間</a:t>
                      </a:r>
                      <a:r>
                        <a:rPr lang="en-US" sz="2000" kern="100" dirty="0">
                          <a:effectLst/>
                          <a:latin typeface="標楷體" panose="03000509000000000000" pitchFamily="65" charset="-120"/>
                          <a:ea typeface="標楷體" panose="03000509000000000000" pitchFamily="65" charset="-120"/>
                        </a:rPr>
                        <a:t>               </a:t>
                      </a:r>
                      <a:endParaRPr lang="zh-TW" sz="2000" kern="100" dirty="0">
                        <a:effectLst/>
                        <a:latin typeface="標楷體" panose="03000509000000000000" pitchFamily="65" charset="-120"/>
                        <a:ea typeface="標楷體" panose="03000509000000000000" pitchFamily="65" charset="-120"/>
                      </a:endParaRPr>
                    </a:p>
                  </a:txBody>
                  <a:tcPr marL="68580" marR="68580" marT="0" marB="0"/>
                </a:tc>
                <a:tc>
                  <a:txBody>
                    <a:bodyPr/>
                    <a:lstStyle/>
                    <a:p>
                      <a:pPr algn="ctr"/>
                      <a:r>
                        <a:rPr lang="zh-TW" sz="2000" kern="100">
                          <a:effectLst/>
                          <a:latin typeface="標楷體" panose="03000509000000000000" pitchFamily="65" charset="-120"/>
                          <a:ea typeface="標楷體" panose="03000509000000000000" pitchFamily="65" charset="-120"/>
                        </a:rPr>
                        <a:t>課程內容</a:t>
                      </a:r>
                      <a:r>
                        <a:rPr lang="en-US" sz="2000" kern="100">
                          <a:effectLst/>
                          <a:latin typeface="標楷體" panose="03000509000000000000" pitchFamily="65" charset="-120"/>
                          <a:ea typeface="標楷體" panose="03000509000000000000" pitchFamily="65" charset="-120"/>
                        </a:rPr>
                        <a:t>        </a:t>
                      </a:r>
                      <a:endParaRPr lang="zh-TW" sz="2000" kern="100">
                        <a:effectLst/>
                        <a:latin typeface="標楷體" panose="03000509000000000000" pitchFamily="65" charset="-120"/>
                        <a:ea typeface="標楷體" panose="03000509000000000000" pitchFamily="65" charset="-120"/>
                      </a:endParaRPr>
                    </a:p>
                  </a:txBody>
                  <a:tcPr marL="68580" marR="68580" marT="0" marB="0"/>
                </a:tc>
                <a:tc>
                  <a:txBody>
                    <a:bodyPr/>
                    <a:lstStyle/>
                    <a:p>
                      <a:pPr algn="ctr"/>
                      <a:r>
                        <a:rPr lang="zh-TW" sz="2000" kern="100">
                          <a:effectLst/>
                          <a:latin typeface="標楷體" panose="03000509000000000000" pitchFamily="65" charset="-120"/>
                          <a:ea typeface="標楷體" panose="03000509000000000000" pitchFamily="65" charset="-120"/>
                        </a:rPr>
                        <a:t>備註</a:t>
                      </a:r>
                    </a:p>
                  </a:txBody>
                  <a:tcPr marL="68580" marR="68580" marT="0" marB="0"/>
                </a:tc>
                <a:extLst>
                  <a:ext uri="{0D108BD9-81ED-4DB2-BD59-A6C34878D82A}">
                    <a16:rowId xmlns:a16="http://schemas.microsoft.com/office/drawing/2014/main" val="3418650088"/>
                  </a:ext>
                </a:extLst>
              </a:tr>
              <a:tr h="343202">
                <a:tc>
                  <a:txBody>
                    <a:bodyPr/>
                    <a:lstStyle/>
                    <a:p>
                      <a:pPr algn="ctr"/>
                      <a:r>
                        <a:rPr lang="en-US" sz="1800" kern="100" dirty="0">
                          <a:effectLst/>
                          <a:latin typeface="標楷體" panose="03000509000000000000" pitchFamily="65" charset="-120"/>
                          <a:ea typeface="標楷體" panose="03000509000000000000" pitchFamily="65" charset="-120"/>
                        </a:rPr>
                        <a:t>08:30-09:00</a:t>
                      </a:r>
                      <a:endParaRPr lang="zh-TW" sz="18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50165"/>
                      <a:r>
                        <a:rPr lang="zh-TW" sz="1800" kern="100">
                          <a:effectLst/>
                          <a:latin typeface="標楷體" panose="03000509000000000000" pitchFamily="65" charset="-120"/>
                          <a:ea typeface="標楷體" panose="03000509000000000000" pitchFamily="65" charset="-120"/>
                        </a:rPr>
                        <a:t>報到</a:t>
                      </a:r>
                    </a:p>
                  </a:txBody>
                  <a:tcPr marL="68580" marR="68580" marT="0" marB="0" anchor="ctr"/>
                </a:tc>
                <a:tc>
                  <a:txBody>
                    <a:bodyPr/>
                    <a:lstStyle/>
                    <a:p>
                      <a:pPr marL="18415"/>
                      <a:r>
                        <a:rPr lang="en-US" sz="1800" kern="100">
                          <a:effectLst/>
                          <a:latin typeface="標楷體" panose="03000509000000000000" pitchFamily="65" charset="-120"/>
                          <a:ea typeface="標楷體" panose="03000509000000000000" pitchFamily="65" charset="-120"/>
                        </a:rPr>
                        <a:t> </a:t>
                      </a:r>
                      <a:endParaRPr lang="zh-TW" sz="1800" kern="100">
                        <a:effectLst/>
                        <a:latin typeface="標楷體" panose="03000509000000000000" pitchFamily="65" charset="-120"/>
                        <a:ea typeface="標楷體" panose="03000509000000000000" pitchFamily="65" charset="-120"/>
                      </a:endParaRPr>
                    </a:p>
                  </a:txBody>
                  <a:tcPr marL="68580" marR="68580" marT="0" marB="0"/>
                </a:tc>
                <a:extLst>
                  <a:ext uri="{0D108BD9-81ED-4DB2-BD59-A6C34878D82A}">
                    <a16:rowId xmlns:a16="http://schemas.microsoft.com/office/drawing/2014/main" val="1835745049"/>
                  </a:ext>
                </a:extLst>
              </a:tr>
              <a:tr h="343202">
                <a:tc>
                  <a:txBody>
                    <a:bodyPr/>
                    <a:lstStyle/>
                    <a:p>
                      <a:pPr algn="ctr"/>
                      <a:r>
                        <a:rPr lang="en-US" sz="1800" kern="100" dirty="0">
                          <a:effectLst/>
                          <a:latin typeface="標楷體" panose="03000509000000000000" pitchFamily="65" charset="-120"/>
                          <a:ea typeface="標楷體" panose="03000509000000000000" pitchFamily="65" charset="-120"/>
                        </a:rPr>
                        <a:t>09:00-09:30</a:t>
                      </a:r>
                      <a:endParaRPr lang="zh-TW" sz="18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50165"/>
                      <a:r>
                        <a:rPr lang="zh-TW" sz="1800" kern="100" dirty="0">
                          <a:effectLst/>
                          <a:latin typeface="標楷體" panose="03000509000000000000" pitchFamily="65" charset="-120"/>
                          <a:ea typeface="標楷體" panose="03000509000000000000" pitchFamily="65" charset="-120"/>
                        </a:rPr>
                        <a:t>童軍、幼童軍活動報告</a:t>
                      </a:r>
                    </a:p>
                  </a:txBody>
                  <a:tcPr marL="68580" marR="68580" marT="0" marB="0" anchor="ctr"/>
                </a:tc>
                <a:tc>
                  <a:txBody>
                    <a:bodyPr/>
                    <a:lstStyle/>
                    <a:p>
                      <a:pPr marL="18415"/>
                      <a:r>
                        <a:rPr lang="en-US" sz="1800" kern="100">
                          <a:effectLst/>
                          <a:latin typeface="標楷體" panose="03000509000000000000" pitchFamily="65" charset="-120"/>
                          <a:ea typeface="標楷體" panose="03000509000000000000" pitchFamily="65" charset="-120"/>
                        </a:rPr>
                        <a:t> </a:t>
                      </a:r>
                      <a:endParaRPr lang="zh-TW" sz="1800" kern="100">
                        <a:effectLst/>
                        <a:latin typeface="標楷體" panose="03000509000000000000" pitchFamily="65" charset="-120"/>
                        <a:ea typeface="標楷體" panose="03000509000000000000" pitchFamily="65" charset="-120"/>
                      </a:endParaRPr>
                    </a:p>
                  </a:txBody>
                  <a:tcPr marL="68580" marR="68580" marT="0" marB="0"/>
                </a:tc>
                <a:extLst>
                  <a:ext uri="{0D108BD9-81ED-4DB2-BD59-A6C34878D82A}">
                    <a16:rowId xmlns:a16="http://schemas.microsoft.com/office/drawing/2014/main" val="3634150966"/>
                  </a:ext>
                </a:extLst>
              </a:tr>
              <a:tr h="343202">
                <a:tc>
                  <a:txBody>
                    <a:bodyPr/>
                    <a:lstStyle/>
                    <a:p>
                      <a:pPr algn="ctr"/>
                      <a:r>
                        <a:rPr lang="en-US" sz="1800" kern="100" dirty="0">
                          <a:effectLst/>
                          <a:latin typeface="標楷體" panose="03000509000000000000" pitchFamily="65" charset="-120"/>
                          <a:ea typeface="標楷體" panose="03000509000000000000" pitchFamily="65" charset="-120"/>
                        </a:rPr>
                        <a:t>09:30-10:10</a:t>
                      </a:r>
                      <a:endParaRPr lang="zh-TW" sz="18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50165"/>
                      <a:r>
                        <a:rPr lang="zh-TW" sz="1800" kern="100" dirty="0">
                          <a:effectLst/>
                          <a:latin typeface="標楷體" panose="03000509000000000000" pitchFamily="65" charset="-120"/>
                          <a:ea typeface="標楷體" panose="03000509000000000000" pitchFamily="65" charset="-120"/>
                        </a:rPr>
                        <a:t>童軍三項登記系統操作說明</a:t>
                      </a:r>
                    </a:p>
                  </a:txBody>
                  <a:tcPr marL="68580" marR="68580" marT="0" marB="0" anchor="ctr"/>
                </a:tc>
                <a:tc>
                  <a:txBody>
                    <a:bodyPr/>
                    <a:lstStyle/>
                    <a:p>
                      <a:pPr marL="18415"/>
                      <a:r>
                        <a:rPr lang="zh-TW" sz="1800" kern="100">
                          <a:effectLst/>
                          <a:latin typeface="標楷體" panose="03000509000000000000" pitchFamily="65" charset="-120"/>
                          <a:ea typeface="標楷體" panose="03000509000000000000" pitchFamily="65" charset="-120"/>
                        </a:rPr>
                        <a:t>可攜帶筆電到場練習操作</a:t>
                      </a:r>
                    </a:p>
                  </a:txBody>
                  <a:tcPr marL="68580" marR="68580" marT="0" marB="0"/>
                </a:tc>
                <a:extLst>
                  <a:ext uri="{0D108BD9-81ED-4DB2-BD59-A6C34878D82A}">
                    <a16:rowId xmlns:a16="http://schemas.microsoft.com/office/drawing/2014/main" val="1731485106"/>
                  </a:ext>
                </a:extLst>
              </a:tr>
              <a:tr h="343202">
                <a:tc>
                  <a:txBody>
                    <a:bodyPr/>
                    <a:lstStyle/>
                    <a:p>
                      <a:pPr algn="ctr"/>
                      <a:r>
                        <a:rPr lang="en-US" sz="1800" kern="100" dirty="0">
                          <a:effectLst/>
                          <a:latin typeface="標楷體" panose="03000509000000000000" pitchFamily="65" charset="-120"/>
                          <a:ea typeface="標楷體" panose="03000509000000000000" pitchFamily="65" charset="-120"/>
                        </a:rPr>
                        <a:t>10:10-11:00</a:t>
                      </a:r>
                      <a:endParaRPr lang="zh-TW" sz="18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50165"/>
                      <a:r>
                        <a:rPr lang="zh-TW" sz="1800" kern="100" dirty="0">
                          <a:effectLst/>
                          <a:latin typeface="標楷體" panose="03000509000000000000" pitchFamily="65" charset="-120"/>
                          <a:ea typeface="標楷體" panose="03000509000000000000" pitchFamily="65" charset="-120"/>
                        </a:rPr>
                        <a:t>童軍進程標準及專科考驗說明</a:t>
                      </a:r>
                    </a:p>
                  </a:txBody>
                  <a:tcPr marL="68580" marR="68580" marT="0" marB="0" anchor="ctr"/>
                </a:tc>
                <a:tc>
                  <a:txBody>
                    <a:bodyPr/>
                    <a:lstStyle/>
                    <a:p>
                      <a:pPr marL="18415"/>
                      <a:r>
                        <a:rPr lang="zh-TW" sz="1800" kern="100" dirty="0">
                          <a:effectLst/>
                          <a:latin typeface="標楷體" panose="03000509000000000000" pitchFamily="65" charset="-120"/>
                          <a:ea typeface="標楷體" panose="03000509000000000000" pitchFamily="65" charset="-120"/>
                        </a:rPr>
                        <a:t>露營計劃、觀察考驗說明</a:t>
                      </a:r>
                    </a:p>
                  </a:txBody>
                  <a:tcPr marL="68580" marR="68580" marT="0" marB="0"/>
                </a:tc>
                <a:extLst>
                  <a:ext uri="{0D108BD9-81ED-4DB2-BD59-A6C34878D82A}">
                    <a16:rowId xmlns:a16="http://schemas.microsoft.com/office/drawing/2014/main" val="2511340753"/>
                  </a:ext>
                </a:extLst>
              </a:tr>
              <a:tr h="171601">
                <a:tc>
                  <a:txBody>
                    <a:bodyPr/>
                    <a:lstStyle/>
                    <a:p>
                      <a:pPr algn="ctr"/>
                      <a:r>
                        <a:rPr lang="en-US" altLang="zh-TW" sz="1800" kern="100" dirty="0">
                          <a:effectLst/>
                          <a:latin typeface="標楷體" panose="03000509000000000000" pitchFamily="65" charset="-120"/>
                          <a:ea typeface="標楷體" panose="03000509000000000000" pitchFamily="65" charset="-120"/>
                        </a:rPr>
                        <a:t>11:00-11:20</a:t>
                      </a:r>
                      <a:endParaRPr lang="zh-TW" sz="18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50165"/>
                      <a:r>
                        <a:rPr lang="zh-TW" altLang="en-US" sz="1800" kern="100" dirty="0">
                          <a:effectLst/>
                          <a:latin typeface="標楷體" panose="03000509000000000000" pitchFamily="65" charset="-120"/>
                          <a:ea typeface="標楷體" panose="03000509000000000000" pitchFamily="65" charset="-120"/>
                        </a:rPr>
                        <a:t>幼</a:t>
                      </a:r>
                      <a:r>
                        <a:rPr lang="zh-TW" altLang="zh-TW" sz="1800" kern="100" dirty="0">
                          <a:effectLst/>
                          <a:latin typeface="標楷體" panose="03000509000000000000" pitchFamily="65" charset="-120"/>
                          <a:ea typeface="標楷體" panose="03000509000000000000" pitchFamily="65" charset="-120"/>
                        </a:rPr>
                        <a:t>童軍</a:t>
                      </a:r>
                      <a:r>
                        <a:rPr lang="zh-TW" altLang="en-US" sz="1800" kern="100" dirty="0">
                          <a:effectLst/>
                          <a:latin typeface="標楷體" panose="03000509000000000000" pitchFamily="65" charset="-120"/>
                          <a:ea typeface="標楷體" panose="03000509000000000000" pitchFamily="65" charset="-120"/>
                        </a:rPr>
                        <a:t>活動</a:t>
                      </a:r>
                      <a:r>
                        <a:rPr lang="zh-TW" altLang="zh-TW" sz="1800" kern="100" dirty="0">
                          <a:effectLst/>
                          <a:latin typeface="標楷體" panose="03000509000000000000" pitchFamily="65" charset="-120"/>
                          <a:ea typeface="標楷體" panose="03000509000000000000" pitchFamily="65" charset="-120"/>
                        </a:rPr>
                        <a:t>進程</a:t>
                      </a:r>
                      <a:r>
                        <a:rPr lang="zh-TW" altLang="en-US" sz="1800" kern="100" dirty="0">
                          <a:effectLst/>
                          <a:latin typeface="標楷體" panose="03000509000000000000" pitchFamily="65" charset="-120"/>
                          <a:ea typeface="標楷體" panose="03000509000000000000" pitchFamily="65" charset="-120"/>
                        </a:rPr>
                        <a:t>說明</a:t>
                      </a:r>
                      <a:endParaRPr lang="zh-TW" sz="18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18415"/>
                      <a:r>
                        <a:rPr lang="en-US" sz="1800" kern="100" dirty="0">
                          <a:effectLst/>
                          <a:latin typeface="標楷體" panose="03000509000000000000" pitchFamily="65" charset="-120"/>
                          <a:ea typeface="標楷體" panose="03000509000000000000" pitchFamily="65" charset="-120"/>
                        </a:rPr>
                        <a:t> </a:t>
                      </a:r>
                      <a:endParaRPr lang="zh-TW" sz="1800" kern="100" dirty="0">
                        <a:effectLst/>
                        <a:latin typeface="標楷體" panose="03000509000000000000" pitchFamily="65" charset="-120"/>
                        <a:ea typeface="標楷體" panose="03000509000000000000" pitchFamily="65" charset="-120"/>
                      </a:endParaRPr>
                    </a:p>
                  </a:txBody>
                  <a:tcPr marL="68580" marR="68580" marT="0" marB="0"/>
                </a:tc>
                <a:extLst>
                  <a:ext uri="{0D108BD9-81ED-4DB2-BD59-A6C34878D82A}">
                    <a16:rowId xmlns:a16="http://schemas.microsoft.com/office/drawing/2014/main" val="42804002"/>
                  </a:ext>
                </a:extLst>
              </a:tr>
              <a:tr h="171601">
                <a:tc>
                  <a:txBody>
                    <a:bodyPr/>
                    <a:lstStyle/>
                    <a:p>
                      <a:pPr algn="ctr"/>
                      <a:r>
                        <a:rPr lang="en-US" sz="1800" kern="100" dirty="0">
                          <a:effectLst/>
                          <a:latin typeface="標楷體" panose="03000509000000000000" pitchFamily="65" charset="-120"/>
                          <a:ea typeface="標楷體" panose="03000509000000000000" pitchFamily="65" charset="-120"/>
                        </a:rPr>
                        <a:t>11:20-11:40</a:t>
                      </a:r>
                      <a:endParaRPr lang="zh-TW" sz="18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50165"/>
                      <a:r>
                        <a:rPr lang="en-US" sz="1800" kern="100" dirty="0">
                          <a:effectLst/>
                          <a:latin typeface="標楷體" panose="03000509000000000000" pitchFamily="65" charset="-120"/>
                          <a:ea typeface="標楷體" panose="03000509000000000000" pitchFamily="65" charset="-120"/>
                        </a:rPr>
                        <a:t>Q&amp;A</a:t>
                      </a:r>
                      <a:r>
                        <a:rPr lang="zh-TW" sz="1800" kern="100" dirty="0">
                          <a:effectLst/>
                          <a:latin typeface="標楷體" panose="03000509000000000000" pitchFamily="65" charset="-120"/>
                          <a:ea typeface="標楷體" panose="03000509000000000000" pitchFamily="65" charset="-120"/>
                        </a:rPr>
                        <a:t>時間</a:t>
                      </a:r>
                    </a:p>
                  </a:txBody>
                  <a:tcPr marL="68580" marR="68580" marT="0" marB="0" anchor="ctr"/>
                </a:tc>
                <a:tc>
                  <a:txBody>
                    <a:bodyPr/>
                    <a:lstStyle/>
                    <a:p>
                      <a:pPr marL="18415"/>
                      <a:endParaRPr lang="zh-TW" sz="1800" kern="100" dirty="0">
                        <a:effectLst/>
                        <a:latin typeface="標楷體" panose="03000509000000000000" pitchFamily="65" charset="-120"/>
                        <a:ea typeface="標楷體" panose="03000509000000000000" pitchFamily="65" charset="-120"/>
                      </a:endParaRPr>
                    </a:p>
                  </a:txBody>
                  <a:tcPr marL="68580" marR="68580" marT="0" marB="0"/>
                </a:tc>
                <a:extLst>
                  <a:ext uri="{0D108BD9-81ED-4DB2-BD59-A6C34878D82A}">
                    <a16:rowId xmlns:a16="http://schemas.microsoft.com/office/drawing/2014/main" val="685850194"/>
                  </a:ext>
                </a:extLst>
              </a:tr>
              <a:tr h="343202">
                <a:tc>
                  <a:txBody>
                    <a:bodyPr/>
                    <a:lstStyle/>
                    <a:p>
                      <a:pPr algn="ctr"/>
                      <a:r>
                        <a:rPr lang="en-US" sz="1800" kern="100">
                          <a:effectLst/>
                          <a:latin typeface="標楷體" panose="03000509000000000000" pitchFamily="65" charset="-120"/>
                          <a:ea typeface="標楷體" panose="03000509000000000000" pitchFamily="65" charset="-120"/>
                        </a:rPr>
                        <a:t>11:40-12:00</a:t>
                      </a:r>
                      <a:endParaRPr lang="zh-TW" sz="1800" kern="10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50165"/>
                      <a:r>
                        <a:rPr lang="zh-TW" sz="1800" kern="100" dirty="0">
                          <a:effectLst/>
                          <a:latin typeface="標楷體" panose="03000509000000000000" pitchFamily="65" charset="-120"/>
                          <a:ea typeface="標楷體" panose="03000509000000000000" pitchFamily="65" charset="-120"/>
                        </a:rPr>
                        <a:t>國際童軍交流分享</a:t>
                      </a:r>
                    </a:p>
                  </a:txBody>
                  <a:tcPr marL="68580" marR="68580" marT="0" marB="0" anchor="ctr"/>
                </a:tc>
                <a:tc>
                  <a:txBody>
                    <a:bodyPr/>
                    <a:lstStyle/>
                    <a:p>
                      <a:pPr marL="18415"/>
                      <a:r>
                        <a:rPr lang="en-US" sz="1800" kern="100" dirty="0">
                          <a:effectLst/>
                          <a:latin typeface="標楷體" panose="03000509000000000000" pitchFamily="65" charset="-120"/>
                          <a:ea typeface="標楷體" panose="03000509000000000000" pitchFamily="65" charset="-120"/>
                        </a:rPr>
                        <a:t> </a:t>
                      </a:r>
                      <a:endParaRPr lang="zh-TW" sz="1800" kern="100" dirty="0">
                        <a:effectLst/>
                        <a:latin typeface="標楷體" panose="03000509000000000000" pitchFamily="65" charset="-120"/>
                        <a:ea typeface="標楷體" panose="03000509000000000000" pitchFamily="65" charset="-120"/>
                      </a:endParaRPr>
                    </a:p>
                  </a:txBody>
                  <a:tcPr marL="68580" marR="68580" marT="0" marB="0"/>
                </a:tc>
                <a:extLst>
                  <a:ext uri="{0D108BD9-81ED-4DB2-BD59-A6C34878D82A}">
                    <a16:rowId xmlns:a16="http://schemas.microsoft.com/office/drawing/2014/main" val="3478099067"/>
                  </a:ext>
                </a:extLst>
              </a:tr>
              <a:tr h="171601">
                <a:tc>
                  <a:txBody>
                    <a:bodyPr/>
                    <a:lstStyle/>
                    <a:p>
                      <a:pPr algn="ctr"/>
                      <a:r>
                        <a:rPr lang="en-US" sz="1800" kern="100" dirty="0">
                          <a:effectLst/>
                          <a:latin typeface="標楷體" panose="03000509000000000000" pitchFamily="65" charset="-120"/>
                          <a:ea typeface="標楷體" panose="03000509000000000000" pitchFamily="65" charset="-120"/>
                        </a:rPr>
                        <a:t>12:00</a:t>
                      </a:r>
                      <a:endParaRPr lang="zh-TW" sz="18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50165"/>
                      <a:r>
                        <a:rPr lang="zh-TW" sz="1800" kern="100" dirty="0">
                          <a:effectLst/>
                          <a:latin typeface="標楷體" panose="03000509000000000000" pitchFamily="65" charset="-120"/>
                          <a:ea typeface="標楷體" panose="03000509000000000000" pitchFamily="65" charset="-120"/>
                        </a:rPr>
                        <a:t>午餐</a:t>
                      </a:r>
                    </a:p>
                  </a:txBody>
                  <a:tcPr marL="68580" marR="68580" marT="0" marB="0" anchor="ctr"/>
                </a:tc>
                <a:tc>
                  <a:txBody>
                    <a:bodyPr/>
                    <a:lstStyle/>
                    <a:p>
                      <a:pPr marL="18415"/>
                      <a:r>
                        <a:rPr lang="en-US" sz="1800" kern="100">
                          <a:effectLst/>
                          <a:latin typeface="標楷體" panose="03000509000000000000" pitchFamily="65" charset="-120"/>
                          <a:ea typeface="標楷體" panose="03000509000000000000" pitchFamily="65" charset="-120"/>
                        </a:rPr>
                        <a:t> </a:t>
                      </a:r>
                      <a:endParaRPr lang="zh-TW" sz="1800" kern="100">
                        <a:effectLst/>
                        <a:latin typeface="標楷體" panose="03000509000000000000" pitchFamily="65" charset="-120"/>
                        <a:ea typeface="標楷體" panose="03000509000000000000" pitchFamily="65" charset="-120"/>
                      </a:endParaRPr>
                    </a:p>
                  </a:txBody>
                  <a:tcPr marL="68580" marR="68580" marT="0" marB="0"/>
                </a:tc>
                <a:extLst>
                  <a:ext uri="{0D108BD9-81ED-4DB2-BD59-A6C34878D82A}">
                    <a16:rowId xmlns:a16="http://schemas.microsoft.com/office/drawing/2014/main" val="513854980"/>
                  </a:ext>
                </a:extLst>
              </a:tr>
              <a:tr h="171601">
                <a:tc>
                  <a:txBody>
                    <a:bodyPr/>
                    <a:lstStyle/>
                    <a:p>
                      <a:pPr algn="ctr"/>
                      <a:r>
                        <a:rPr lang="en-US" sz="1800" kern="100" dirty="0">
                          <a:effectLst/>
                          <a:latin typeface="標楷體" panose="03000509000000000000" pitchFamily="65" charset="-120"/>
                          <a:ea typeface="標楷體" panose="03000509000000000000" pitchFamily="65" charset="-120"/>
                        </a:rPr>
                        <a:t>13:00-13:30</a:t>
                      </a:r>
                      <a:endParaRPr lang="zh-TW" sz="18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50165"/>
                      <a:r>
                        <a:rPr lang="zh-TW" sz="1800" kern="100" dirty="0">
                          <a:effectLst/>
                          <a:latin typeface="標楷體" panose="03000509000000000000" pitchFamily="65" charset="-120"/>
                          <a:ea typeface="標楷體" panose="03000509000000000000" pitchFamily="65" charset="-120"/>
                        </a:rPr>
                        <a:t>童軍高級考驗工字旗桿研習</a:t>
                      </a:r>
                    </a:p>
                  </a:txBody>
                  <a:tcPr marL="68580" marR="68580" marT="0" marB="0" anchor="ctr"/>
                </a:tc>
                <a:tc>
                  <a:txBody>
                    <a:bodyPr/>
                    <a:lstStyle/>
                    <a:p>
                      <a:pPr marL="18415"/>
                      <a:endParaRPr lang="zh-TW" sz="1800" kern="100">
                        <a:effectLst/>
                        <a:latin typeface="標楷體" panose="03000509000000000000" pitchFamily="65" charset="-120"/>
                        <a:ea typeface="標楷體" panose="03000509000000000000" pitchFamily="65" charset="-120"/>
                      </a:endParaRPr>
                    </a:p>
                  </a:txBody>
                  <a:tcPr marL="68580" marR="68580" marT="0" marB="0"/>
                </a:tc>
                <a:extLst>
                  <a:ext uri="{0D108BD9-81ED-4DB2-BD59-A6C34878D82A}">
                    <a16:rowId xmlns:a16="http://schemas.microsoft.com/office/drawing/2014/main" val="4110681359"/>
                  </a:ext>
                </a:extLst>
              </a:tr>
              <a:tr h="171601">
                <a:tc>
                  <a:txBody>
                    <a:bodyPr/>
                    <a:lstStyle/>
                    <a:p>
                      <a:pPr algn="ctr"/>
                      <a:r>
                        <a:rPr lang="en-US" sz="1800" kern="100" dirty="0">
                          <a:effectLst/>
                          <a:latin typeface="標楷體" panose="03000509000000000000" pitchFamily="65" charset="-120"/>
                          <a:ea typeface="標楷體" panose="03000509000000000000" pitchFamily="65" charset="-120"/>
                        </a:rPr>
                        <a:t>13:30-14:30</a:t>
                      </a:r>
                      <a:endParaRPr lang="zh-TW" sz="18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50165"/>
                      <a:r>
                        <a:rPr lang="zh-TW" sz="1800" kern="100" dirty="0">
                          <a:effectLst/>
                          <a:latin typeface="標楷體" panose="03000509000000000000" pitchFamily="65" charset="-120"/>
                          <a:ea typeface="標楷體" panose="03000509000000000000" pitchFamily="65" charset="-120"/>
                        </a:rPr>
                        <a:t>童軍唱跳研習</a:t>
                      </a:r>
                    </a:p>
                  </a:txBody>
                  <a:tcPr marL="68580" marR="68580" marT="0" marB="0" anchor="ctr"/>
                </a:tc>
                <a:tc>
                  <a:txBody>
                    <a:bodyPr/>
                    <a:lstStyle/>
                    <a:p>
                      <a:pPr marL="18415"/>
                      <a:r>
                        <a:rPr lang="en-US" sz="1800" kern="100" dirty="0">
                          <a:effectLst/>
                          <a:latin typeface="標楷體" panose="03000509000000000000" pitchFamily="65" charset="-120"/>
                          <a:ea typeface="標楷體" panose="03000509000000000000" pitchFamily="65" charset="-120"/>
                        </a:rPr>
                        <a:t> </a:t>
                      </a:r>
                      <a:endParaRPr lang="zh-TW" sz="1800" kern="100" dirty="0">
                        <a:effectLst/>
                        <a:latin typeface="標楷體" panose="03000509000000000000" pitchFamily="65" charset="-120"/>
                        <a:ea typeface="標楷體" panose="03000509000000000000" pitchFamily="65" charset="-120"/>
                      </a:endParaRPr>
                    </a:p>
                  </a:txBody>
                  <a:tcPr marL="68580" marR="68580" marT="0" marB="0"/>
                </a:tc>
                <a:extLst>
                  <a:ext uri="{0D108BD9-81ED-4DB2-BD59-A6C34878D82A}">
                    <a16:rowId xmlns:a16="http://schemas.microsoft.com/office/drawing/2014/main" val="372415757"/>
                  </a:ext>
                </a:extLst>
              </a:tr>
              <a:tr h="343202">
                <a:tc>
                  <a:txBody>
                    <a:bodyPr/>
                    <a:lstStyle/>
                    <a:p>
                      <a:pPr algn="ctr"/>
                      <a:r>
                        <a:rPr lang="en-US" sz="1800" kern="100" dirty="0">
                          <a:effectLst/>
                          <a:latin typeface="標楷體" panose="03000509000000000000" pitchFamily="65" charset="-120"/>
                          <a:ea typeface="標楷體" panose="03000509000000000000" pitchFamily="65" charset="-120"/>
                        </a:rPr>
                        <a:t>14:30-15:00</a:t>
                      </a:r>
                      <a:endParaRPr lang="zh-TW" sz="18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50165"/>
                      <a:r>
                        <a:rPr lang="zh-TW" sz="1800" kern="100" dirty="0">
                          <a:effectLst/>
                          <a:latin typeface="標楷體" panose="03000509000000000000" pitchFamily="65" charset="-120"/>
                          <a:ea typeface="標楷體" panose="03000509000000000000" pitchFamily="65" charset="-120"/>
                        </a:rPr>
                        <a:t>童軍高級考驗估測研習</a:t>
                      </a:r>
                    </a:p>
                  </a:txBody>
                  <a:tcPr marL="68580" marR="68580" marT="0" marB="0" anchor="ctr"/>
                </a:tc>
                <a:tc>
                  <a:txBody>
                    <a:bodyPr/>
                    <a:lstStyle/>
                    <a:p>
                      <a:pPr algn="ctr"/>
                      <a:endParaRPr lang="zh-TW" sz="18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val="2352142095"/>
                  </a:ext>
                </a:extLst>
              </a:tr>
              <a:tr h="343202">
                <a:tc>
                  <a:txBody>
                    <a:bodyPr/>
                    <a:lstStyle/>
                    <a:p>
                      <a:pPr algn="ctr"/>
                      <a:r>
                        <a:rPr lang="en-US" sz="1800" kern="100" dirty="0">
                          <a:effectLst/>
                          <a:latin typeface="標楷體" panose="03000509000000000000" pitchFamily="65" charset="-120"/>
                          <a:ea typeface="標楷體" panose="03000509000000000000" pitchFamily="65" charset="-120"/>
                        </a:rPr>
                        <a:t>15:00-15:30</a:t>
                      </a:r>
                      <a:endParaRPr lang="zh-TW" sz="18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50165"/>
                      <a:r>
                        <a:rPr lang="en-US" sz="1800" kern="100" dirty="0">
                          <a:effectLst/>
                          <a:latin typeface="標楷體" panose="03000509000000000000" pitchFamily="65" charset="-120"/>
                          <a:ea typeface="標楷體" panose="03000509000000000000" pitchFamily="65" charset="-120"/>
                        </a:rPr>
                        <a:t>Q&amp;A</a:t>
                      </a:r>
                      <a:r>
                        <a:rPr lang="zh-TW" sz="1800" kern="100" dirty="0">
                          <a:effectLst/>
                          <a:latin typeface="標楷體" panose="03000509000000000000" pitchFamily="65" charset="-120"/>
                          <a:ea typeface="標楷體" panose="03000509000000000000" pitchFamily="65" charset="-120"/>
                        </a:rPr>
                        <a:t>時間</a:t>
                      </a:r>
                    </a:p>
                  </a:txBody>
                  <a:tcPr marL="68580" marR="68580" marT="0" marB="0" anchor="ctr"/>
                </a:tc>
                <a:tc>
                  <a:txBody>
                    <a:bodyPr/>
                    <a:lstStyle/>
                    <a:p>
                      <a:pPr marL="18415"/>
                      <a:r>
                        <a:rPr lang="en-US" sz="1800" kern="100" dirty="0">
                          <a:effectLst/>
                          <a:latin typeface="標楷體" panose="03000509000000000000" pitchFamily="65" charset="-120"/>
                          <a:ea typeface="標楷體" panose="03000509000000000000" pitchFamily="65" charset="-120"/>
                        </a:rPr>
                        <a:t> </a:t>
                      </a:r>
                      <a:endParaRPr lang="zh-TW" sz="1800" kern="100" dirty="0">
                        <a:effectLst/>
                        <a:latin typeface="標楷體" panose="03000509000000000000" pitchFamily="65" charset="-120"/>
                        <a:ea typeface="標楷體" panose="03000509000000000000" pitchFamily="65" charset="-120"/>
                      </a:endParaRPr>
                    </a:p>
                  </a:txBody>
                  <a:tcPr marL="68580" marR="68580" marT="0" marB="0"/>
                </a:tc>
                <a:extLst>
                  <a:ext uri="{0D108BD9-81ED-4DB2-BD59-A6C34878D82A}">
                    <a16:rowId xmlns:a16="http://schemas.microsoft.com/office/drawing/2014/main" val="2408265502"/>
                  </a:ext>
                </a:extLst>
              </a:tr>
              <a:tr h="436390">
                <a:tc>
                  <a:txBody>
                    <a:bodyPr/>
                    <a:lstStyle/>
                    <a:p>
                      <a:pPr algn="ctr"/>
                      <a:r>
                        <a:rPr lang="en-US" sz="1800" kern="100" dirty="0">
                          <a:effectLst/>
                          <a:latin typeface="標楷體" panose="03000509000000000000" pitchFamily="65" charset="-120"/>
                          <a:ea typeface="標楷體" panose="03000509000000000000" pitchFamily="65" charset="-120"/>
                        </a:rPr>
                        <a:t>15:30</a:t>
                      </a:r>
                      <a:endParaRPr lang="zh-TW" sz="18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50165"/>
                      <a:r>
                        <a:rPr lang="zh-TW" sz="1800" kern="100" dirty="0">
                          <a:effectLst/>
                          <a:latin typeface="標楷體" panose="03000509000000000000" pitchFamily="65" charset="-120"/>
                          <a:ea typeface="標楷體" panose="03000509000000000000" pitchFamily="65" charset="-120"/>
                        </a:rPr>
                        <a:t>簽退</a:t>
                      </a:r>
                    </a:p>
                  </a:txBody>
                  <a:tcPr marL="68580" marR="68580" marT="0" marB="0" anchor="ctr"/>
                </a:tc>
                <a:tc>
                  <a:txBody>
                    <a:bodyPr/>
                    <a:lstStyle/>
                    <a:p>
                      <a:pPr marL="18415"/>
                      <a:r>
                        <a:rPr lang="zh-TW" sz="1800" kern="100" dirty="0">
                          <a:effectLst/>
                          <a:latin typeface="標楷體" panose="03000509000000000000" pitchFamily="65" charset="-120"/>
                          <a:ea typeface="標楷體" panose="03000509000000000000" pitchFamily="65" charset="-120"/>
                        </a:rPr>
                        <a:t>無簽退者無法補簽及核發研習時數</a:t>
                      </a:r>
                    </a:p>
                  </a:txBody>
                  <a:tcPr marL="68580" marR="68580" marT="0" marB="0"/>
                </a:tc>
                <a:extLst>
                  <a:ext uri="{0D108BD9-81ED-4DB2-BD59-A6C34878D82A}">
                    <a16:rowId xmlns:a16="http://schemas.microsoft.com/office/drawing/2014/main" val="1575322295"/>
                  </a:ext>
                </a:extLst>
              </a:tr>
            </a:tbl>
          </a:graphicData>
        </a:graphic>
      </p:graphicFrame>
    </p:spTree>
    <p:extLst>
      <p:ext uri="{BB962C8B-B14F-4D97-AF65-F5344CB8AC3E}">
        <p14:creationId xmlns:p14="http://schemas.microsoft.com/office/powerpoint/2010/main" val="1360587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ADE444-9001-0DF2-F3AE-A6600BA4ED98}"/>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年度童軍三項登記系統說明</a:t>
            </a:r>
            <a:endParaRPr lang="zh-TW" altLang="en-US" sz="3200" dirty="0">
              <a:solidFill>
                <a:srgbClr val="7030A0"/>
              </a:solidFill>
            </a:endParaRPr>
          </a:p>
        </p:txBody>
      </p:sp>
      <p:pic>
        <p:nvPicPr>
          <p:cNvPr id="4" name="圖片 3">
            <a:extLst>
              <a:ext uri="{FF2B5EF4-FFF2-40B4-BE49-F238E27FC236}">
                <a16:creationId xmlns:a16="http://schemas.microsoft.com/office/drawing/2014/main" id="{4E59C6BA-1EC6-2FC5-DE45-6BB8E17D5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79" y="1982366"/>
            <a:ext cx="9144000" cy="4708800"/>
          </a:xfrm>
          <a:prstGeom prst="rect">
            <a:avLst/>
          </a:prstGeom>
        </p:spPr>
      </p:pic>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6" name="文字方塊 5">
            <a:extLst>
              <a:ext uri="{FF2B5EF4-FFF2-40B4-BE49-F238E27FC236}">
                <a16:creationId xmlns:a16="http://schemas.microsoft.com/office/drawing/2014/main" id="{122BC052-7F79-5B68-7A3B-B37F02AE814A}"/>
              </a:ext>
            </a:extLst>
          </p:cNvPr>
          <p:cNvSpPr txBox="1"/>
          <p:nvPr/>
        </p:nvSpPr>
        <p:spPr>
          <a:xfrm>
            <a:off x="794229" y="1350056"/>
            <a:ext cx="6093994" cy="461665"/>
          </a:xfrm>
          <a:prstGeom prst="rect">
            <a:avLst/>
          </a:prstGeom>
          <a:noFill/>
        </p:spPr>
        <p:txBody>
          <a:bodyPr wrap="square">
            <a:spAutoFit/>
          </a:bodyPr>
          <a:lstStyle/>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登記人數及款項確認</a:t>
            </a:r>
            <a:endParaRPr lang="en-US" altLang="zh-TW" sz="2400" dirty="0">
              <a:solidFill>
                <a:srgbClr val="4C2B1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01974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ADE444-9001-0DF2-F3AE-A6600BA4ED98}"/>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年度童軍三項登記系統說明</a:t>
            </a:r>
            <a:endParaRPr lang="zh-TW" altLang="en-US" sz="3200" dirty="0">
              <a:solidFill>
                <a:srgbClr val="7030A0"/>
              </a:solidFill>
            </a:endParaRPr>
          </a:p>
        </p:txBody>
      </p:sp>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6" name="文字方塊 5">
            <a:extLst>
              <a:ext uri="{FF2B5EF4-FFF2-40B4-BE49-F238E27FC236}">
                <a16:creationId xmlns:a16="http://schemas.microsoft.com/office/drawing/2014/main" id="{122BC052-7F79-5B68-7A3B-B37F02AE814A}"/>
              </a:ext>
            </a:extLst>
          </p:cNvPr>
          <p:cNvSpPr txBox="1"/>
          <p:nvPr/>
        </p:nvSpPr>
        <p:spPr>
          <a:xfrm>
            <a:off x="794229" y="1350056"/>
            <a:ext cx="9697308" cy="1200329"/>
          </a:xfrm>
          <a:prstGeom prst="rect">
            <a:avLst/>
          </a:prstGeom>
          <a:noFill/>
        </p:spPr>
        <p:txBody>
          <a:bodyPr wrap="square">
            <a:spAutoFit/>
          </a:bodyPr>
          <a:lstStyle/>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登記人數要增加時</a:t>
            </a: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r>
              <a:rPr lang="zh-TW" altLang="en-US" sz="2400" dirty="0">
                <a:solidFill>
                  <a:srgbClr val="FF0000"/>
                </a:solidFill>
                <a:latin typeface="標楷體" panose="03000509000000000000" pitchFamily="65" charset="-120"/>
                <a:ea typeface="標楷體" panose="03000509000000000000" pitchFamily="65" charset="-120"/>
              </a:rPr>
              <a:t>已按下</a:t>
            </a:r>
            <a:r>
              <a:rPr lang="zh-TW" altLang="en-US" sz="2400" u="sng" dirty="0">
                <a:solidFill>
                  <a:srgbClr val="FF0000"/>
                </a:solidFill>
                <a:latin typeface="標楷體" panose="03000509000000000000" pitchFamily="65" charset="-120"/>
                <a:ea typeface="標楷體" panose="03000509000000000000" pitchFamily="65" charset="-120"/>
              </a:rPr>
              <a:t>款項確認</a:t>
            </a:r>
            <a:r>
              <a:rPr lang="zh-TW" altLang="en-US" sz="2400" dirty="0">
                <a:solidFill>
                  <a:srgbClr val="FF0000"/>
                </a:solidFill>
                <a:latin typeface="標楷體" panose="03000509000000000000" pitchFamily="65" charset="-120"/>
                <a:ea typeface="標楷體" panose="03000509000000000000" pitchFamily="65" charset="-120"/>
              </a:rPr>
              <a:t>表示已鎖團，如果要再增加登記，通知童軍會解鎖後請按「更新登記人員」即可再追加登記</a:t>
            </a:r>
            <a:endParaRPr lang="en-US" altLang="zh-TW" sz="2400" dirty="0">
              <a:solidFill>
                <a:srgbClr val="FF0000"/>
              </a:solidFill>
              <a:latin typeface="標楷體" panose="03000509000000000000" pitchFamily="65" charset="-120"/>
              <a:ea typeface="標楷體" panose="03000509000000000000" pitchFamily="65" charset="-120"/>
            </a:endParaRPr>
          </a:p>
        </p:txBody>
      </p:sp>
      <p:pic>
        <p:nvPicPr>
          <p:cNvPr id="9" name="圖片 8">
            <a:extLst>
              <a:ext uri="{FF2B5EF4-FFF2-40B4-BE49-F238E27FC236}">
                <a16:creationId xmlns:a16="http://schemas.microsoft.com/office/drawing/2014/main" id="{332EF991-7C64-BDDC-A07A-27AB7A22D408}"/>
              </a:ext>
            </a:extLst>
          </p:cNvPr>
          <p:cNvPicPr>
            <a:picLocks noChangeAspect="1"/>
          </p:cNvPicPr>
          <p:nvPr/>
        </p:nvPicPr>
        <p:blipFill rotWithShape="1">
          <a:blip r:embed="rId3"/>
          <a:srcRect b="24591"/>
          <a:stretch/>
        </p:blipFill>
        <p:spPr>
          <a:xfrm>
            <a:off x="1076953" y="2479032"/>
            <a:ext cx="6573808" cy="3028912"/>
          </a:xfrm>
          <a:prstGeom prst="rect">
            <a:avLst/>
          </a:prstGeom>
        </p:spPr>
      </p:pic>
      <p:pic>
        <p:nvPicPr>
          <p:cNvPr id="13" name="圖片 12">
            <a:extLst>
              <a:ext uri="{FF2B5EF4-FFF2-40B4-BE49-F238E27FC236}">
                <a16:creationId xmlns:a16="http://schemas.microsoft.com/office/drawing/2014/main" id="{7524A96F-7F5F-7CED-50D3-9D609352164B}"/>
              </a:ext>
            </a:extLst>
          </p:cNvPr>
          <p:cNvPicPr>
            <a:picLocks noChangeAspect="1"/>
          </p:cNvPicPr>
          <p:nvPr/>
        </p:nvPicPr>
        <p:blipFill>
          <a:blip r:embed="rId4"/>
          <a:stretch>
            <a:fillRect/>
          </a:stretch>
        </p:blipFill>
        <p:spPr>
          <a:xfrm>
            <a:off x="1325656" y="5507944"/>
            <a:ext cx="6638095" cy="628571"/>
          </a:xfrm>
          <a:prstGeom prst="rect">
            <a:avLst/>
          </a:prstGeom>
        </p:spPr>
      </p:pic>
    </p:spTree>
    <p:extLst>
      <p:ext uri="{BB962C8B-B14F-4D97-AF65-F5344CB8AC3E}">
        <p14:creationId xmlns:p14="http://schemas.microsoft.com/office/powerpoint/2010/main" val="2038665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ADE444-9001-0DF2-F3AE-A6600BA4ED98}"/>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年度童軍三項登記系統說明</a:t>
            </a:r>
            <a:endParaRPr lang="zh-TW" altLang="en-US" sz="3200" dirty="0">
              <a:solidFill>
                <a:srgbClr val="7030A0"/>
              </a:solidFill>
            </a:endParaRPr>
          </a:p>
        </p:txBody>
      </p:sp>
      <p:sp>
        <p:nvSpPr>
          <p:cNvPr id="6" name="文字方塊 5">
            <a:extLst>
              <a:ext uri="{FF2B5EF4-FFF2-40B4-BE49-F238E27FC236}">
                <a16:creationId xmlns:a16="http://schemas.microsoft.com/office/drawing/2014/main" id="{122BC052-7F79-5B68-7A3B-B37F02AE814A}"/>
              </a:ext>
            </a:extLst>
          </p:cNvPr>
          <p:cNvSpPr txBox="1"/>
          <p:nvPr/>
        </p:nvSpPr>
        <p:spPr>
          <a:xfrm>
            <a:off x="794228" y="1350056"/>
            <a:ext cx="8301645" cy="461665"/>
          </a:xfrm>
          <a:prstGeom prst="rect">
            <a:avLst/>
          </a:prstGeom>
          <a:noFill/>
        </p:spPr>
        <p:txBody>
          <a:bodyPr wrap="square">
            <a:spAutoFit/>
          </a:bodyPr>
          <a:lstStyle/>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列印三種報表核章、繳費、回傳給童軍會，等待收據</a:t>
            </a:r>
            <a:endParaRPr lang="en-US" altLang="zh-TW" sz="2400" dirty="0">
              <a:solidFill>
                <a:srgbClr val="4C2B11"/>
              </a:solidFill>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id="{B0418513-BBC9-7397-2584-742E04F7FFB6}"/>
              </a:ext>
            </a:extLst>
          </p:cNvPr>
          <p:cNvPicPr>
            <a:picLocks noChangeAspect="1"/>
          </p:cNvPicPr>
          <p:nvPr/>
        </p:nvPicPr>
        <p:blipFill>
          <a:blip r:embed="rId2"/>
          <a:stretch>
            <a:fillRect/>
          </a:stretch>
        </p:blipFill>
        <p:spPr>
          <a:xfrm>
            <a:off x="493488" y="2188783"/>
            <a:ext cx="8542421" cy="3758665"/>
          </a:xfrm>
          <a:prstGeom prst="rect">
            <a:avLst/>
          </a:prstGeom>
        </p:spPr>
      </p:pic>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Tree>
    <p:extLst>
      <p:ext uri="{BB962C8B-B14F-4D97-AF65-F5344CB8AC3E}">
        <p14:creationId xmlns:p14="http://schemas.microsoft.com/office/powerpoint/2010/main" val="3841125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2" name="標題 1">
            <a:extLst>
              <a:ext uri="{FF2B5EF4-FFF2-40B4-BE49-F238E27FC236}">
                <a16:creationId xmlns:a16="http://schemas.microsoft.com/office/drawing/2014/main" id="{5EADE444-9001-0DF2-F3AE-A6600BA4ED98}"/>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新北市童軍三項登記</a:t>
            </a:r>
            <a:endParaRPr lang="zh-TW" altLang="en-US" sz="3200" dirty="0">
              <a:solidFill>
                <a:srgbClr val="7030A0"/>
              </a:solidFill>
            </a:endParaRPr>
          </a:p>
        </p:txBody>
      </p:sp>
      <p:pic>
        <p:nvPicPr>
          <p:cNvPr id="4" name="圖片 3">
            <a:extLst>
              <a:ext uri="{FF2B5EF4-FFF2-40B4-BE49-F238E27FC236}">
                <a16:creationId xmlns:a16="http://schemas.microsoft.com/office/drawing/2014/main" id="{81C77253-35D3-336F-E237-D6715E83EF86}"/>
              </a:ext>
            </a:extLst>
          </p:cNvPr>
          <p:cNvPicPr>
            <a:picLocks noChangeAspect="1"/>
          </p:cNvPicPr>
          <p:nvPr/>
        </p:nvPicPr>
        <p:blipFill>
          <a:blip r:embed="rId3"/>
          <a:stretch>
            <a:fillRect/>
          </a:stretch>
        </p:blipFill>
        <p:spPr>
          <a:xfrm>
            <a:off x="3591122" y="1299411"/>
            <a:ext cx="4158057" cy="5558589"/>
          </a:xfrm>
          <a:prstGeom prst="rect">
            <a:avLst/>
          </a:prstGeom>
        </p:spPr>
      </p:pic>
      <p:sp>
        <p:nvSpPr>
          <p:cNvPr id="7" name="文字方塊 6">
            <a:extLst>
              <a:ext uri="{FF2B5EF4-FFF2-40B4-BE49-F238E27FC236}">
                <a16:creationId xmlns:a16="http://schemas.microsoft.com/office/drawing/2014/main" id="{19EAD86B-5126-9BFC-FF80-A80EA03399C6}"/>
              </a:ext>
            </a:extLst>
          </p:cNvPr>
          <p:cNvSpPr txBox="1"/>
          <p:nvPr/>
        </p:nvSpPr>
        <p:spPr>
          <a:xfrm>
            <a:off x="315829" y="1114745"/>
            <a:ext cx="8455192" cy="461665"/>
          </a:xfrm>
          <a:prstGeom prst="rect">
            <a:avLst/>
          </a:prstGeom>
          <a:noFill/>
        </p:spPr>
        <p:txBody>
          <a:bodyPr wrap="square">
            <a:spAutoFit/>
          </a:bodyPr>
          <a:lstStyle/>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列印三種報表核章、繳費、回傳給童軍會，等待收據</a:t>
            </a:r>
            <a:endParaRPr lang="en-US" altLang="zh-TW" sz="2400" dirty="0">
              <a:solidFill>
                <a:srgbClr val="4C2B1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44287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2" name="標題 1">
            <a:extLst>
              <a:ext uri="{FF2B5EF4-FFF2-40B4-BE49-F238E27FC236}">
                <a16:creationId xmlns:a16="http://schemas.microsoft.com/office/drawing/2014/main" id="{5EADE444-9001-0DF2-F3AE-A6600BA4ED98}"/>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新北市童軍三項登記</a:t>
            </a:r>
            <a:endParaRPr lang="zh-TW" altLang="en-US" sz="3200" dirty="0">
              <a:solidFill>
                <a:srgbClr val="7030A0"/>
              </a:solidFill>
            </a:endParaRPr>
          </a:p>
        </p:txBody>
      </p:sp>
      <p:sp>
        <p:nvSpPr>
          <p:cNvPr id="8" name="文字方塊 7">
            <a:extLst>
              <a:ext uri="{FF2B5EF4-FFF2-40B4-BE49-F238E27FC236}">
                <a16:creationId xmlns:a16="http://schemas.microsoft.com/office/drawing/2014/main" id="{922286CF-B041-ABAD-DC4F-075B9C286BE9}"/>
              </a:ext>
            </a:extLst>
          </p:cNvPr>
          <p:cNvSpPr txBox="1"/>
          <p:nvPr/>
        </p:nvSpPr>
        <p:spPr>
          <a:xfrm>
            <a:off x="833186" y="1442716"/>
            <a:ext cx="7865646" cy="461665"/>
          </a:xfrm>
          <a:prstGeom prst="rect">
            <a:avLst/>
          </a:prstGeom>
          <a:noFill/>
        </p:spPr>
        <p:txBody>
          <a:bodyPr wrap="square">
            <a:spAutoFit/>
          </a:bodyPr>
          <a:lstStyle/>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列印三種報表核章、繳費、回傳給童軍會，等待收據</a:t>
            </a:r>
            <a:endParaRPr lang="en-US" altLang="zh-TW" sz="2400" dirty="0">
              <a:solidFill>
                <a:srgbClr val="4C2B11"/>
              </a:solidFill>
              <a:latin typeface="標楷體" panose="03000509000000000000" pitchFamily="65" charset="-120"/>
              <a:ea typeface="標楷體" panose="03000509000000000000" pitchFamily="65" charset="-120"/>
            </a:endParaRPr>
          </a:p>
        </p:txBody>
      </p:sp>
      <p:pic>
        <p:nvPicPr>
          <p:cNvPr id="10" name="圖片 9">
            <a:extLst>
              <a:ext uri="{FF2B5EF4-FFF2-40B4-BE49-F238E27FC236}">
                <a16:creationId xmlns:a16="http://schemas.microsoft.com/office/drawing/2014/main" id="{CE3ABD80-9EB1-A3C7-3AE7-DE49AC59800B}"/>
              </a:ext>
            </a:extLst>
          </p:cNvPr>
          <p:cNvPicPr>
            <a:picLocks noChangeAspect="1"/>
          </p:cNvPicPr>
          <p:nvPr/>
        </p:nvPicPr>
        <p:blipFill>
          <a:blip r:embed="rId3"/>
          <a:stretch>
            <a:fillRect/>
          </a:stretch>
        </p:blipFill>
        <p:spPr>
          <a:xfrm>
            <a:off x="2778331" y="2153652"/>
            <a:ext cx="4551609" cy="4704347"/>
          </a:xfrm>
          <a:prstGeom prst="rect">
            <a:avLst/>
          </a:prstGeom>
        </p:spPr>
      </p:pic>
    </p:spTree>
    <p:extLst>
      <p:ext uri="{BB962C8B-B14F-4D97-AF65-F5344CB8AC3E}">
        <p14:creationId xmlns:p14="http://schemas.microsoft.com/office/powerpoint/2010/main" val="3320527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2" name="標題 1">
            <a:extLst>
              <a:ext uri="{FF2B5EF4-FFF2-40B4-BE49-F238E27FC236}">
                <a16:creationId xmlns:a16="http://schemas.microsoft.com/office/drawing/2014/main" id="{5EADE444-9001-0DF2-F3AE-A6600BA4ED98}"/>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新北市童軍三項登記</a:t>
            </a:r>
            <a:endParaRPr lang="zh-TW" altLang="en-US" sz="3200" dirty="0">
              <a:solidFill>
                <a:srgbClr val="7030A0"/>
              </a:solidFill>
            </a:endParaRPr>
          </a:p>
        </p:txBody>
      </p:sp>
      <p:pic>
        <p:nvPicPr>
          <p:cNvPr id="3" name="圖片 2">
            <a:extLst>
              <a:ext uri="{FF2B5EF4-FFF2-40B4-BE49-F238E27FC236}">
                <a16:creationId xmlns:a16="http://schemas.microsoft.com/office/drawing/2014/main" id="{EAEA4ED7-0E80-0AD8-CB12-C2E11F756C4A}"/>
              </a:ext>
            </a:extLst>
          </p:cNvPr>
          <p:cNvPicPr>
            <a:picLocks noChangeAspect="1"/>
          </p:cNvPicPr>
          <p:nvPr/>
        </p:nvPicPr>
        <p:blipFill>
          <a:blip r:embed="rId3"/>
          <a:stretch>
            <a:fillRect/>
          </a:stretch>
        </p:blipFill>
        <p:spPr>
          <a:xfrm>
            <a:off x="4840420" y="2023983"/>
            <a:ext cx="3687983" cy="4930183"/>
          </a:xfrm>
          <a:prstGeom prst="rect">
            <a:avLst/>
          </a:prstGeom>
        </p:spPr>
      </p:pic>
      <p:sp>
        <p:nvSpPr>
          <p:cNvPr id="6" name="文字方塊 5">
            <a:extLst>
              <a:ext uri="{FF2B5EF4-FFF2-40B4-BE49-F238E27FC236}">
                <a16:creationId xmlns:a16="http://schemas.microsoft.com/office/drawing/2014/main" id="{0B293EEA-BBFE-FBF6-D13F-1DF07AAF531E}"/>
              </a:ext>
            </a:extLst>
          </p:cNvPr>
          <p:cNvSpPr txBox="1"/>
          <p:nvPr/>
        </p:nvSpPr>
        <p:spPr>
          <a:xfrm>
            <a:off x="303797" y="1178576"/>
            <a:ext cx="10148886" cy="707886"/>
          </a:xfrm>
          <a:prstGeom prst="rect">
            <a:avLst/>
          </a:prstGeom>
          <a:noFill/>
        </p:spPr>
        <p:txBody>
          <a:bodyPr wrap="square">
            <a:spAutoFit/>
          </a:bodyPr>
          <a:lstStyle/>
          <a:p>
            <a:pPr marL="0" indent="0" algn="l">
              <a:buNone/>
            </a:pPr>
            <a:r>
              <a:rPr lang="zh-TW" altLang="en-US" sz="2000" dirty="0">
                <a:solidFill>
                  <a:srgbClr val="4C2B11"/>
                </a:solidFill>
                <a:latin typeface="標楷體" panose="03000509000000000000" pitchFamily="65" charset="-120"/>
                <a:ea typeface="標楷體" panose="03000509000000000000" pitchFamily="65" charset="-120"/>
              </a:rPr>
              <a:t>請各團提供：團務委員會登記表</a:t>
            </a:r>
            <a:r>
              <a:rPr lang="en-US" altLang="zh-TW" sz="2000" dirty="0">
                <a:solidFill>
                  <a:srgbClr val="4C2B11"/>
                </a:solidFill>
                <a:latin typeface="標楷體" panose="03000509000000000000" pitchFamily="65" charset="-120"/>
                <a:ea typeface="標楷體" panose="03000509000000000000" pitchFamily="65" charset="-120"/>
              </a:rPr>
              <a:t>(</a:t>
            </a:r>
            <a:r>
              <a:rPr lang="zh-TW" altLang="en-US" sz="2000" dirty="0">
                <a:solidFill>
                  <a:srgbClr val="4C2B11"/>
                </a:solidFill>
                <a:latin typeface="標楷體" panose="03000509000000000000" pitchFamily="65" charset="-120"/>
                <a:ea typeface="標楷體" panose="03000509000000000000" pitchFamily="65" charset="-120"/>
              </a:rPr>
              <a:t>登記人數</a:t>
            </a:r>
            <a:r>
              <a:rPr lang="en-US" altLang="zh-TW" sz="2000" dirty="0">
                <a:solidFill>
                  <a:srgbClr val="4C2B11"/>
                </a:solidFill>
                <a:latin typeface="標楷體" panose="03000509000000000000" pitchFamily="65" charset="-120"/>
                <a:ea typeface="標楷體" panose="03000509000000000000" pitchFamily="65" charset="-120"/>
              </a:rPr>
              <a:t>)</a:t>
            </a:r>
            <a:r>
              <a:rPr lang="zh-TW" altLang="en-US" sz="2000" dirty="0">
                <a:solidFill>
                  <a:srgbClr val="4C2B11"/>
                </a:solidFill>
                <a:latin typeface="標楷體" panose="03000509000000000000" pitchFamily="65" charset="-120"/>
                <a:ea typeface="標楷體" panose="03000509000000000000" pitchFamily="65" charset="-120"/>
              </a:rPr>
              <a:t>、服務員登記表、團員登記表、費用計算表、繳費憑證，以利收據開立核銷。</a:t>
            </a:r>
            <a:endParaRPr lang="en-US" altLang="zh-TW" sz="2000" dirty="0">
              <a:solidFill>
                <a:srgbClr val="4C2B11"/>
              </a:solidFill>
              <a:latin typeface="標楷體" panose="03000509000000000000" pitchFamily="65" charset="-120"/>
              <a:ea typeface="標楷體" panose="03000509000000000000" pitchFamily="65" charset="-120"/>
            </a:endParaRPr>
          </a:p>
        </p:txBody>
      </p:sp>
      <p:sp>
        <p:nvSpPr>
          <p:cNvPr id="7" name="文字方塊 6">
            <a:extLst>
              <a:ext uri="{FF2B5EF4-FFF2-40B4-BE49-F238E27FC236}">
                <a16:creationId xmlns:a16="http://schemas.microsoft.com/office/drawing/2014/main" id="{24C1415E-7B01-9465-A7FA-BD6166FFC0DF}"/>
              </a:ext>
            </a:extLst>
          </p:cNvPr>
          <p:cNvSpPr txBox="1"/>
          <p:nvPr/>
        </p:nvSpPr>
        <p:spPr>
          <a:xfrm>
            <a:off x="174705" y="1999594"/>
            <a:ext cx="3893955" cy="369332"/>
          </a:xfrm>
          <a:prstGeom prst="rect">
            <a:avLst/>
          </a:prstGeom>
          <a:noFill/>
        </p:spPr>
        <p:txBody>
          <a:bodyPr wrap="square">
            <a:spAutoFit/>
          </a:bodyPr>
          <a:lstStyle/>
          <a:p>
            <a:r>
              <a:rPr lang="zh-TW" altLang="en-US" sz="1800" b="1" dirty="0">
                <a:solidFill>
                  <a:srgbClr val="C00000"/>
                </a:solidFill>
                <a:latin typeface="標楷體" panose="03000509000000000000" pitchFamily="65" charset="-120"/>
                <a:ea typeface="標楷體" panose="03000509000000000000" pitchFamily="65" charset="-120"/>
              </a:rPr>
              <a:t>團務委員會登記表</a:t>
            </a:r>
            <a:r>
              <a:rPr lang="en-US" altLang="zh-TW" sz="1800" b="1" dirty="0">
                <a:solidFill>
                  <a:srgbClr val="C00000"/>
                </a:solidFill>
                <a:latin typeface="標楷體" panose="03000509000000000000" pitchFamily="65" charset="-120"/>
                <a:ea typeface="標楷體" panose="03000509000000000000" pitchFamily="65" charset="-120"/>
              </a:rPr>
              <a:t>(</a:t>
            </a:r>
            <a:r>
              <a:rPr lang="zh-TW" altLang="en-US" sz="1800" b="1" dirty="0">
                <a:solidFill>
                  <a:srgbClr val="C00000"/>
                </a:solidFill>
                <a:latin typeface="標楷體" panose="03000509000000000000" pitchFamily="65" charset="-120"/>
                <a:ea typeface="標楷體" panose="03000509000000000000" pitchFamily="65" charset="-120"/>
              </a:rPr>
              <a:t>實際登記人數</a:t>
            </a:r>
            <a:r>
              <a:rPr lang="en-US" altLang="zh-TW" sz="1800" b="1" dirty="0">
                <a:solidFill>
                  <a:srgbClr val="C00000"/>
                </a:solidFill>
                <a:latin typeface="標楷體" panose="03000509000000000000" pitchFamily="65" charset="-120"/>
                <a:ea typeface="標楷體" panose="03000509000000000000" pitchFamily="65" charset="-120"/>
              </a:rPr>
              <a:t>)</a:t>
            </a:r>
            <a:endParaRPr lang="zh-TW" altLang="en-US" b="1" dirty="0">
              <a:solidFill>
                <a:srgbClr val="C00000"/>
              </a:solidFill>
            </a:endParaRPr>
          </a:p>
        </p:txBody>
      </p:sp>
    </p:spTree>
    <p:extLst>
      <p:ext uri="{BB962C8B-B14F-4D97-AF65-F5344CB8AC3E}">
        <p14:creationId xmlns:p14="http://schemas.microsoft.com/office/powerpoint/2010/main" val="1338676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2" name="標題 1">
            <a:extLst>
              <a:ext uri="{FF2B5EF4-FFF2-40B4-BE49-F238E27FC236}">
                <a16:creationId xmlns:a16="http://schemas.microsoft.com/office/drawing/2014/main" id="{5EADE444-9001-0DF2-F3AE-A6600BA4ED98}"/>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新北市童軍三項登記</a:t>
            </a:r>
            <a:endParaRPr lang="zh-TW" altLang="en-US" sz="3200" dirty="0">
              <a:solidFill>
                <a:srgbClr val="7030A0"/>
              </a:solidFill>
            </a:endParaRPr>
          </a:p>
        </p:txBody>
      </p:sp>
      <p:pic>
        <p:nvPicPr>
          <p:cNvPr id="6" name="圖片 5">
            <a:extLst>
              <a:ext uri="{FF2B5EF4-FFF2-40B4-BE49-F238E27FC236}">
                <a16:creationId xmlns:a16="http://schemas.microsoft.com/office/drawing/2014/main" id="{0B5D3ECF-4CFA-D853-C675-A5FB59B7130C}"/>
              </a:ext>
            </a:extLst>
          </p:cNvPr>
          <p:cNvPicPr>
            <a:picLocks noChangeAspect="1"/>
          </p:cNvPicPr>
          <p:nvPr/>
        </p:nvPicPr>
        <p:blipFill>
          <a:blip r:embed="rId3"/>
          <a:stretch>
            <a:fillRect/>
          </a:stretch>
        </p:blipFill>
        <p:spPr>
          <a:xfrm>
            <a:off x="4425938" y="2071128"/>
            <a:ext cx="3812493" cy="4733632"/>
          </a:xfrm>
          <a:prstGeom prst="rect">
            <a:avLst/>
          </a:prstGeom>
        </p:spPr>
      </p:pic>
      <p:sp>
        <p:nvSpPr>
          <p:cNvPr id="9" name="文字方塊 8">
            <a:extLst>
              <a:ext uri="{FF2B5EF4-FFF2-40B4-BE49-F238E27FC236}">
                <a16:creationId xmlns:a16="http://schemas.microsoft.com/office/drawing/2014/main" id="{0E1FCFDE-559E-F403-FC9E-BDB2B8620A1A}"/>
              </a:ext>
            </a:extLst>
          </p:cNvPr>
          <p:cNvSpPr txBox="1"/>
          <p:nvPr/>
        </p:nvSpPr>
        <p:spPr>
          <a:xfrm>
            <a:off x="387990" y="1886462"/>
            <a:ext cx="3812493" cy="861774"/>
          </a:xfrm>
          <a:prstGeom prst="rect">
            <a:avLst/>
          </a:prstGeom>
          <a:noFill/>
        </p:spPr>
        <p:txBody>
          <a:bodyPr wrap="square">
            <a:spAutoFit/>
          </a:bodyPr>
          <a:lstStyle/>
          <a:p>
            <a:r>
              <a:rPr lang="zh-TW" altLang="en-US" sz="1800" b="1" dirty="0">
                <a:solidFill>
                  <a:srgbClr val="C00000"/>
                </a:solidFill>
                <a:latin typeface="標楷體" panose="03000509000000000000" pitchFamily="65" charset="-120"/>
                <a:ea typeface="標楷體" panose="03000509000000000000" pitchFamily="65" charset="-120"/>
              </a:rPr>
              <a:t>費用計算表</a:t>
            </a:r>
            <a:endParaRPr lang="en-US" altLang="zh-TW" sz="1800" b="1" dirty="0">
              <a:solidFill>
                <a:srgbClr val="C00000"/>
              </a:solidFill>
              <a:latin typeface="標楷體" panose="03000509000000000000" pitchFamily="65" charset="-120"/>
              <a:ea typeface="標楷體" panose="03000509000000000000" pitchFamily="65" charset="-120"/>
            </a:endParaRPr>
          </a:p>
          <a:p>
            <a:r>
              <a:rPr lang="zh-TW" altLang="en-US" sz="1600" b="1" dirty="0">
                <a:solidFill>
                  <a:srgbClr val="C00000"/>
                </a:solidFill>
                <a:latin typeface="標楷體" panose="03000509000000000000" pitchFamily="65" charset="-120"/>
                <a:ea typeface="標楷體" panose="03000509000000000000" pitchFamily="65" charset="-120"/>
              </a:rPr>
              <a:t>如果有購買手冊就一定要回傳計算表，否則無法知道您要購買哪種手冊及數量</a:t>
            </a:r>
            <a:endParaRPr lang="zh-TW" altLang="en-US" sz="1600" b="1" dirty="0">
              <a:solidFill>
                <a:srgbClr val="C00000"/>
              </a:solidFill>
            </a:endParaRPr>
          </a:p>
        </p:txBody>
      </p:sp>
      <p:sp>
        <p:nvSpPr>
          <p:cNvPr id="3" name="文字方塊 2">
            <a:extLst>
              <a:ext uri="{FF2B5EF4-FFF2-40B4-BE49-F238E27FC236}">
                <a16:creationId xmlns:a16="http://schemas.microsoft.com/office/drawing/2014/main" id="{190D049C-24FA-CD2F-DD3E-DCD515F209BD}"/>
              </a:ext>
            </a:extLst>
          </p:cNvPr>
          <p:cNvSpPr txBox="1"/>
          <p:nvPr/>
        </p:nvSpPr>
        <p:spPr>
          <a:xfrm>
            <a:off x="303797" y="1178576"/>
            <a:ext cx="10148886" cy="707886"/>
          </a:xfrm>
          <a:prstGeom prst="rect">
            <a:avLst/>
          </a:prstGeom>
          <a:noFill/>
        </p:spPr>
        <p:txBody>
          <a:bodyPr wrap="square">
            <a:spAutoFit/>
          </a:bodyPr>
          <a:lstStyle/>
          <a:p>
            <a:pPr marL="0" indent="0" algn="l">
              <a:buNone/>
            </a:pPr>
            <a:r>
              <a:rPr lang="zh-TW" altLang="en-US" sz="2000" dirty="0">
                <a:solidFill>
                  <a:srgbClr val="4C2B11"/>
                </a:solidFill>
                <a:latin typeface="標楷體" panose="03000509000000000000" pitchFamily="65" charset="-120"/>
                <a:ea typeface="標楷體" panose="03000509000000000000" pitchFamily="65" charset="-120"/>
              </a:rPr>
              <a:t>請各團提供：團務委員會登記表</a:t>
            </a:r>
            <a:r>
              <a:rPr lang="en-US" altLang="zh-TW" sz="2000" dirty="0">
                <a:solidFill>
                  <a:srgbClr val="4C2B11"/>
                </a:solidFill>
                <a:latin typeface="標楷體" panose="03000509000000000000" pitchFamily="65" charset="-120"/>
                <a:ea typeface="標楷體" panose="03000509000000000000" pitchFamily="65" charset="-120"/>
              </a:rPr>
              <a:t>(</a:t>
            </a:r>
            <a:r>
              <a:rPr lang="zh-TW" altLang="en-US" sz="2000" dirty="0">
                <a:solidFill>
                  <a:srgbClr val="4C2B11"/>
                </a:solidFill>
                <a:latin typeface="標楷體" panose="03000509000000000000" pitchFamily="65" charset="-120"/>
                <a:ea typeface="標楷體" panose="03000509000000000000" pitchFamily="65" charset="-120"/>
              </a:rPr>
              <a:t>登記人數</a:t>
            </a:r>
            <a:r>
              <a:rPr lang="en-US" altLang="zh-TW" sz="2000" dirty="0">
                <a:solidFill>
                  <a:srgbClr val="4C2B11"/>
                </a:solidFill>
                <a:latin typeface="標楷體" panose="03000509000000000000" pitchFamily="65" charset="-120"/>
                <a:ea typeface="標楷體" panose="03000509000000000000" pitchFamily="65" charset="-120"/>
              </a:rPr>
              <a:t>)</a:t>
            </a:r>
            <a:r>
              <a:rPr lang="zh-TW" altLang="en-US" sz="2000" dirty="0">
                <a:solidFill>
                  <a:srgbClr val="4C2B11"/>
                </a:solidFill>
                <a:latin typeface="標楷體" panose="03000509000000000000" pitchFamily="65" charset="-120"/>
                <a:ea typeface="標楷體" panose="03000509000000000000" pitchFamily="65" charset="-120"/>
              </a:rPr>
              <a:t>、服務員登記表、團員登記表、費用計算表、繳費憑證，以利收據開立核銷。</a:t>
            </a:r>
            <a:endParaRPr lang="en-US" altLang="zh-TW" sz="2000" dirty="0">
              <a:solidFill>
                <a:srgbClr val="4C2B1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34811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F2E978D4-131A-42D4-C2F9-E747F166C663}"/>
              </a:ext>
            </a:extLst>
          </p:cNvPr>
          <p:cNvPicPr>
            <a:picLocks noChangeAspect="1"/>
          </p:cNvPicPr>
          <p:nvPr/>
        </p:nvPicPr>
        <p:blipFill>
          <a:blip r:embed="rId2"/>
          <a:stretch>
            <a:fillRect/>
          </a:stretch>
        </p:blipFill>
        <p:spPr>
          <a:xfrm>
            <a:off x="9076888" y="1849625"/>
            <a:ext cx="2852197" cy="33876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文字方塊 4">
            <a:extLst>
              <a:ext uri="{FF2B5EF4-FFF2-40B4-BE49-F238E27FC236}">
                <a16:creationId xmlns:a16="http://schemas.microsoft.com/office/drawing/2014/main" id="{CECD5B15-1E63-590B-67FE-5C9862B33A79}"/>
              </a:ext>
            </a:extLst>
          </p:cNvPr>
          <p:cNvSpPr txBox="1"/>
          <p:nvPr/>
        </p:nvSpPr>
        <p:spPr>
          <a:xfrm>
            <a:off x="963173" y="1627382"/>
            <a:ext cx="9103615" cy="3477875"/>
          </a:xfrm>
          <a:prstGeom prst="rect">
            <a:avLst/>
          </a:prstGeom>
          <a:noFill/>
        </p:spPr>
        <p:txBody>
          <a:bodyPr wrap="square">
            <a:spAutoFit/>
          </a:bodyPr>
          <a:lstStyle/>
          <a:p>
            <a:pPr marL="0" indent="0" algn="l">
              <a:buNone/>
            </a:pPr>
            <a:r>
              <a:rPr lang="en-US" altLang="zh-TW" sz="2000" dirty="0">
                <a:solidFill>
                  <a:srgbClr val="4C2B11"/>
                </a:solidFill>
                <a:latin typeface="標楷體" panose="03000509000000000000" pitchFamily="65" charset="-120"/>
                <a:ea typeface="標楷體" panose="03000509000000000000" pitchFamily="65" charset="-120"/>
              </a:rPr>
              <a:t>1.</a:t>
            </a:r>
            <a:r>
              <a:rPr lang="zh-TW" altLang="en-US" sz="2000" dirty="0">
                <a:solidFill>
                  <a:srgbClr val="4C2B11"/>
                </a:solidFill>
                <a:latin typeface="標楷體" panose="03000509000000000000" pitchFamily="65" charset="-120"/>
                <a:ea typeface="標楷體" panose="03000509000000000000" pitchFamily="65" charset="-120"/>
              </a:rPr>
              <a:t>童軍三項登記以「年度劃分」請務必確認</a:t>
            </a:r>
            <a:r>
              <a:rPr lang="en-US" altLang="zh-TW" sz="2000" dirty="0">
                <a:solidFill>
                  <a:srgbClr val="4C2B11"/>
                </a:solidFill>
                <a:latin typeface="標楷體" panose="03000509000000000000" pitchFamily="65" charset="-120"/>
                <a:ea typeface="標楷體" panose="03000509000000000000" pitchFamily="65" charset="-120"/>
              </a:rPr>
              <a:t>113</a:t>
            </a:r>
            <a:r>
              <a:rPr lang="zh-TW" altLang="en-US" sz="2000" dirty="0">
                <a:solidFill>
                  <a:srgbClr val="4C2B11"/>
                </a:solidFill>
                <a:latin typeface="標楷體" panose="03000509000000000000" pitchFamily="65" charset="-120"/>
                <a:ea typeface="標楷體" panose="03000509000000000000" pitchFamily="65" charset="-120"/>
              </a:rPr>
              <a:t>學年度的新進團員是否</a:t>
            </a:r>
            <a:endParaRPr lang="en-US" altLang="zh-TW" sz="20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2000" dirty="0">
                <a:solidFill>
                  <a:srgbClr val="4C2B11"/>
                </a:solidFill>
                <a:latin typeface="標楷體" panose="03000509000000000000" pitchFamily="65" charset="-120"/>
                <a:ea typeface="標楷體" panose="03000509000000000000" pitchFamily="65" charset="-120"/>
              </a:rPr>
              <a:t>  </a:t>
            </a:r>
            <a:r>
              <a:rPr lang="zh-TW" altLang="en-US" sz="2000" dirty="0">
                <a:solidFill>
                  <a:srgbClr val="4C2B11"/>
                </a:solidFill>
                <a:latin typeface="標楷體" panose="03000509000000000000" pitchFamily="65" charset="-120"/>
                <a:ea typeface="標楷體" panose="03000509000000000000" pitchFamily="65" charset="-120"/>
              </a:rPr>
              <a:t>已確實登記。</a:t>
            </a:r>
            <a:endParaRPr lang="en-US" altLang="zh-TW" sz="20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2000" dirty="0">
                <a:solidFill>
                  <a:srgbClr val="4C2B11"/>
                </a:solidFill>
                <a:latin typeface="標楷體" panose="03000509000000000000" pitchFamily="65" charset="-120"/>
                <a:ea typeface="標楷體" panose="03000509000000000000" pitchFamily="65" charset="-120"/>
              </a:rPr>
              <a:t>2.</a:t>
            </a:r>
            <a:r>
              <a:rPr lang="zh-TW" altLang="en-US" sz="2000" dirty="0">
                <a:solidFill>
                  <a:srgbClr val="4C2B11"/>
                </a:solidFill>
                <a:latin typeface="標楷體" panose="03000509000000000000" pitchFamily="65" charset="-120"/>
                <a:ea typeface="標楷體" panose="03000509000000000000" pitchFamily="65" charset="-120"/>
              </a:rPr>
              <a:t>童軍手冊、服務員手冊為持續使用，</a:t>
            </a:r>
            <a:r>
              <a:rPr lang="zh-TW" altLang="en-US" sz="2000" b="1" dirty="0">
                <a:solidFill>
                  <a:srgbClr val="4C2B11"/>
                </a:solidFill>
                <a:latin typeface="標楷體" panose="03000509000000000000" pitchFamily="65" charset="-120"/>
                <a:ea typeface="標楷體" panose="03000509000000000000" pitchFamily="65" charset="-120"/>
              </a:rPr>
              <a:t>不需每人每年購買一本</a:t>
            </a:r>
            <a:r>
              <a:rPr lang="zh-TW" altLang="en-US" sz="2000" dirty="0">
                <a:solidFill>
                  <a:srgbClr val="4C2B11"/>
                </a:solidFill>
                <a:latin typeface="標楷體" panose="03000509000000000000" pitchFamily="65" charset="-120"/>
                <a:ea typeface="標楷體" panose="03000509000000000000" pitchFamily="65" charset="-120"/>
              </a:rPr>
              <a:t>。</a:t>
            </a:r>
            <a:endParaRPr lang="en-US" altLang="zh-TW" sz="20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2000" dirty="0">
                <a:solidFill>
                  <a:srgbClr val="4C2B11"/>
                </a:solidFill>
                <a:latin typeface="標楷體" panose="03000509000000000000" pitchFamily="65" charset="-120"/>
                <a:ea typeface="標楷體" panose="03000509000000000000" pitchFamily="65" charset="-120"/>
              </a:rPr>
              <a:t>3.</a:t>
            </a:r>
            <a:r>
              <a:rPr lang="zh-TW" altLang="en-US" sz="2000" dirty="0">
                <a:solidFill>
                  <a:srgbClr val="4C2B11"/>
                </a:solidFill>
                <a:latin typeface="標楷體" panose="03000509000000000000" pitchFamily="65" charset="-120"/>
                <a:ea typeface="標楷體" panose="03000509000000000000" pitchFamily="65" charset="-120"/>
              </a:rPr>
              <a:t>羅浮手冊已絕版請不要購買。</a:t>
            </a:r>
            <a:endParaRPr lang="en-US" altLang="zh-TW" sz="20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2000" dirty="0">
                <a:solidFill>
                  <a:srgbClr val="4C2B11"/>
                </a:solidFill>
                <a:latin typeface="標楷體" panose="03000509000000000000" pitchFamily="65" charset="-120"/>
                <a:ea typeface="標楷體" panose="03000509000000000000" pitchFamily="65" charset="-120"/>
              </a:rPr>
              <a:t>4.</a:t>
            </a:r>
            <a:r>
              <a:rPr lang="zh-TW" altLang="en-US" sz="2000" dirty="0">
                <a:solidFill>
                  <a:srgbClr val="FF0000"/>
                </a:solidFill>
                <a:latin typeface="標楷體" panose="03000509000000000000" pitchFamily="65" charset="-120"/>
                <a:ea typeface="標楷體" panose="03000509000000000000" pitchFamily="65" charset="-120"/>
              </a:rPr>
              <a:t>校長</a:t>
            </a:r>
            <a:r>
              <a:rPr lang="en-US" altLang="zh-TW" sz="2000" dirty="0">
                <a:solidFill>
                  <a:srgbClr val="FF0000"/>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主任委員如同時登記為</a:t>
            </a:r>
            <a:r>
              <a:rPr lang="zh-TW" altLang="en-US" sz="2000" b="1" dirty="0">
                <a:solidFill>
                  <a:srgbClr val="FF0000"/>
                </a:solidFill>
                <a:latin typeface="標楷體" panose="03000509000000000000" pitchFamily="65" charset="-120"/>
                <a:ea typeface="標楷體" panose="03000509000000000000" pitchFamily="65" charset="-120"/>
              </a:rPr>
              <a:t>服務員</a:t>
            </a:r>
            <a:r>
              <a:rPr lang="zh-TW" altLang="en-US" sz="2000" dirty="0">
                <a:solidFill>
                  <a:srgbClr val="FF0000"/>
                </a:solidFill>
                <a:latin typeface="標楷體" panose="03000509000000000000" pitchFamily="65" charset="-120"/>
                <a:ea typeface="標楷體" panose="03000509000000000000" pitchFamily="65" charset="-120"/>
              </a:rPr>
              <a:t>需繳交登記費，</a:t>
            </a:r>
            <a:endParaRPr lang="en-US" altLang="zh-TW" sz="2000" dirty="0">
              <a:solidFill>
                <a:srgbClr val="FF0000"/>
              </a:solidFill>
              <a:latin typeface="標楷體" panose="03000509000000000000" pitchFamily="65" charset="-120"/>
              <a:ea typeface="標楷體" panose="03000509000000000000" pitchFamily="65" charset="-120"/>
            </a:endParaRPr>
          </a:p>
          <a:p>
            <a:pPr marL="0" indent="0" algn="l">
              <a:buNone/>
            </a:pPr>
            <a:r>
              <a:rPr lang="en-US" altLang="zh-TW" sz="2000" dirty="0">
                <a:solidFill>
                  <a:srgbClr val="FF0000"/>
                </a:solidFill>
                <a:latin typeface="標楷體" panose="03000509000000000000" pitchFamily="65" charset="-120"/>
                <a:ea typeface="標楷體" panose="03000509000000000000" pitchFamily="65" charset="-120"/>
              </a:rPr>
              <a:t>  </a:t>
            </a:r>
            <a:r>
              <a:rPr lang="zh-TW" altLang="en-US" sz="2000" dirty="0">
                <a:solidFill>
                  <a:srgbClr val="FF0000"/>
                </a:solidFill>
                <a:latin typeface="標楷體" panose="03000509000000000000" pitchFamily="65" charset="-120"/>
                <a:ea typeface="標楷體" panose="03000509000000000000" pitchFamily="65" charset="-120"/>
              </a:rPr>
              <a:t>建議幫校長</a:t>
            </a:r>
            <a:r>
              <a:rPr lang="en-US" altLang="zh-TW" sz="2000" dirty="0">
                <a:solidFill>
                  <a:srgbClr val="FF0000"/>
                </a:solidFill>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主任委員登記</a:t>
            </a:r>
            <a:r>
              <a:rPr lang="zh-TW" altLang="en-US" sz="2000" dirty="0">
                <a:solidFill>
                  <a:srgbClr val="4C2B11"/>
                </a:solidFill>
                <a:latin typeface="標楷體" panose="03000509000000000000" pitchFamily="65" charset="-120"/>
                <a:ea typeface="標楷體" panose="03000509000000000000" pitchFamily="65" charset="-120"/>
              </a:rPr>
              <a:t>。</a:t>
            </a:r>
            <a:endParaRPr lang="en-US" altLang="zh-TW" sz="20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2000" dirty="0">
                <a:solidFill>
                  <a:srgbClr val="4C2B11"/>
                </a:solidFill>
                <a:latin typeface="標楷體" panose="03000509000000000000" pitchFamily="65" charset="-120"/>
                <a:ea typeface="標楷體" panose="03000509000000000000" pitchFamily="65" charset="-120"/>
              </a:rPr>
              <a:t>5.</a:t>
            </a:r>
            <a:r>
              <a:rPr lang="zh-TW" altLang="en-US" sz="2000" dirty="0">
                <a:solidFill>
                  <a:srgbClr val="4C2B11"/>
                </a:solidFill>
                <a:latin typeface="標楷體" panose="03000509000000000000" pitchFamily="65" charset="-120"/>
                <a:ea typeface="標楷體" panose="03000509000000000000" pitchFamily="65" charset="-120"/>
              </a:rPr>
              <a:t>外籍人士登記依中華民國童軍總會規定，需持有有效「居留證」</a:t>
            </a:r>
            <a:endParaRPr lang="en-US" altLang="zh-TW" sz="20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2000" dirty="0">
                <a:solidFill>
                  <a:srgbClr val="4C2B11"/>
                </a:solidFill>
                <a:latin typeface="標楷體" panose="03000509000000000000" pitchFamily="65" charset="-120"/>
                <a:ea typeface="標楷體" panose="03000509000000000000" pitchFamily="65" charset="-120"/>
              </a:rPr>
              <a:t>  </a:t>
            </a:r>
            <a:r>
              <a:rPr lang="zh-TW" altLang="en-US" sz="2000" dirty="0">
                <a:solidFill>
                  <a:srgbClr val="4C2B11"/>
                </a:solidFill>
                <a:latin typeface="標楷體" panose="03000509000000000000" pitchFamily="65" charset="-120"/>
                <a:ea typeface="標楷體" panose="03000509000000000000" pitchFamily="65" charset="-120"/>
              </a:rPr>
              <a:t>才可登記，進新人員登記時請提供居留證影本或電子檔由童軍會</a:t>
            </a:r>
            <a:endParaRPr lang="en-US" altLang="zh-TW" sz="20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2000" dirty="0">
                <a:solidFill>
                  <a:srgbClr val="4C2B11"/>
                </a:solidFill>
                <a:latin typeface="標楷體" panose="03000509000000000000" pitchFamily="65" charset="-120"/>
                <a:ea typeface="標楷體" panose="03000509000000000000" pitchFamily="65" charset="-120"/>
              </a:rPr>
              <a:t>  </a:t>
            </a:r>
            <a:r>
              <a:rPr lang="zh-TW" altLang="en-US" sz="2000" dirty="0">
                <a:solidFill>
                  <a:srgbClr val="4C2B11"/>
                </a:solidFill>
                <a:latin typeface="標楷體" panose="03000509000000000000" pitchFamily="65" charset="-120"/>
                <a:ea typeface="標楷體" panose="03000509000000000000" pitchFamily="65" charset="-120"/>
              </a:rPr>
              <a:t>建檔。</a:t>
            </a:r>
            <a:endParaRPr lang="en-US" altLang="zh-TW" sz="20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2000" dirty="0">
                <a:solidFill>
                  <a:srgbClr val="4C2B11"/>
                </a:solidFill>
                <a:latin typeface="標楷體" panose="03000509000000000000" pitchFamily="65" charset="-120"/>
                <a:ea typeface="標楷體" panose="03000509000000000000" pitchFamily="65" charset="-120"/>
              </a:rPr>
              <a:t>6.</a:t>
            </a:r>
            <a:r>
              <a:rPr lang="zh-TW" altLang="en-US" sz="2000" dirty="0">
                <a:solidFill>
                  <a:srgbClr val="4C2B11"/>
                </a:solidFill>
                <a:latin typeface="標楷體" panose="03000509000000000000" pitchFamily="65" charset="-120"/>
                <a:ea typeface="標楷體" panose="03000509000000000000" pitchFamily="65" charset="-120"/>
              </a:rPr>
              <a:t>新北市童軍會三項登記收款劃撥帳號：</a:t>
            </a:r>
            <a:endParaRPr lang="en-US" altLang="zh-TW" sz="20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2000" dirty="0">
                <a:solidFill>
                  <a:srgbClr val="4C2B11"/>
                </a:solidFill>
                <a:latin typeface="標楷體" panose="03000509000000000000" pitchFamily="65" charset="-120"/>
                <a:ea typeface="標楷體" panose="03000509000000000000" pitchFamily="65" charset="-120"/>
              </a:rPr>
              <a:t>  </a:t>
            </a:r>
            <a:r>
              <a:rPr lang="en-US" altLang="zh-TW" sz="2000" b="1" dirty="0">
                <a:solidFill>
                  <a:srgbClr val="FF0000"/>
                </a:solidFill>
                <a:latin typeface="標楷體" panose="03000509000000000000" pitchFamily="65" charset="-120"/>
                <a:ea typeface="標楷體" panose="03000509000000000000" pitchFamily="65" charset="-120"/>
              </a:rPr>
              <a:t>01118714</a:t>
            </a:r>
            <a:r>
              <a:rPr lang="zh-TW" altLang="en-US" sz="2000" b="1" dirty="0">
                <a:solidFill>
                  <a:srgbClr val="FF0000"/>
                </a:solidFill>
                <a:latin typeface="標楷體" panose="03000509000000000000" pitchFamily="65" charset="-120"/>
                <a:ea typeface="標楷體" panose="03000509000000000000" pitchFamily="65" charset="-120"/>
              </a:rPr>
              <a:t>，社團法人新北市童軍會</a:t>
            </a:r>
            <a:r>
              <a:rPr lang="zh-TW" altLang="en-US" sz="2000" dirty="0">
                <a:solidFill>
                  <a:srgbClr val="4C2B11"/>
                </a:solidFill>
                <a:latin typeface="標楷體" panose="03000509000000000000" pitchFamily="65" charset="-120"/>
                <a:ea typeface="標楷體" panose="03000509000000000000" pitchFamily="65" charset="-120"/>
              </a:rPr>
              <a:t>。</a:t>
            </a:r>
            <a:endParaRPr lang="en-US" altLang="zh-TW" sz="2000" dirty="0">
              <a:solidFill>
                <a:srgbClr val="4C2B11"/>
              </a:solidFill>
              <a:latin typeface="標楷體" panose="03000509000000000000" pitchFamily="65" charset="-120"/>
              <a:ea typeface="標楷體" panose="03000509000000000000" pitchFamily="65" charset="-120"/>
            </a:endParaRPr>
          </a:p>
        </p:txBody>
      </p:sp>
      <p:sp>
        <p:nvSpPr>
          <p:cNvPr id="8" name="標題 1">
            <a:extLst>
              <a:ext uri="{FF2B5EF4-FFF2-40B4-BE49-F238E27FC236}">
                <a16:creationId xmlns:a16="http://schemas.microsoft.com/office/drawing/2014/main" id="{9520794C-09F3-BD78-47D8-29C769502F39}"/>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新北市童軍三項登記</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注意事項</a:t>
            </a:r>
            <a:endParaRPr lang="zh-TW" altLang="en-US" sz="3200" dirty="0">
              <a:solidFill>
                <a:srgbClr val="7030A0"/>
              </a:solidFill>
            </a:endParaRPr>
          </a:p>
        </p:txBody>
      </p:sp>
      <p:pic>
        <p:nvPicPr>
          <p:cNvPr id="2" name="圖片 1">
            <a:extLst>
              <a:ext uri="{FF2B5EF4-FFF2-40B4-BE49-F238E27FC236}">
                <a16:creationId xmlns:a16="http://schemas.microsoft.com/office/drawing/2014/main" id="{E70282CB-2872-62D7-531A-CCB0358F7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Tree>
    <p:extLst>
      <p:ext uri="{BB962C8B-B14F-4D97-AF65-F5344CB8AC3E}">
        <p14:creationId xmlns:p14="http://schemas.microsoft.com/office/powerpoint/2010/main" val="1655447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CECD5B15-1E63-590B-67FE-5C9862B33A79}"/>
              </a:ext>
            </a:extLst>
          </p:cNvPr>
          <p:cNvSpPr txBox="1"/>
          <p:nvPr/>
        </p:nvSpPr>
        <p:spPr>
          <a:xfrm>
            <a:off x="1562079" y="1427327"/>
            <a:ext cx="9855889" cy="707886"/>
          </a:xfrm>
          <a:prstGeom prst="rect">
            <a:avLst/>
          </a:prstGeom>
          <a:noFill/>
        </p:spPr>
        <p:txBody>
          <a:bodyPr wrap="square">
            <a:spAutoFit/>
          </a:bodyPr>
          <a:lstStyle/>
          <a:p>
            <a:pPr marL="0" indent="0" algn="l">
              <a:buNone/>
            </a:pPr>
            <a:r>
              <a:rPr lang="zh-TW" altLang="en-US" sz="2000" dirty="0">
                <a:solidFill>
                  <a:srgbClr val="4C2B11"/>
                </a:solidFill>
                <a:latin typeface="標楷體" panose="03000509000000000000" pitchFamily="65" charset="-120"/>
                <a:ea typeface="標楷體" panose="03000509000000000000" pitchFamily="65" charset="-120"/>
              </a:rPr>
              <a:t>此級別修改適用於：稚齡童軍升幼童軍、幼童軍升童軍、童軍升行義、行義升羅浮</a:t>
            </a:r>
            <a:endParaRPr lang="en-US" altLang="zh-TW" sz="2000" dirty="0">
              <a:solidFill>
                <a:srgbClr val="4C2B11"/>
              </a:solidFill>
              <a:latin typeface="標楷體" panose="03000509000000000000" pitchFamily="65" charset="-120"/>
              <a:ea typeface="標楷體" panose="03000509000000000000" pitchFamily="65" charset="-120"/>
            </a:endParaRPr>
          </a:p>
          <a:p>
            <a:pPr marL="0" indent="0" algn="l">
              <a:buNone/>
            </a:pPr>
            <a:r>
              <a:rPr lang="zh-TW" altLang="en-US" sz="2000" dirty="0">
                <a:solidFill>
                  <a:srgbClr val="4C2B11"/>
                </a:solidFill>
                <a:latin typeface="標楷體" panose="03000509000000000000" pitchFamily="65" charset="-120"/>
                <a:ea typeface="標楷體" panose="03000509000000000000" pitchFamily="65" charset="-120"/>
              </a:rPr>
              <a:t>如無法修改時請洽童軍總會</a:t>
            </a:r>
            <a:endParaRPr lang="en-US" altLang="zh-TW" sz="2000" dirty="0">
              <a:solidFill>
                <a:srgbClr val="4C2B11"/>
              </a:solidFill>
              <a:latin typeface="標楷體" panose="03000509000000000000" pitchFamily="65" charset="-120"/>
              <a:ea typeface="標楷體" panose="03000509000000000000" pitchFamily="65" charset="-120"/>
            </a:endParaRPr>
          </a:p>
        </p:txBody>
      </p:sp>
      <p:sp>
        <p:nvSpPr>
          <p:cNvPr id="8" name="標題 1">
            <a:extLst>
              <a:ext uri="{FF2B5EF4-FFF2-40B4-BE49-F238E27FC236}">
                <a16:creationId xmlns:a16="http://schemas.microsoft.com/office/drawing/2014/main" id="{9520794C-09F3-BD78-47D8-29C769502F39}"/>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新北市童軍三項登記</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修改級別</a:t>
            </a:r>
            <a:endParaRPr lang="zh-TW" altLang="en-US" sz="3200" dirty="0">
              <a:solidFill>
                <a:srgbClr val="7030A0"/>
              </a:solidFill>
            </a:endParaRPr>
          </a:p>
        </p:txBody>
      </p:sp>
      <p:pic>
        <p:nvPicPr>
          <p:cNvPr id="2" name="圖片 1">
            <a:extLst>
              <a:ext uri="{FF2B5EF4-FFF2-40B4-BE49-F238E27FC236}">
                <a16:creationId xmlns:a16="http://schemas.microsoft.com/office/drawing/2014/main" id="{E70282CB-2872-62D7-531A-CCB0358F7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pic>
        <p:nvPicPr>
          <p:cNvPr id="4" name="圖片 3">
            <a:extLst>
              <a:ext uri="{FF2B5EF4-FFF2-40B4-BE49-F238E27FC236}">
                <a16:creationId xmlns:a16="http://schemas.microsoft.com/office/drawing/2014/main" id="{47B17BBC-E806-4047-BC6B-5FB82DBCE0D0}"/>
              </a:ext>
            </a:extLst>
          </p:cNvPr>
          <p:cNvPicPr>
            <a:picLocks noChangeAspect="1"/>
          </p:cNvPicPr>
          <p:nvPr/>
        </p:nvPicPr>
        <p:blipFill>
          <a:blip r:embed="rId3"/>
          <a:stretch>
            <a:fillRect/>
          </a:stretch>
        </p:blipFill>
        <p:spPr>
          <a:xfrm>
            <a:off x="1413640" y="2380331"/>
            <a:ext cx="7823937" cy="3943016"/>
          </a:xfrm>
          <a:prstGeom prst="rect">
            <a:avLst/>
          </a:prstGeom>
        </p:spPr>
      </p:pic>
    </p:spTree>
    <p:extLst>
      <p:ext uri="{BB962C8B-B14F-4D97-AF65-F5344CB8AC3E}">
        <p14:creationId xmlns:p14="http://schemas.microsoft.com/office/powerpoint/2010/main" val="2814862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CECD5B15-1E63-590B-67FE-5C9862B33A79}"/>
              </a:ext>
            </a:extLst>
          </p:cNvPr>
          <p:cNvSpPr txBox="1"/>
          <p:nvPr/>
        </p:nvSpPr>
        <p:spPr>
          <a:xfrm>
            <a:off x="1562079" y="1427327"/>
            <a:ext cx="9855889" cy="400110"/>
          </a:xfrm>
          <a:prstGeom prst="rect">
            <a:avLst/>
          </a:prstGeom>
          <a:noFill/>
        </p:spPr>
        <p:txBody>
          <a:bodyPr wrap="square">
            <a:spAutoFit/>
          </a:bodyPr>
          <a:lstStyle/>
          <a:p>
            <a:pPr marL="0" indent="0" algn="l">
              <a:buNone/>
            </a:pPr>
            <a:r>
              <a:rPr lang="zh-TW" altLang="en-US" sz="2000" dirty="0">
                <a:solidFill>
                  <a:srgbClr val="4C2B11"/>
                </a:solidFill>
                <a:latin typeface="標楷體" panose="03000509000000000000" pitchFamily="65" charset="-120"/>
                <a:ea typeface="標楷體" panose="03000509000000000000" pitchFamily="65" charset="-120"/>
              </a:rPr>
              <a:t>此級別修改適用於：稚齡童軍升幼童軍、幼童軍升童軍、童軍升行義、行義升羅浮</a:t>
            </a:r>
            <a:endParaRPr lang="en-US" altLang="zh-TW" sz="2000" dirty="0">
              <a:solidFill>
                <a:srgbClr val="4C2B11"/>
              </a:solidFill>
              <a:latin typeface="標楷體" panose="03000509000000000000" pitchFamily="65" charset="-120"/>
              <a:ea typeface="標楷體" panose="03000509000000000000" pitchFamily="65" charset="-120"/>
            </a:endParaRPr>
          </a:p>
        </p:txBody>
      </p:sp>
      <p:sp>
        <p:nvSpPr>
          <p:cNvPr id="8" name="標題 1">
            <a:extLst>
              <a:ext uri="{FF2B5EF4-FFF2-40B4-BE49-F238E27FC236}">
                <a16:creationId xmlns:a16="http://schemas.microsoft.com/office/drawing/2014/main" id="{9520794C-09F3-BD78-47D8-29C769502F39}"/>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新北市童軍三項登記</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修改級別</a:t>
            </a:r>
            <a:endParaRPr lang="zh-TW" altLang="en-US" sz="3200" dirty="0">
              <a:solidFill>
                <a:srgbClr val="7030A0"/>
              </a:solidFill>
            </a:endParaRPr>
          </a:p>
        </p:txBody>
      </p:sp>
      <p:pic>
        <p:nvPicPr>
          <p:cNvPr id="2" name="圖片 1">
            <a:extLst>
              <a:ext uri="{FF2B5EF4-FFF2-40B4-BE49-F238E27FC236}">
                <a16:creationId xmlns:a16="http://schemas.microsoft.com/office/drawing/2014/main" id="{E70282CB-2872-62D7-531A-CCB0358F7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pic>
        <p:nvPicPr>
          <p:cNvPr id="6" name="圖片 5">
            <a:extLst>
              <a:ext uri="{FF2B5EF4-FFF2-40B4-BE49-F238E27FC236}">
                <a16:creationId xmlns:a16="http://schemas.microsoft.com/office/drawing/2014/main" id="{5589D993-F56F-FE48-F8EA-D241231B90AD}"/>
              </a:ext>
            </a:extLst>
          </p:cNvPr>
          <p:cNvPicPr>
            <a:picLocks noChangeAspect="1"/>
          </p:cNvPicPr>
          <p:nvPr/>
        </p:nvPicPr>
        <p:blipFill>
          <a:blip r:embed="rId3"/>
          <a:stretch>
            <a:fillRect/>
          </a:stretch>
        </p:blipFill>
        <p:spPr>
          <a:xfrm>
            <a:off x="1262667" y="2155509"/>
            <a:ext cx="7183502" cy="3892538"/>
          </a:xfrm>
          <a:prstGeom prst="rect">
            <a:avLst/>
          </a:prstGeom>
        </p:spPr>
      </p:pic>
    </p:spTree>
    <p:extLst>
      <p:ext uri="{BB962C8B-B14F-4D97-AF65-F5344CB8AC3E}">
        <p14:creationId xmlns:p14="http://schemas.microsoft.com/office/powerpoint/2010/main" val="3851406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778" y="5430627"/>
            <a:ext cx="2371465" cy="1057705"/>
          </a:xfrm>
          <a:prstGeom prst="rect">
            <a:avLst/>
          </a:prstGeom>
        </p:spPr>
      </p:pic>
      <p:sp>
        <p:nvSpPr>
          <p:cNvPr id="9" name="文字方塊 8">
            <a:extLst>
              <a:ext uri="{FF2B5EF4-FFF2-40B4-BE49-F238E27FC236}">
                <a16:creationId xmlns:a16="http://schemas.microsoft.com/office/drawing/2014/main" id="{4BD76200-1AE3-7125-088F-64426458BAA8}"/>
              </a:ext>
            </a:extLst>
          </p:cNvPr>
          <p:cNvSpPr txBox="1"/>
          <p:nvPr/>
        </p:nvSpPr>
        <p:spPr>
          <a:xfrm>
            <a:off x="875250" y="1310545"/>
            <a:ext cx="11113993" cy="3970318"/>
          </a:xfrm>
          <a:prstGeom prst="rect">
            <a:avLst/>
          </a:prstGeom>
          <a:noFill/>
        </p:spPr>
        <p:txBody>
          <a:bodyPr wrap="square">
            <a:spAutoFit/>
          </a:bodyPr>
          <a:lstStyle/>
          <a:p>
            <a:pPr algn="l"/>
            <a:r>
              <a:rPr lang="en-US" altLang="zh-TW" sz="2800" dirty="0">
                <a:solidFill>
                  <a:srgbClr val="4C2B11"/>
                </a:solidFill>
                <a:latin typeface="標楷體" panose="03000509000000000000" pitchFamily="65" charset="-120"/>
                <a:ea typeface="標楷體" panose="03000509000000000000" pitchFamily="65" charset="-120"/>
              </a:rPr>
              <a:t>10/31</a:t>
            </a:r>
            <a:r>
              <a:rPr lang="en-US" altLang="zh-TW" sz="2800" b="0" i="0" dirty="0">
                <a:solidFill>
                  <a:srgbClr val="4C2B11"/>
                </a:solidFill>
                <a:effectLst/>
                <a:latin typeface="標楷體" panose="03000509000000000000" pitchFamily="65" charset="-120"/>
                <a:ea typeface="標楷體" panose="03000509000000000000" pitchFamily="65" charset="-120"/>
              </a:rPr>
              <a:t> (</a:t>
            </a:r>
            <a:r>
              <a:rPr lang="zh-TW" altLang="en-US" sz="2800" b="0" i="0" dirty="0">
                <a:solidFill>
                  <a:srgbClr val="4C2B11"/>
                </a:solidFill>
                <a:effectLst/>
                <a:latin typeface="標楷體" panose="03000509000000000000" pitchFamily="65" charset="-120"/>
                <a:ea typeface="標楷體" panose="03000509000000000000" pitchFamily="65" charset="-120"/>
              </a:rPr>
              <a:t>四</a:t>
            </a:r>
            <a:r>
              <a:rPr lang="en-US" altLang="zh-TW" sz="2800" b="0" i="0" dirty="0">
                <a:solidFill>
                  <a:srgbClr val="4C2B11"/>
                </a:solidFill>
                <a:effectLst/>
                <a:latin typeface="標楷體" panose="03000509000000000000" pitchFamily="65" charset="-120"/>
                <a:ea typeface="標楷體" panose="03000509000000000000" pitchFamily="65" charset="-120"/>
              </a:rPr>
              <a:t>)</a:t>
            </a:r>
            <a:r>
              <a:rPr lang="zh-TW" altLang="en-US" sz="2800" b="0" i="0" dirty="0">
                <a:solidFill>
                  <a:srgbClr val="4C2B11"/>
                </a:solidFill>
                <a:effectLst/>
                <a:latin typeface="標楷體" panose="03000509000000000000" pitchFamily="65" charset="-120"/>
                <a:ea typeface="標楷體" panose="03000509000000000000" pitchFamily="65" charset="-120"/>
              </a:rPr>
              <a:t>團長會議</a:t>
            </a:r>
            <a:r>
              <a:rPr lang="en-US" altLang="zh-TW" sz="2800" b="0" i="0" dirty="0">
                <a:solidFill>
                  <a:srgbClr val="4C2B11"/>
                </a:solidFill>
                <a:effectLst/>
                <a:latin typeface="標楷體" panose="03000509000000000000" pitchFamily="65" charset="-120"/>
                <a:ea typeface="標楷體" panose="03000509000000000000" pitchFamily="65" charset="-120"/>
              </a:rPr>
              <a:t>/</a:t>
            </a:r>
            <a:r>
              <a:rPr lang="zh-TW" altLang="en-US" sz="2800" b="0" i="0" dirty="0">
                <a:solidFill>
                  <a:srgbClr val="4C2B11"/>
                </a:solidFill>
                <a:effectLst/>
                <a:latin typeface="標楷體" panose="03000509000000000000" pitchFamily="65" charset="-120"/>
                <a:ea typeface="標楷體" panose="03000509000000000000" pitchFamily="65" charset="-120"/>
              </a:rPr>
              <a:t>三民高中</a:t>
            </a:r>
            <a:endParaRPr lang="en-US" altLang="zh-TW" sz="2800" b="0" i="0" dirty="0">
              <a:solidFill>
                <a:srgbClr val="4C2B11"/>
              </a:solidFill>
              <a:effectLst/>
              <a:latin typeface="標楷體" panose="03000509000000000000" pitchFamily="65" charset="-120"/>
              <a:ea typeface="標楷體" panose="03000509000000000000" pitchFamily="65" charset="-120"/>
            </a:endParaRPr>
          </a:p>
          <a:p>
            <a:pPr algn="l"/>
            <a:r>
              <a:rPr lang="en-US" altLang="zh-TW" sz="2800" b="0" i="0" dirty="0">
                <a:solidFill>
                  <a:srgbClr val="4C2B11"/>
                </a:solidFill>
                <a:effectLst/>
                <a:latin typeface="標楷體" panose="03000509000000000000" pitchFamily="65" charset="-120"/>
                <a:ea typeface="標楷體" panose="03000509000000000000" pitchFamily="65" charset="-120"/>
              </a:rPr>
              <a:t>10/12(</a:t>
            </a:r>
            <a:r>
              <a:rPr lang="zh-TW" altLang="en-US" sz="2800" b="0" i="0" dirty="0">
                <a:solidFill>
                  <a:srgbClr val="4C2B11"/>
                </a:solidFill>
                <a:effectLst/>
                <a:latin typeface="標楷體" panose="03000509000000000000" pitchFamily="65" charset="-120"/>
                <a:ea typeface="標楷體" panose="03000509000000000000" pitchFamily="65" charset="-120"/>
              </a:rPr>
              <a:t>六</a:t>
            </a:r>
            <a:r>
              <a:rPr lang="en-US" altLang="zh-TW" sz="2800" b="0" i="0" dirty="0">
                <a:solidFill>
                  <a:srgbClr val="4C2B11"/>
                </a:solidFill>
                <a:effectLst/>
                <a:latin typeface="標楷體" panose="03000509000000000000" pitchFamily="65" charset="-120"/>
                <a:ea typeface="標楷體" panose="03000509000000000000" pitchFamily="65" charset="-120"/>
              </a:rPr>
              <a:t>)</a:t>
            </a:r>
            <a:r>
              <a:rPr lang="zh-TW" altLang="en-US" sz="2800" b="0" i="0" dirty="0">
                <a:solidFill>
                  <a:srgbClr val="4C2B11"/>
                </a:solidFill>
                <a:effectLst/>
                <a:latin typeface="標楷體" panose="03000509000000000000" pitchFamily="65" charset="-120"/>
                <a:ea typeface="標楷體" panose="03000509000000000000" pitchFamily="65" charset="-120"/>
              </a:rPr>
              <a:t>第一次高級筆試</a:t>
            </a:r>
            <a:r>
              <a:rPr lang="en-US" altLang="zh-TW" sz="2800" b="0" i="0" dirty="0">
                <a:solidFill>
                  <a:srgbClr val="4C2B11"/>
                </a:solidFill>
                <a:effectLst/>
                <a:latin typeface="標楷體" panose="03000509000000000000" pitchFamily="65" charset="-120"/>
                <a:ea typeface="標楷體" panose="03000509000000000000" pitchFamily="65" charset="-120"/>
              </a:rPr>
              <a:t>/</a:t>
            </a:r>
            <a:r>
              <a:rPr lang="zh-TW" altLang="en-US" sz="2800" b="0" i="0" dirty="0">
                <a:solidFill>
                  <a:srgbClr val="4C2B11"/>
                </a:solidFill>
                <a:effectLst/>
                <a:latin typeface="標楷體" panose="03000509000000000000" pitchFamily="65" charset="-120"/>
                <a:ea typeface="標楷體" panose="03000509000000000000" pitchFamily="65" charset="-120"/>
              </a:rPr>
              <a:t>線上考試</a:t>
            </a:r>
          </a:p>
          <a:p>
            <a:pPr algn="l"/>
            <a:r>
              <a:rPr lang="en-US" altLang="zh-TW" sz="2800" b="0" i="0" dirty="0">
                <a:solidFill>
                  <a:srgbClr val="4C2B11"/>
                </a:solidFill>
                <a:effectLst/>
                <a:latin typeface="標楷體" panose="03000509000000000000" pitchFamily="65" charset="-120"/>
                <a:ea typeface="標楷體" panose="03000509000000000000" pitchFamily="65" charset="-120"/>
              </a:rPr>
              <a:t>10/19(</a:t>
            </a:r>
            <a:r>
              <a:rPr lang="zh-TW" altLang="en-US" sz="2800" b="0" i="0" dirty="0">
                <a:solidFill>
                  <a:srgbClr val="4C2B11"/>
                </a:solidFill>
                <a:effectLst/>
                <a:latin typeface="標楷體" panose="03000509000000000000" pitchFamily="65" charset="-120"/>
                <a:ea typeface="標楷體" panose="03000509000000000000" pitchFamily="65" charset="-120"/>
              </a:rPr>
              <a:t>六</a:t>
            </a:r>
            <a:r>
              <a:rPr lang="en-US" altLang="zh-TW" sz="2800" b="0" i="0" dirty="0">
                <a:solidFill>
                  <a:srgbClr val="4C2B11"/>
                </a:solidFill>
                <a:effectLst/>
                <a:latin typeface="標楷體" panose="03000509000000000000" pitchFamily="65" charset="-120"/>
                <a:ea typeface="標楷體" panose="03000509000000000000" pitchFamily="65" charset="-120"/>
              </a:rPr>
              <a:t>)</a:t>
            </a:r>
            <a:r>
              <a:rPr lang="zh-TW" altLang="en-US" sz="2800" b="0" i="0" dirty="0">
                <a:solidFill>
                  <a:srgbClr val="4C2B11"/>
                </a:solidFill>
                <a:effectLst/>
                <a:latin typeface="標楷體" panose="03000509000000000000" pitchFamily="65" charset="-120"/>
                <a:ea typeface="標楷體" panose="03000509000000000000" pitchFamily="65" charset="-120"/>
              </a:rPr>
              <a:t>第二次高級筆試</a:t>
            </a:r>
            <a:r>
              <a:rPr lang="en-US" altLang="zh-TW" sz="2800" b="0" i="0" dirty="0">
                <a:solidFill>
                  <a:srgbClr val="4C2B11"/>
                </a:solidFill>
                <a:effectLst/>
                <a:latin typeface="標楷體" panose="03000509000000000000" pitchFamily="65" charset="-120"/>
                <a:ea typeface="標楷體" panose="03000509000000000000" pitchFamily="65" charset="-120"/>
              </a:rPr>
              <a:t>+</a:t>
            </a:r>
            <a:r>
              <a:rPr lang="zh-TW" altLang="en-US" sz="2800" b="0" i="0" dirty="0">
                <a:solidFill>
                  <a:srgbClr val="4C2B11"/>
                </a:solidFill>
                <a:effectLst/>
                <a:latin typeface="標楷體" panose="03000509000000000000" pitchFamily="65" charset="-120"/>
                <a:ea typeface="標楷體" panose="03000509000000000000" pitchFamily="65" charset="-120"/>
              </a:rPr>
              <a:t>公民專科</a:t>
            </a:r>
            <a:r>
              <a:rPr lang="en-US" altLang="zh-TW" sz="2800" b="0" i="0" dirty="0">
                <a:solidFill>
                  <a:srgbClr val="4C2B11"/>
                </a:solidFill>
                <a:effectLst/>
                <a:latin typeface="標楷體" panose="03000509000000000000" pitchFamily="65" charset="-120"/>
                <a:ea typeface="標楷體" panose="03000509000000000000" pitchFamily="65" charset="-120"/>
              </a:rPr>
              <a:t>/</a:t>
            </a:r>
            <a:r>
              <a:rPr lang="zh-TW" altLang="en-US" sz="2800" b="0" i="0" dirty="0">
                <a:solidFill>
                  <a:srgbClr val="4C2B11"/>
                </a:solidFill>
                <a:effectLst/>
                <a:latin typeface="標楷體" panose="03000509000000000000" pitchFamily="65" charset="-120"/>
                <a:ea typeface="標楷體" panose="03000509000000000000" pitchFamily="65" charset="-120"/>
              </a:rPr>
              <a:t>線上考試</a:t>
            </a:r>
            <a:endParaRPr lang="en-US" altLang="zh-TW" sz="2800" b="0" i="0" dirty="0">
              <a:solidFill>
                <a:srgbClr val="4C2B11"/>
              </a:solidFill>
              <a:effectLst/>
              <a:latin typeface="標楷體" panose="03000509000000000000" pitchFamily="65" charset="-120"/>
              <a:ea typeface="標楷體" panose="03000509000000000000" pitchFamily="65" charset="-120"/>
            </a:endParaRPr>
          </a:p>
          <a:p>
            <a:pPr algn="l"/>
            <a:r>
              <a:rPr lang="en-US" altLang="zh-TW" sz="2800" b="0" i="0" dirty="0">
                <a:solidFill>
                  <a:srgbClr val="0070C0"/>
                </a:solidFill>
                <a:effectLst/>
                <a:latin typeface="標楷體" panose="03000509000000000000" pitchFamily="65" charset="-120"/>
                <a:ea typeface="標楷體" panose="03000509000000000000" pitchFamily="65" charset="-120"/>
              </a:rPr>
              <a:t>10/26-27 (</a:t>
            </a:r>
            <a:r>
              <a:rPr lang="zh-TW" altLang="en-US" sz="2800" b="0" i="0" dirty="0">
                <a:solidFill>
                  <a:srgbClr val="0070C0"/>
                </a:solidFill>
                <a:effectLst/>
                <a:latin typeface="標楷體" panose="03000509000000000000" pitchFamily="65" charset="-120"/>
                <a:ea typeface="標楷體" panose="03000509000000000000" pitchFamily="65" charset="-120"/>
              </a:rPr>
              <a:t>六</a:t>
            </a:r>
            <a:r>
              <a:rPr lang="en-US" altLang="zh-TW" sz="2800" b="0" i="0" dirty="0">
                <a:solidFill>
                  <a:srgbClr val="0070C0"/>
                </a:solidFill>
                <a:effectLst/>
                <a:latin typeface="標楷體" panose="03000509000000000000" pitchFamily="65" charset="-120"/>
                <a:ea typeface="標楷體" panose="03000509000000000000" pitchFamily="65" charset="-120"/>
              </a:rPr>
              <a:t>-</a:t>
            </a:r>
            <a:r>
              <a:rPr lang="zh-TW" altLang="en-US" sz="2800" b="0" i="0" dirty="0">
                <a:solidFill>
                  <a:srgbClr val="0070C0"/>
                </a:solidFill>
                <a:effectLst/>
                <a:latin typeface="標楷體" panose="03000509000000000000" pitchFamily="65" charset="-120"/>
                <a:ea typeface="標楷體" panose="03000509000000000000" pitchFamily="65" charset="-120"/>
              </a:rPr>
              <a:t>日</a:t>
            </a:r>
            <a:r>
              <a:rPr lang="en-US" altLang="zh-TW" sz="2800" b="0" i="0" dirty="0">
                <a:solidFill>
                  <a:srgbClr val="0070C0"/>
                </a:solidFill>
                <a:effectLst/>
                <a:latin typeface="標楷體" panose="03000509000000000000" pitchFamily="65" charset="-120"/>
                <a:ea typeface="標楷體" panose="03000509000000000000" pitchFamily="65" charset="-120"/>
              </a:rPr>
              <a:t>)</a:t>
            </a:r>
            <a:r>
              <a:rPr lang="zh-TW" altLang="en-US" sz="2800" b="0" i="0" dirty="0">
                <a:solidFill>
                  <a:srgbClr val="0070C0"/>
                </a:solidFill>
                <a:effectLst/>
                <a:latin typeface="標楷體" panose="03000509000000000000" pitchFamily="65" charset="-120"/>
                <a:ea typeface="標楷體" panose="03000509000000000000" pitchFamily="65" charset="-120"/>
              </a:rPr>
              <a:t>新北市幼童軍聯團</a:t>
            </a:r>
            <a:r>
              <a:rPr lang="en-US" altLang="zh-TW" sz="2800" b="0" i="0" dirty="0">
                <a:solidFill>
                  <a:srgbClr val="0070C0"/>
                </a:solidFill>
                <a:effectLst/>
                <a:latin typeface="標楷體" panose="03000509000000000000" pitchFamily="65" charset="-120"/>
                <a:ea typeface="標楷體" panose="03000509000000000000" pitchFamily="65" charset="-120"/>
              </a:rPr>
              <a:t>/</a:t>
            </a:r>
            <a:r>
              <a:rPr lang="zh-TW" altLang="en-US" sz="2800" b="0" i="0" dirty="0">
                <a:solidFill>
                  <a:srgbClr val="0070C0"/>
                </a:solidFill>
                <a:effectLst/>
                <a:latin typeface="標楷體" panose="03000509000000000000" pitchFamily="65" charset="-120"/>
                <a:ea typeface="標楷體" panose="03000509000000000000" pitchFamily="65" charset="-120"/>
              </a:rPr>
              <a:t>陽明山營地</a:t>
            </a:r>
            <a:endParaRPr lang="en-US" altLang="zh-TW" sz="2800" b="0" i="0" dirty="0">
              <a:solidFill>
                <a:srgbClr val="0070C0"/>
              </a:solidFill>
              <a:effectLst/>
              <a:latin typeface="標楷體" panose="03000509000000000000" pitchFamily="65" charset="-120"/>
              <a:ea typeface="標楷體" panose="03000509000000000000" pitchFamily="65" charset="-120"/>
            </a:endParaRPr>
          </a:p>
          <a:p>
            <a:pPr algn="l"/>
            <a:r>
              <a:rPr lang="en-US" altLang="zh-TW" sz="2800" b="0" i="0" dirty="0">
                <a:solidFill>
                  <a:srgbClr val="4C2B11"/>
                </a:solidFill>
                <a:effectLst/>
                <a:latin typeface="標楷體" panose="03000509000000000000" pitchFamily="65" charset="-120"/>
                <a:ea typeface="標楷體" panose="03000509000000000000" pitchFamily="65" charset="-120"/>
              </a:rPr>
              <a:t>11/3</a:t>
            </a:r>
            <a:r>
              <a:rPr lang="zh-TW" altLang="en-US" sz="2800" b="0" i="0" dirty="0">
                <a:solidFill>
                  <a:srgbClr val="4C2B11"/>
                </a:solidFill>
                <a:effectLst/>
                <a:latin typeface="標楷體" panose="03000509000000000000" pitchFamily="65" charset="-120"/>
                <a:ea typeface="標楷體" panose="03000509000000000000" pitchFamily="65" charset="-120"/>
              </a:rPr>
              <a:t>健身興趣專科</a:t>
            </a:r>
            <a:r>
              <a:rPr lang="en-US" altLang="zh-TW" sz="2800" b="0" i="0" dirty="0">
                <a:solidFill>
                  <a:srgbClr val="4C2B11"/>
                </a:solidFill>
                <a:effectLst/>
                <a:latin typeface="標楷體" panose="03000509000000000000" pitchFamily="65" charset="-120"/>
                <a:ea typeface="標楷體" panose="03000509000000000000" pitchFamily="65" charset="-120"/>
              </a:rPr>
              <a:t>/</a:t>
            </a:r>
            <a:r>
              <a:rPr lang="zh-TW" altLang="en-US" sz="2800" b="0" i="0" dirty="0">
                <a:solidFill>
                  <a:srgbClr val="4C2B11"/>
                </a:solidFill>
                <a:effectLst/>
                <a:latin typeface="標楷體" panose="03000509000000000000" pitchFamily="65" charset="-120"/>
                <a:ea typeface="標楷體" panose="03000509000000000000" pitchFamily="65" charset="-120"/>
              </a:rPr>
              <a:t>福和國中</a:t>
            </a:r>
            <a:endParaRPr lang="en-US" altLang="zh-TW" sz="2800" b="0" i="0" dirty="0">
              <a:solidFill>
                <a:srgbClr val="4C2B11"/>
              </a:solidFill>
              <a:effectLst/>
              <a:latin typeface="標楷體" panose="03000509000000000000" pitchFamily="65" charset="-120"/>
              <a:ea typeface="標楷體" panose="03000509000000000000" pitchFamily="65" charset="-120"/>
            </a:endParaRPr>
          </a:p>
          <a:p>
            <a:pPr algn="l"/>
            <a:r>
              <a:rPr lang="en-US" altLang="zh-TW" sz="2800" b="0" i="0" dirty="0">
                <a:solidFill>
                  <a:srgbClr val="4C2B11"/>
                </a:solidFill>
                <a:effectLst/>
                <a:latin typeface="標楷體" panose="03000509000000000000" pitchFamily="65" charset="-120"/>
                <a:ea typeface="標楷體" panose="03000509000000000000" pitchFamily="65" charset="-120"/>
              </a:rPr>
              <a:t>11/9-10(</a:t>
            </a:r>
            <a:r>
              <a:rPr lang="zh-TW" altLang="en-US" sz="2800" b="0" i="0" dirty="0">
                <a:solidFill>
                  <a:srgbClr val="4C2B11"/>
                </a:solidFill>
                <a:effectLst/>
                <a:latin typeface="標楷體" panose="03000509000000000000" pitchFamily="65" charset="-120"/>
                <a:ea typeface="標楷體" panose="03000509000000000000" pitchFamily="65" charset="-120"/>
              </a:rPr>
              <a:t>六</a:t>
            </a:r>
            <a:r>
              <a:rPr lang="en-US" altLang="zh-TW" sz="2800" b="0" i="0" dirty="0">
                <a:solidFill>
                  <a:srgbClr val="4C2B11"/>
                </a:solidFill>
                <a:effectLst/>
                <a:latin typeface="標楷體" panose="03000509000000000000" pitchFamily="65" charset="-120"/>
                <a:ea typeface="標楷體" panose="03000509000000000000" pitchFamily="65" charset="-120"/>
              </a:rPr>
              <a:t>-</a:t>
            </a:r>
            <a:r>
              <a:rPr lang="zh-TW" altLang="en-US" sz="2800" b="0" i="0" dirty="0">
                <a:solidFill>
                  <a:srgbClr val="4C2B11"/>
                </a:solidFill>
                <a:effectLst/>
                <a:latin typeface="標楷體" panose="03000509000000000000" pitchFamily="65" charset="-120"/>
                <a:ea typeface="標楷體" panose="03000509000000000000" pitchFamily="65" charset="-120"/>
              </a:rPr>
              <a:t>日</a:t>
            </a:r>
            <a:r>
              <a:rPr lang="en-US" altLang="zh-TW" sz="2800" b="0" i="0" dirty="0">
                <a:solidFill>
                  <a:srgbClr val="4C2B11"/>
                </a:solidFill>
                <a:effectLst/>
                <a:latin typeface="標楷體" panose="03000509000000000000" pitchFamily="65" charset="-120"/>
                <a:ea typeface="標楷體" panose="03000509000000000000" pitchFamily="65" charset="-120"/>
              </a:rPr>
              <a:t>)</a:t>
            </a:r>
            <a:r>
              <a:rPr lang="zh-TW" altLang="en-US" sz="2800" b="0" i="0" dirty="0">
                <a:solidFill>
                  <a:srgbClr val="4C2B11"/>
                </a:solidFill>
                <a:effectLst/>
                <a:latin typeface="標楷體" panose="03000509000000000000" pitchFamily="65" charset="-120"/>
                <a:ea typeface="標楷體" panose="03000509000000000000" pitchFamily="65" charset="-120"/>
              </a:rPr>
              <a:t>高級考驗</a:t>
            </a:r>
            <a:r>
              <a:rPr lang="en-US" altLang="zh-TW" sz="2800" b="0" i="0" dirty="0">
                <a:solidFill>
                  <a:srgbClr val="4C2B11"/>
                </a:solidFill>
                <a:effectLst/>
                <a:latin typeface="標楷體" panose="03000509000000000000" pitchFamily="65" charset="-120"/>
                <a:ea typeface="標楷體" panose="03000509000000000000" pitchFamily="65" charset="-120"/>
              </a:rPr>
              <a:t>/</a:t>
            </a:r>
            <a:r>
              <a:rPr lang="zh-TW" altLang="en-US" sz="2800" b="0" i="0" dirty="0">
                <a:solidFill>
                  <a:srgbClr val="4C2B11"/>
                </a:solidFill>
                <a:effectLst/>
                <a:latin typeface="標楷體" panose="03000509000000000000" pitchFamily="65" charset="-120"/>
                <a:ea typeface="標楷體" panose="03000509000000000000" pitchFamily="65" charset="-120"/>
              </a:rPr>
              <a:t>新泰國中</a:t>
            </a:r>
            <a:endParaRPr lang="en-US" altLang="zh-TW" sz="2800" b="0" i="0" dirty="0">
              <a:solidFill>
                <a:srgbClr val="4C2B11"/>
              </a:solidFill>
              <a:effectLst/>
              <a:latin typeface="標楷體" panose="03000509000000000000" pitchFamily="65" charset="-120"/>
              <a:ea typeface="標楷體" panose="03000509000000000000" pitchFamily="65" charset="-120"/>
            </a:endParaRPr>
          </a:p>
          <a:p>
            <a:r>
              <a:rPr lang="en-US" altLang="zh-TW" sz="2800" dirty="0">
                <a:solidFill>
                  <a:srgbClr val="4C2B11"/>
                </a:solidFill>
                <a:latin typeface="標楷體" panose="03000509000000000000" pitchFamily="65" charset="-120"/>
                <a:ea typeface="標楷體" panose="03000509000000000000" pitchFamily="65" charset="-120"/>
              </a:rPr>
              <a:t>11/23.24.30</a:t>
            </a:r>
            <a:r>
              <a:rPr lang="zh-TW" altLang="en-US" sz="2800" dirty="0">
                <a:solidFill>
                  <a:srgbClr val="4C2B11"/>
                </a:solidFill>
                <a:latin typeface="標楷體" panose="03000509000000000000" pitchFamily="65" charset="-120"/>
                <a:ea typeface="標楷體" panose="03000509000000000000" pitchFamily="65" charset="-120"/>
              </a:rPr>
              <a:t>、</a:t>
            </a:r>
            <a:r>
              <a:rPr lang="en-US" altLang="zh-TW" sz="2800" dirty="0">
                <a:solidFill>
                  <a:srgbClr val="4C2B11"/>
                </a:solidFill>
                <a:latin typeface="標楷體" panose="03000509000000000000" pitchFamily="65" charset="-120"/>
                <a:ea typeface="標楷體" panose="03000509000000000000" pitchFamily="65" charset="-120"/>
              </a:rPr>
              <a:t>12/1</a:t>
            </a:r>
            <a:r>
              <a:rPr lang="zh-TW" altLang="en-US" sz="2800" b="0" i="0" dirty="0">
                <a:solidFill>
                  <a:srgbClr val="4C2B11"/>
                </a:solidFill>
                <a:effectLst/>
                <a:latin typeface="標楷體" panose="03000509000000000000" pitchFamily="65" charset="-120"/>
                <a:ea typeface="標楷體" panose="03000509000000000000" pitchFamily="65" charset="-120"/>
              </a:rPr>
              <a:t>新北市第</a:t>
            </a:r>
            <a:r>
              <a:rPr lang="en-US" altLang="zh-TW" sz="2800" dirty="0">
                <a:solidFill>
                  <a:srgbClr val="4C2B11"/>
                </a:solidFill>
                <a:latin typeface="標楷體" panose="03000509000000000000" pitchFamily="65" charset="-120"/>
                <a:ea typeface="標楷體" panose="03000509000000000000" pitchFamily="65" charset="-120"/>
              </a:rPr>
              <a:t>138</a:t>
            </a:r>
            <a:r>
              <a:rPr lang="zh-TW" altLang="en-US" sz="2800" dirty="0">
                <a:solidFill>
                  <a:srgbClr val="4C2B11"/>
                </a:solidFill>
                <a:latin typeface="標楷體" panose="03000509000000000000" pitchFamily="65" charset="-120"/>
                <a:ea typeface="標楷體" panose="03000509000000000000" pitchFamily="65" charset="-120"/>
              </a:rPr>
              <a:t>期</a:t>
            </a:r>
            <a:r>
              <a:rPr lang="zh-TW" altLang="en-US" sz="2800" b="0" i="0" dirty="0">
                <a:solidFill>
                  <a:srgbClr val="4C2B11"/>
                </a:solidFill>
                <a:effectLst/>
                <a:latin typeface="標楷體" panose="03000509000000000000" pitchFamily="65" charset="-120"/>
                <a:ea typeface="標楷體" panose="03000509000000000000" pitchFamily="65" charset="-120"/>
              </a:rPr>
              <a:t>童軍服務員木章基本訓練</a:t>
            </a:r>
            <a:r>
              <a:rPr lang="en-US" altLang="zh-TW" sz="2800" b="0" i="0" dirty="0">
                <a:solidFill>
                  <a:srgbClr val="4C2B11"/>
                </a:solidFill>
                <a:effectLst/>
                <a:latin typeface="標楷體" panose="03000509000000000000" pitchFamily="65" charset="-120"/>
                <a:ea typeface="標楷體" panose="03000509000000000000" pitchFamily="65" charset="-120"/>
              </a:rPr>
              <a:t>/</a:t>
            </a:r>
            <a:r>
              <a:rPr lang="zh-TW" altLang="en-US" sz="2800" b="0" i="0" dirty="0">
                <a:solidFill>
                  <a:srgbClr val="4C2B11"/>
                </a:solidFill>
                <a:effectLst/>
                <a:latin typeface="標楷體" panose="03000509000000000000" pitchFamily="65" charset="-120"/>
                <a:ea typeface="標楷體" panose="03000509000000000000" pitchFamily="65" charset="-120"/>
              </a:rPr>
              <a:t>石碇高中</a:t>
            </a:r>
          </a:p>
          <a:p>
            <a:pPr algn="l"/>
            <a:r>
              <a:rPr lang="zh-TW" altLang="en-US" sz="2800" b="0" i="0" dirty="0">
                <a:solidFill>
                  <a:srgbClr val="4C2B11"/>
                </a:solidFill>
                <a:effectLst/>
                <a:latin typeface="標楷體" panose="03000509000000000000" pitchFamily="65" charset="-120"/>
                <a:ea typeface="標楷體" panose="03000509000000000000" pitchFamily="65" charset="-120"/>
              </a:rPr>
              <a:t>暫訂活動</a:t>
            </a:r>
            <a:endParaRPr lang="en-US" altLang="zh-TW" sz="2800" b="0" i="0" dirty="0">
              <a:solidFill>
                <a:srgbClr val="4C2B11"/>
              </a:solidFill>
              <a:effectLst/>
              <a:latin typeface="標楷體" panose="03000509000000000000" pitchFamily="65" charset="-120"/>
              <a:ea typeface="標楷體" panose="03000509000000000000" pitchFamily="65" charset="-120"/>
            </a:endParaRPr>
          </a:p>
          <a:p>
            <a:r>
              <a:rPr lang="en-US" altLang="zh-TW" sz="2800" dirty="0">
                <a:solidFill>
                  <a:srgbClr val="4C2B11"/>
                </a:solidFill>
                <a:latin typeface="標楷體" panose="03000509000000000000" pitchFamily="65" charset="-120"/>
                <a:ea typeface="標楷體" panose="03000509000000000000" pitchFamily="65" charset="-120"/>
              </a:rPr>
              <a:t>12/21</a:t>
            </a:r>
            <a:r>
              <a:rPr lang="zh-TW" altLang="en-US" sz="2800" dirty="0">
                <a:solidFill>
                  <a:srgbClr val="4C2B11"/>
                </a:solidFill>
                <a:latin typeface="標楷體" panose="03000509000000000000" pitchFamily="65" charset="-120"/>
                <a:ea typeface="標楷體" panose="03000509000000000000" pitchFamily="65" charset="-120"/>
              </a:rPr>
              <a:t>：</a:t>
            </a:r>
            <a:r>
              <a:rPr lang="zh-TW" altLang="en-US" sz="2800" b="0" i="0" dirty="0">
                <a:solidFill>
                  <a:srgbClr val="4C2B11"/>
                </a:solidFill>
                <a:effectLst/>
                <a:latin typeface="標楷體" panose="03000509000000000000" pitchFamily="65" charset="-120"/>
                <a:ea typeface="標楷體" panose="03000509000000000000" pitchFamily="65" charset="-120"/>
              </a:rPr>
              <a:t>技職類專科</a:t>
            </a:r>
            <a:r>
              <a:rPr lang="en-US" altLang="zh-TW" sz="2800" b="0" i="0" dirty="0">
                <a:solidFill>
                  <a:srgbClr val="4C2B11"/>
                </a:solidFill>
                <a:effectLst/>
                <a:latin typeface="標楷體" panose="03000509000000000000" pitchFamily="65" charset="-120"/>
                <a:ea typeface="標楷體" panose="03000509000000000000" pitchFamily="65" charset="-120"/>
              </a:rPr>
              <a:t>/</a:t>
            </a:r>
            <a:r>
              <a:rPr lang="zh-TW" altLang="en-US" sz="2800" b="0" i="0" dirty="0">
                <a:solidFill>
                  <a:srgbClr val="4C2B11"/>
                </a:solidFill>
                <a:effectLst/>
                <a:latin typeface="標楷體" panose="03000509000000000000" pitchFamily="65" charset="-120"/>
                <a:ea typeface="標楷體" panose="03000509000000000000" pitchFamily="65" charset="-120"/>
              </a:rPr>
              <a:t>瑞芳高工</a:t>
            </a:r>
          </a:p>
        </p:txBody>
      </p:sp>
      <p:sp>
        <p:nvSpPr>
          <p:cNvPr id="10" name="標題 1">
            <a:extLst>
              <a:ext uri="{FF2B5EF4-FFF2-40B4-BE49-F238E27FC236}">
                <a16:creationId xmlns:a16="http://schemas.microsoft.com/office/drawing/2014/main" id="{850D9392-A6AD-305A-A7D2-8FE78FEFD947}"/>
              </a:ext>
            </a:extLst>
          </p:cNvPr>
          <p:cNvSpPr>
            <a:spLocks noGrp="1"/>
          </p:cNvSpPr>
          <p:nvPr>
            <p:ph type="title"/>
          </p:nvPr>
        </p:nvSpPr>
        <p:spPr>
          <a:xfrm>
            <a:off x="714112" y="155400"/>
            <a:ext cx="10944487" cy="1325563"/>
          </a:xfrm>
        </p:spPr>
        <p:txBody>
          <a:bodyPr/>
          <a:lstStyle/>
          <a:p>
            <a:r>
              <a:rPr lang="zh-TW" altLang="en-US" b="0" i="0" u="none" strike="noStrike" dirty="0">
                <a:solidFill>
                  <a:srgbClr val="005CA8"/>
                </a:solidFill>
                <a:effectLst/>
                <a:latin typeface="標楷體" panose="03000509000000000000" pitchFamily="65" charset="-120"/>
                <a:ea typeface="標楷體" panose="03000509000000000000" pitchFamily="65" charset="-120"/>
              </a:rPr>
              <a:t>新北市童軍會</a:t>
            </a:r>
            <a:r>
              <a:rPr lang="en-US" altLang="zh-TW" b="0" i="0" u="none" strike="noStrike" dirty="0">
                <a:solidFill>
                  <a:srgbClr val="005CA8"/>
                </a:solidFill>
                <a:effectLst/>
                <a:latin typeface="標楷體" panose="03000509000000000000" pitchFamily="65" charset="-120"/>
                <a:ea typeface="標楷體" panose="03000509000000000000" pitchFamily="65" charset="-120"/>
              </a:rPr>
              <a:t>113</a:t>
            </a:r>
            <a:r>
              <a:rPr lang="zh-TW" altLang="en-US" b="0" i="0" u="none" strike="noStrike" dirty="0">
                <a:solidFill>
                  <a:srgbClr val="005CA8"/>
                </a:solidFill>
                <a:effectLst/>
                <a:latin typeface="標楷體" panose="03000509000000000000" pitchFamily="65" charset="-120"/>
                <a:ea typeface="標楷體" panose="03000509000000000000" pitchFamily="65" charset="-120"/>
              </a:rPr>
              <a:t>年</a:t>
            </a:r>
            <a:r>
              <a:rPr lang="en-US" altLang="zh-TW" b="0" i="0" u="none" strike="noStrike" dirty="0">
                <a:solidFill>
                  <a:srgbClr val="005CA8"/>
                </a:solidFill>
                <a:effectLst/>
                <a:latin typeface="標楷體" panose="03000509000000000000" pitchFamily="65" charset="-120"/>
                <a:ea typeface="標楷體" panose="03000509000000000000" pitchFamily="65" charset="-120"/>
              </a:rPr>
              <a:t>9-12</a:t>
            </a:r>
            <a:r>
              <a:rPr lang="zh-TW" altLang="en-US" b="0" i="0" u="none" strike="noStrike" dirty="0">
                <a:solidFill>
                  <a:srgbClr val="005CA8"/>
                </a:solidFill>
                <a:effectLst/>
                <a:latin typeface="標楷體" panose="03000509000000000000" pitchFamily="65" charset="-120"/>
                <a:ea typeface="標楷體" panose="03000509000000000000" pitchFamily="65" charset="-120"/>
              </a:rPr>
              <a:t>月活動行事曆</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425151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9520794C-09F3-BD78-47D8-29C769502F39}"/>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羅浮童軍及服務員身分雙重登記</a:t>
            </a:r>
          </a:p>
        </p:txBody>
      </p:sp>
      <p:pic>
        <p:nvPicPr>
          <p:cNvPr id="2" name="圖片 1">
            <a:extLst>
              <a:ext uri="{FF2B5EF4-FFF2-40B4-BE49-F238E27FC236}">
                <a16:creationId xmlns:a16="http://schemas.microsoft.com/office/drawing/2014/main" id="{E70282CB-2872-62D7-531A-CCB0358F7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3" name="內容版面配置區 2">
            <a:extLst>
              <a:ext uri="{FF2B5EF4-FFF2-40B4-BE49-F238E27FC236}">
                <a16:creationId xmlns:a16="http://schemas.microsoft.com/office/drawing/2014/main" id="{2076BADE-0940-9A36-72A2-18A97F801A03}"/>
              </a:ext>
            </a:extLst>
          </p:cNvPr>
          <p:cNvSpPr>
            <a:spLocks noGrp="1"/>
          </p:cNvSpPr>
          <p:nvPr/>
        </p:nvSpPr>
        <p:spPr>
          <a:xfrm>
            <a:off x="1295402" y="17695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zh-TW" altLang="zh-TW" dirty="0">
                <a:latin typeface="標楷體" panose="03000509000000000000" pitchFamily="65" charset="-120"/>
                <a:ea typeface="標楷體" panose="03000509000000000000" pitchFamily="65" charset="-120"/>
              </a:rPr>
              <a:t>目前羅浮童軍及服務員的雙重登記在系統上可做到同團或跨團登記羅浮童軍及服務員，但在費用計算上需繳交兩筆費用（團員及服務員登記費，總金額為</a:t>
            </a:r>
            <a:r>
              <a:rPr lang="en-US" altLang="zh-TW" dirty="0">
                <a:latin typeface="標楷體" panose="03000509000000000000" pitchFamily="65" charset="-120"/>
                <a:ea typeface="標楷體" panose="03000509000000000000" pitchFamily="65" charset="-120"/>
              </a:rPr>
              <a:t>160+60</a:t>
            </a:r>
            <a:r>
              <a:rPr lang="zh-TW" altLang="zh-TW" dirty="0">
                <a:latin typeface="標楷體" panose="03000509000000000000" pitchFamily="65" charset="-120"/>
                <a:ea typeface="標楷體" panose="03000509000000000000" pitchFamily="65" charset="-120"/>
              </a:rPr>
              <a:t>元）。</a:t>
            </a:r>
            <a:endParaRPr lang="en-US" altLang="zh-TW" dirty="0">
              <a:latin typeface="標楷體" panose="03000509000000000000" pitchFamily="65" charset="-120"/>
              <a:ea typeface="標楷體" panose="03000509000000000000" pitchFamily="65" charset="-120"/>
            </a:endParaRPr>
          </a:p>
          <a:p>
            <a:pPr lvl="1"/>
            <a:r>
              <a:rPr lang="zh-TW" altLang="zh-TW" dirty="0">
                <a:latin typeface="標楷體" panose="03000509000000000000" pitchFamily="65" charset="-120"/>
                <a:ea typeface="標楷體" panose="03000509000000000000" pitchFamily="65" charset="-120"/>
              </a:rPr>
              <a:t>同團雙重登記</a:t>
            </a:r>
            <a:endParaRPr lang="en-US" altLang="zh-TW" dirty="0">
              <a:latin typeface="標楷體" panose="03000509000000000000" pitchFamily="65" charset="-120"/>
              <a:ea typeface="標楷體" panose="03000509000000000000" pitchFamily="65" charset="-120"/>
            </a:endParaRPr>
          </a:p>
          <a:p>
            <a:pPr lvl="1"/>
            <a:r>
              <a:rPr lang="zh-TW" altLang="zh-TW" dirty="0">
                <a:latin typeface="標楷體" panose="03000509000000000000" pitchFamily="65" charset="-120"/>
                <a:ea typeface="標楷體" panose="03000509000000000000" pitchFamily="65" charset="-120"/>
              </a:rPr>
              <a:t>跨團雙重登記</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已經完成一種身分的三項登記</a:t>
            </a:r>
            <a:endParaRPr lang="en-US" altLang="zh-TW" dirty="0">
              <a:latin typeface="標楷體" panose="03000509000000000000" pitchFamily="65" charset="-120"/>
              <a:ea typeface="標楷體" panose="03000509000000000000" pitchFamily="65" charset="-120"/>
            </a:endParaRPr>
          </a:p>
          <a:p>
            <a:r>
              <a:rPr lang="zh-TW" altLang="en-US" b="1" dirty="0">
                <a:latin typeface="標楷體" panose="03000509000000000000" pitchFamily="65" charset="-120"/>
                <a:ea typeface="標楷體" panose="03000509000000000000" pitchFamily="65" charset="-120"/>
              </a:rPr>
              <a:t>必須於新北市童軍會登記年度總結算前完成。</a:t>
            </a:r>
            <a:endParaRPr lang="en-US" altLang="zh-TW" b="1" dirty="0">
              <a:latin typeface="標楷體" panose="03000509000000000000" pitchFamily="65" charset="-120"/>
              <a:ea typeface="標楷體" panose="03000509000000000000" pitchFamily="65" charset="-120"/>
            </a:endParaRPr>
          </a:p>
          <a:p>
            <a:endParaRPr lang="zh-TW" altLang="zh-TW" dirty="0">
              <a:latin typeface="標楷體" panose="03000509000000000000" pitchFamily="65" charset="-120"/>
              <a:ea typeface="標楷體" panose="03000509000000000000" pitchFamily="65" charset="-120"/>
            </a:endParaRPr>
          </a:p>
          <a:p>
            <a:pPr marL="0" indent="0">
              <a:buNone/>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0367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9520794C-09F3-BD78-47D8-29C769502F39}"/>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羅浮童軍及服務員身分雙重登記</a:t>
            </a:r>
          </a:p>
        </p:txBody>
      </p:sp>
      <p:pic>
        <p:nvPicPr>
          <p:cNvPr id="2" name="圖片 1">
            <a:extLst>
              <a:ext uri="{FF2B5EF4-FFF2-40B4-BE49-F238E27FC236}">
                <a16:creationId xmlns:a16="http://schemas.microsoft.com/office/drawing/2014/main" id="{E70282CB-2872-62D7-531A-CCB0358F7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3" name="標題 1">
            <a:extLst>
              <a:ext uri="{FF2B5EF4-FFF2-40B4-BE49-F238E27FC236}">
                <a16:creationId xmlns:a16="http://schemas.microsoft.com/office/drawing/2014/main" id="{16BD5406-B56E-3B41-1590-21CF977D7668}"/>
              </a:ext>
            </a:extLst>
          </p:cNvPr>
          <p:cNvSpPr>
            <a:spLocks noGrp="1"/>
          </p:cNvSpPr>
          <p:nvPr/>
        </p:nvSpPr>
        <p:spPr>
          <a:xfrm>
            <a:off x="1295401" y="1440224"/>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zh-TW" dirty="0">
                <a:latin typeface="標楷體" panose="03000509000000000000" pitchFamily="65" charset="-120"/>
                <a:ea typeface="標楷體" panose="03000509000000000000" pitchFamily="65" charset="-120"/>
              </a:rPr>
              <a:t>同團雙重登記</a:t>
            </a:r>
            <a:endParaRPr lang="zh-TW" altLang="en-US" dirty="0">
              <a:latin typeface="標楷體" panose="03000509000000000000" pitchFamily="65" charset="-120"/>
              <a:ea typeface="標楷體" panose="03000509000000000000" pitchFamily="65" charset="-120"/>
            </a:endParaRPr>
          </a:p>
        </p:txBody>
      </p:sp>
      <p:sp>
        <p:nvSpPr>
          <p:cNvPr id="4" name="內容版面配置區 2">
            <a:extLst>
              <a:ext uri="{FF2B5EF4-FFF2-40B4-BE49-F238E27FC236}">
                <a16:creationId xmlns:a16="http://schemas.microsoft.com/office/drawing/2014/main" id="{12FD5EED-0523-1699-1961-27812B5286B3}"/>
              </a:ext>
            </a:extLst>
          </p:cNvPr>
          <p:cNvSpPr>
            <a:spLocks noGrp="1"/>
          </p:cNvSpPr>
          <p:nvPr/>
        </p:nvSpPr>
        <p:spPr>
          <a:xfrm>
            <a:off x="1295401"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zh-TW" altLang="zh-TW" dirty="0">
                <a:latin typeface="標楷體" panose="03000509000000000000" pitchFamily="65" charset="-120"/>
                <a:ea typeface="標楷體" panose="03000509000000000000" pitchFamily="65" charset="-120"/>
              </a:rPr>
              <a:t>需在該名人員尚未被選入新年度提交登記名單</a:t>
            </a:r>
            <a:r>
              <a:rPr lang="zh-TW" altLang="en-US" dirty="0">
                <a:latin typeface="標楷體" panose="03000509000000000000" pitchFamily="65" charset="-120"/>
                <a:ea typeface="標楷體" panose="03000509000000000000" pitchFamily="65" charset="-120"/>
              </a:rPr>
              <a:t>前</a:t>
            </a:r>
            <a:r>
              <a:rPr lang="zh-TW" altLang="zh-TW" dirty="0">
                <a:latin typeface="標楷體" panose="03000509000000000000" pitchFamily="65" charset="-120"/>
                <a:ea typeface="標楷體" panose="03000509000000000000" pitchFamily="65" charset="-120"/>
              </a:rPr>
              <a:t>，於</a:t>
            </a:r>
            <a:r>
              <a:rPr lang="zh-TW" altLang="zh-TW" b="1" dirty="0">
                <a:latin typeface="標楷體" panose="03000509000000000000" pitchFamily="65" charset="-120"/>
                <a:ea typeface="標楷體" panose="03000509000000000000" pitchFamily="65" charset="-120"/>
              </a:rPr>
              <a:t>團員名單</a:t>
            </a:r>
            <a:r>
              <a:rPr lang="zh-TW" altLang="zh-TW" dirty="0">
                <a:latin typeface="標楷體" panose="03000509000000000000" pitchFamily="65" charset="-120"/>
                <a:ea typeface="標楷體" panose="03000509000000000000" pitchFamily="65" charset="-120"/>
              </a:rPr>
              <a:t>及</a:t>
            </a:r>
            <a:r>
              <a:rPr lang="zh-TW" altLang="zh-TW" b="1" dirty="0">
                <a:latin typeface="標楷體" panose="03000509000000000000" pitchFamily="65" charset="-120"/>
                <a:ea typeface="標楷體" panose="03000509000000000000" pitchFamily="65" charset="-120"/>
              </a:rPr>
              <a:t>服務員名單</a:t>
            </a:r>
            <a:r>
              <a:rPr lang="zh-TW" altLang="zh-TW" dirty="0">
                <a:latin typeface="標楷體" panose="03000509000000000000" pitchFamily="65" charset="-120"/>
                <a:ea typeface="標楷體" panose="03000509000000000000" pitchFamily="65" charset="-120"/>
              </a:rPr>
              <a:t>上各有一筆羅浮童軍身分資料及服務員身分資料後，至新年度登記名單選取的選擇登記名單功能按鈕中同時勾選該名人員後提交登記。</a:t>
            </a: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32878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9520794C-09F3-BD78-47D8-29C769502F39}"/>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羅浮童軍及服務員身分雙重登記</a:t>
            </a:r>
          </a:p>
        </p:txBody>
      </p:sp>
      <p:pic>
        <p:nvPicPr>
          <p:cNvPr id="2" name="圖片 1">
            <a:extLst>
              <a:ext uri="{FF2B5EF4-FFF2-40B4-BE49-F238E27FC236}">
                <a16:creationId xmlns:a16="http://schemas.microsoft.com/office/drawing/2014/main" id="{E70282CB-2872-62D7-531A-CCB0358F7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pic>
        <p:nvPicPr>
          <p:cNvPr id="4" name="內容版面配置區 3">
            <a:extLst>
              <a:ext uri="{FF2B5EF4-FFF2-40B4-BE49-F238E27FC236}">
                <a16:creationId xmlns:a16="http://schemas.microsoft.com/office/drawing/2014/main" id="{F399FA54-23F6-6161-2C73-30398B9E2F61}"/>
              </a:ext>
            </a:extLst>
          </p:cNvPr>
          <p:cNvPicPr>
            <a:picLocks noGrp="1" noChangeAspect="1"/>
          </p:cNvPicPr>
          <p:nvPr/>
        </p:nvPicPr>
        <p:blipFill>
          <a:blip r:embed="rId3"/>
          <a:stretch>
            <a:fillRect/>
          </a:stretch>
        </p:blipFill>
        <p:spPr>
          <a:xfrm>
            <a:off x="1720068" y="1429503"/>
            <a:ext cx="7569103" cy="5261663"/>
          </a:xfrm>
          <a:prstGeom prst="rect">
            <a:avLst/>
          </a:prstGeom>
        </p:spPr>
      </p:pic>
    </p:spTree>
    <p:extLst>
      <p:ext uri="{BB962C8B-B14F-4D97-AF65-F5344CB8AC3E}">
        <p14:creationId xmlns:p14="http://schemas.microsoft.com/office/powerpoint/2010/main" val="256587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9520794C-09F3-BD78-47D8-29C769502F39}"/>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羅浮童軍及服務員身分雙重登記</a:t>
            </a:r>
          </a:p>
        </p:txBody>
      </p:sp>
      <p:pic>
        <p:nvPicPr>
          <p:cNvPr id="2" name="圖片 1">
            <a:extLst>
              <a:ext uri="{FF2B5EF4-FFF2-40B4-BE49-F238E27FC236}">
                <a16:creationId xmlns:a16="http://schemas.microsoft.com/office/drawing/2014/main" id="{E70282CB-2872-62D7-531A-CCB0358F7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3" name="標題 1">
            <a:extLst>
              <a:ext uri="{FF2B5EF4-FFF2-40B4-BE49-F238E27FC236}">
                <a16:creationId xmlns:a16="http://schemas.microsoft.com/office/drawing/2014/main" id="{001A4191-A256-BF1E-1C94-EE1E3FE9232A}"/>
              </a:ext>
            </a:extLst>
          </p:cNvPr>
          <p:cNvSpPr>
            <a:spLocks noGrp="1"/>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zh-TW" dirty="0">
                <a:latin typeface="標楷體" panose="03000509000000000000" pitchFamily="65" charset="-120"/>
                <a:ea typeface="標楷體" panose="03000509000000000000" pitchFamily="65" charset="-120"/>
              </a:rPr>
              <a:t>跨團雙重登記</a:t>
            </a:r>
            <a:endParaRPr lang="zh-TW" altLang="en-US" dirty="0">
              <a:latin typeface="標楷體" panose="03000509000000000000" pitchFamily="65" charset="-120"/>
              <a:ea typeface="標楷體" panose="03000509000000000000" pitchFamily="65" charset="-120"/>
            </a:endParaRPr>
          </a:p>
        </p:txBody>
      </p:sp>
      <p:sp>
        <p:nvSpPr>
          <p:cNvPr id="4" name="內容版面配置區 2">
            <a:extLst>
              <a:ext uri="{FF2B5EF4-FFF2-40B4-BE49-F238E27FC236}">
                <a16:creationId xmlns:a16="http://schemas.microsoft.com/office/drawing/2014/main" id="{43154944-1CDA-B21E-DC2C-6CA69838A4C0}"/>
              </a:ext>
            </a:extLst>
          </p:cNvPr>
          <p:cNvSpPr>
            <a:spLocks noGrp="1"/>
          </p:cNvSpPr>
          <p:nvPr/>
        </p:nvSpPr>
        <p:spPr>
          <a:xfrm>
            <a:off x="1295401"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zh-TW" altLang="zh-TW" dirty="0">
                <a:latin typeface="標楷體" panose="03000509000000000000" pitchFamily="65" charset="-120"/>
                <a:ea typeface="標楷體" panose="03000509000000000000" pitchFamily="65" charset="-120"/>
              </a:rPr>
              <a:t>需將該人員選進欲登記的其中一團的新年度提交登記名單，可先選羅浮童軍身分或服務員身分</a:t>
            </a:r>
            <a:r>
              <a:rPr lang="zh-TW" altLang="en-US" dirty="0">
                <a:latin typeface="標楷體" panose="03000509000000000000" pitchFamily="65" charset="-120"/>
                <a:ea typeface="標楷體" panose="03000509000000000000" pitchFamily="65" charset="-120"/>
              </a:rPr>
              <a:t>（即為先完成羅浮或服務員任一身份的登記）</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後</a:t>
            </a:r>
            <a:r>
              <a:rPr lang="zh-TW" altLang="zh-TW" dirty="0">
                <a:latin typeface="標楷體" panose="03000509000000000000" pitchFamily="65" charset="-120"/>
                <a:ea typeface="標楷體" panose="03000509000000000000" pitchFamily="65" charset="-120"/>
              </a:rPr>
              <a:t>通知總會將欲登記的另一童軍團的縣市、團次、該人員的身分證字號及登記的身分，由童軍總會協助將該名人員的雙重登記身分新增至該團新年度提交登記名單中。</a:t>
            </a: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75449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9520794C-09F3-BD78-47D8-29C769502F39}"/>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羅浮童軍及服務員身分雙重登記</a:t>
            </a:r>
          </a:p>
        </p:txBody>
      </p:sp>
      <p:pic>
        <p:nvPicPr>
          <p:cNvPr id="2" name="圖片 1">
            <a:extLst>
              <a:ext uri="{FF2B5EF4-FFF2-40B4-BE49-F238E27FC236}">
                <a16:creationId xmlns:a16="http://schemas.microsoft.com/office/drawing/2014/main" id="{E70282CB-2872-62D7-531A-CCB0358F7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3" name="標題 1">
            <a:extLst>
              <a:ext uri="{FF2B5EF4-FFF2-40B4-BE49-F238E27FC236}">
                <a16:creationId xmlns:a16="http://schemas.microsoft.com/office/drawing/2014/main" id="{62701E94-3F02-1FA8-A5E3-BCEB4A97843E}"/>
              </a:ext>
            </a:extLst>
          </p:cNvPr>
          <p:cNvSpPr>
            <a:spLocks noGrp="1"/>
          </p:cNvSpPr>
          <p:nvPr/>
        </p:nvSpPr>
        <p:spPr>
          <a:xfrm>
            <a:off x="1295402"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dirty="0">
                <a:latin typeface="標楷體" panose="03000509000000000000" pitchFamily="65" charset="-120"/>
                <a:ea typeface="標楷體" panose="03000509000000000000" pitchFamily="65" charset="-120"/>
              </a:rPr>
              <a:t>已經完成一種身分的三項登記</a:t>
            </a:r>
          </a:p>
        </p:txBody>
      </p:sp>
      <p:sp>
        <p:nvSpPr>
          <p:cNvPr id="4" name="內容版面配置區 2">
            <a:extLst>
              <a:ext uri="{FF2B5EF4-FFF2-40B4-BE49-F238E27FC236}">
                <a16:creationId xmlns:a16="http://schemas.microsoft.com/office/drawing/2014/main" id="{AB51ACF2-BBC5-18F4-DFF3-29B65525B05D}"/>
              </a:ext>
            </a:extLst>
          </p:cNvPr>
          <p:cNvSpPr>
            <a:spLocks noGrp="1"/>
          </p:cNvSpPr>
          <p:nvPr/>
        </p:nvSpPr>
        <p:spPr>
          <a:xfrm>
            <a:off x="1295401" y="2556932"/>
            <a:ext cx="960119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zh-TW" altLang="zh-TW" dirty="0">
                <a:latin typeface="標楷體" panose="03000509000000000000" pitchFamily="65" charset="-120"/>
                <a:ea typeface="標楷體" panose="03000509000000000000" pitchFamily="65" charset="-120"/>
              </a:rPr>
              <a:t>如該人員已完成該年度的三項登記（</a:t>
            </a:r>
            <a:r>
              <a:rPr lang="zh-TW" altLang="en-US" dirty="0">
                <a:latin typeface="標楷體" panose="03000509000000000000" pitchFamily="65" charset="-120"/>
                <a:ea typeface="標楷體" panose="03000509000000000000" pitchFamily="65" charset="-120"/>
              </a:rPr>
              <a:t>其中一團</a:t>
            </a:r>
            <a:r>
              <a:rPr lang="zh-TW" altLang="zh-TW" dirty="0">
                <a:latin typeface="標楷體" panose="03000509000000000000" pitchFamily="65" charset="-120"/>
                <a:ea typeface="標楷體" panose="03000509000000000000" pitchFamily="65" charset="-120"/>
              </a:rPr>
              <a:t>已</a:t>
            </a:r>
            <a:r>
              <a:rPr lang="zh-TW" altLang="en-US" dirty="0">
                <a:latin typeface="標楷體" panose="03000509000000000000" pitchFamily="65" charset="-120"/>
                <a:ea typeface="標楷體" panose="03000509000000000000" pitchFamily="65" charset="-120"/>
              </a:rPr>
              <a:t>幫人員登記且確認款項</a:t>
            </a:r>
            <a:r>
              <a:rPr lang="zh-TW" altLang="zh-TW" dirty="0">
                <a:latin typeface="標楷體" panose="03000509000000000000" pitchFamily="65" charset="-120"/>
                <a:ea typeface="標楷體" panose="03000509000000000000" pitchFamily="65" charset="-120"/>
              </a:rPr>
              <a:t>），但欲做雙重登記，也可請</a:t>
            </a:r>
            <a:r>
              <a:rPr lang="zh-TW" altLang="en-US" dirty="0">
                <a:latin typeface="標楷體" panose="03000509000000000000" pitchFamily="65" charset="-120"/>
                <a:ea typeface="標楷體" panose="03000509000000000000" pitchFamily="65" charset="-120"/>
              </a:rPr>
              <a:t>總</a:t>
            </a:r>
            <a:r>
              <a:rPr lang="zh-TW" altLang="zh-TW" dirty="0">
                <a:latin typeface="標楷體" panose="03000509000000000000" pitchFamily="65" charset="-120"/>
                <a:ea typeface="標楷體" panose="03000509000000000000" pitchFamily="65" charset="-120"/>
              </a:rPr>
              <a:t>會協助進行第二個登記身分登記（羅浮童軍或服務員身分）</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r>
              <a:rPr lang="zh-TW" altLang="zh-TW" dirty="0">
                <a:latin typeface="標楷體" panose="03000509000000000000" pitchFamily="65" charset="-120"/>
                <a:ea typeface="標楷體" panose="03000509000000000000" pitchFamily="65" charset="-120"/>
              </a:rPr>
              <a:t>請提供欲登記的另一童軍團的縣市、團次、該人員的身分證字號及登記的身分，由童軍總會協助將該名人員的雙重登記身分新增至該團新年度提交登記名單中。</a:t>
            </a: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70555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CECD5B15-1E63-590B-67FE-5C9862B33A79}"/>
              </a:ext>
            </a:extLst>
          </p:cNvPr>
          <p:cNvSpPr txBox="1"/>
          <p:nvPr/>
        </p:nvSpPr>
        <p:spPr>
          <a:xfrm>
            <a:off x="1449735" y="2214612"/>
            <a:ext cx="9103615" cy="1938992"/>
          </a:xfrm>
          <a:prstGeom prst="rect">
            <a:avLst/>
          </a:prstGeom>
          <a:noFill/>
        </p:spPr>
        <p:txBody>
          <a:bodyPr wrap="square">
            <a:spAutoFit/>
          </a:bodyPr>
          <a:lstStyle/>
          <a:p>
            <a:pPr marL="0" indent="0" algn="l">
              <a:buNone/>
            </a:pPr>
            <a:r>
              <a:rPr lang="zh-TW" altLang="en-US" sz="2000" dirty="0">
                <a:solidFill>
                  <a:srgbClr val="4C2B11"/>
                </a:solidFill>
                <a:latin typeface="標楷體" panose="03000509000000000000" pitchFamily="65" charset="-120"/>
                <a:ea typeface="標楷體" panose="03000509000000000000" pitchFamily="65" charset="-120"/>
              </a:rPr>
              <a:t>一、團務委員會登記表沒有顯示主任委員、團長資訊</a:t>
            </a:r>
          </a:p>
          <a:p>
            <a:pPr lvl="1"/>
            <a:r>
              <a:rPr lang="zh-TW" altLang="en-US" sz="2000" dirty="0">
                <a:solidFill>
                  <a:srgbClr val="4C2B11"/>
                </a:solidFill>
                <a:latin typeface="標楷體" panose="03000509000000000000" pitchFamily="65" charset="-120"/>
                <a:ea typeface="標楷體" panose="03000509000000000000" pitchFamily="65" charset="-120"/>
              </a:rPr>
              <a:t>發生原因：</a:t>
            </a:r>
          </a:p>
          <a:p>
            <a:pPr lvl="1"/>
            <a:r>
              <a:rPr lang="en-US" altLang="zh-TW" sz="2000" dirty="0">
                <a:solidFill>
                  <a:srgbClr val="4C2B11"/>
                </a:solidFill>
                <a:latin typeface="標楷體" panose="03000509000000000000" pitchFamily="65" charset="-120"/>
                <a:ea typeface="標楷體" panose="03000509000000000000" pitchFamily="65" charset="-120"/>
              </a:rPr>
              <a:t>1. </a:t>
            </a:r>
            <a:r>
              <a:rPr lang="zh-TW" altLang="en-US" sz="2000" dirty="0">
                <a:solidFill>
                  <a:srgbClr val="4C2B11"/>
                </a:solidFill>
                <a:latin typeface="標楷體" panose="03000509000000000000" pitchFamily="65" charset="-120"/>
                <a:ea typeface="標楷體" panose="03000509000000000000" pitchFamily="65" charset="-120"/>
              </a:rPr>
              <a:t>主任委員、團長未三項登記</a:t>
            </a:r>
          </a:p>
          <a:p>
            <a:pPr lvl="1"/>
            <a:r>
              <a:rPr lang="en-US" altLang="zh-TW" sz="2000" dirty="0">
                <a:solidFill>
                  <a:srgbClr val="4C2B11"/>
                </a:solidFill>
                <a:latin typeface="標楷體" panose="03000509000000000000" pitchFamily="65" charset="-120"/>
                <a:ea typeface="標楷體" panose="03000509000000000000" pitchFamily="65" charset="-120"/>
              </a:rPr>
              <a:t>2. </a:t>
            </a:r>
            <a:r>
              <a:rPr lang="zh-TW" altLang="en-US" sz="2000" dirty="0">
                <a:solidFill>
                  <a:srgbClr val="4C2B11"/>
                </a:solidFill>
                <a:latin typeface="標楷體" panose="03000509000000000000" pitchFamily="65" charset="-120"/>
                <a:ea typeface="標楷體" panose="03000509000000000000" pitchFamily="65" charset="-120"/>
              </a:rPr>
              <a:t>主任委員、團長已三項登記，但職稱不是主任委員或總團長</a:t>
            </a:r>
          </a:p>
          <a:p>
            <a:pPr lvl="1"/>
            <a:r>
              <a:rPr lang="zh-TW" altLang="en-US" sz="2000" dirty="0">
                <a:solidFill>
                  <a:srgbClr val="4C2B11"/>
                </a:solidFill>
                <a:latin typeface="標楷體" panose="03000509000000000000" pitchFamily="65" charset="-120"/>
                <a:ea typeface="標楷體" panose="03000509000000000000" pitchFamily="65" charset="-120"/>
              </a:rPr>
              <a:t>處理方式：將職稱改為主任委員或是總團長即可修正。</a:t>
            </a:r>
          </a:p>
          <a:p>
            <a:pPr marL="0" indent="0" algn="l">
              <a:buNone/>
            </a:pPr>
            <a:endParaRPr lang="en-US" altLang="zh-TW" sz="2000" dirty="0">
              <a:solidFill>
                <a:srgbClr val="4C2B11"/>
              </a:solidFill>
              <a:latin typeface="標楷體" panose="03000509000000000000" pitchFamily="65" charset="-120"/>
              <a:ea typeface="標楷體" panose="03000509000000000000" pitchFamily="65" charset="-120"/>
            </a:endParaRPr>
          </a:p>
        </p:txBody>
      </p:sp>
      <p:sp>
        <p:nvSpPr>
          <p:cNvPr id="8" name="標題 1">
            <a:extLst>
              <a:ext uri="{FF2B5EF4-FFF2-40B4-BE49-F238E27FC236}">
                <a16:creationId xmlns:a16="http://schemas.microsoft.com/office/drawing/2014/main" id="{9520794C-09F3-BD78-47D8-29C769502F39}"/>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新北市童軍三項登記</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常見問題</a:t>
            </a:r>
            <a:endParaRPr lang="zh-TW" altLang="en-US" sz="3200" dirty="0">
              <a:solidFill>
                <a:srgbClr val="7030A0"/>
              </a:solidFill>
            </a:endParaRPr>
          </a:p>
        </p:txBody>
      </p:sp>
      <p:pic>
        <p:nvPicPr>
          <p:cNvPr id="2" name="圖片 1">
            <a:extLst>
              <a:ext uri="{FF2B5EF4-FFF2-40B4-BE49-F238E27FC236}">
                <a16:creationId xmlns:a16="http://schemas.microsoft.com/office/drawing/2014/main" id="{E70282CB-2872-62D7-531A-CCB0358F7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Tree>
    <p:extLst>
      <p:ext uri="{BB962C8B-B14F-4D97-AF65-F5344CB8AC3E}">
        <p14:creationId xmlns:p14="http://schemas.microsoft.com/office/powerpoint/2010/main" val="2056501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a:extLst>
              <a:ext uri="{FF2B5EF4-FFF2-40B4-BE49-F238E27FC236}">
                <a16:creationId xmlns:a16="http://schemas.microsoft.com/office/drawing/2014/main" id="{9520794C-09F3-BD78-47D8-29C769502F39}"/>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新北市童軍三項登記</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常見問題</a:t>
            </a:r>
            <a:endParaRPr lang="zh-TW" altLang="en-US" sz="3200" dirty="0">
              <a:solidFill>
                <a:srgbClr val="7030A0"/>
              </a:solidFill>
            </a:endParaRPr>
          </a:p>
        </p:txBody>
      </p:sp>
      <p:pic>
        <p:nvPicPr>
          <p:cNvPr id="2" name="圖片 1">
            <a:extLst>
              <a:ext uri="{FF2B5EF4-FFF2-40B4-BE49-F238E27FC236}">
                <a16:creationId xmlns:a16="http://schemas.microsoft.com/office/drawing/2014/main" id="{E70282CB-2872-62D7-531A-CCB0358F7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4" name="文字方塊 3">
            <a:extLst>
              <a:ext uri="{FF2B5EF4-FFF2-40B4-BE49-F238E27FC236}">
                <a16:creationId xmlns:a16="http://schemas.microsoft.com/office/drawing/2014/main" id="{F485763A-6831-D3CD-A11F-5E352EF04251}"/>
              </a:ext>
            </a:extLst>
          </p:cNvPr>
          <p:cNvSpPr txBox="1"/>
          <p:nvPr/>
        </p:nvSpPr>
        <p:spPr>
          <a:xfrm>
            <a:off x="1349067" y="2038443"/>
            <a:ext cx="9103615" cy="2554545"/>
          </a:xfrm>
          <a:prstGeom prst="rect">
            <a:avLst/>
          </a:prstGeom>
          <a:noFill/>
        </p:spPr>
        <p:txBody>
          <a:bodyPr wrap="square">
            <a:spAutoFit/>
          </a:bodyPr>
          <a:lstStyle/>
          <a:p>
            <a:pPr marL="0" indent="0" algn="l">
              <a:buNone/>
            </a:pPr>
            <a:r>
              <a:rPr lang="zh-TW" altLang="en-US" sz="2000" dirty="0">
                <a:solidFill>
                  <a:srgbClr val="4C2B11"/>
                </a:solidFill>
                <a:latin typeface="標楷體" panose="03000509000000000000" pitchFamily="65" charset="-120"/>
                <a:ea typeface="標楷體" panose="03000509000000000000" pitchFamily="65" charset="-120"/>
              </a:rPr>
              <a:t>二、批次上傳後沒有顯示級別或職稱（出生年月日或級別格式錯誤）</a:t>
            </a:r>
          </a:p>
          <a:p>
            <a:pPr lvl="1"/>
            <a:r>
              <a:rPr lang="en-US" altLang="zh-TW" sz="2000" dirty="0">
                <a:solidFill>
                  <a:srgbClr val="4C2B11"/>
                </a:solidFill>
                <a:latin typeface="標楷體" panose="03000509000000000000" pitchFamily="65" charset="-120"/>
                <a:ea typeface="標楷體" panose="03000509000000000000" pitchFamily="65" charset="-120"/>
              </a:rPr>
              <a:t>1.</a:t>
            </a:r>
            <a:r>
              <a:rPr lang="zh-TW" altLang="en-US" sz="2000" dirty="0">
                <a:solidFill>
                  <a:srgbClr val="4C2B11"/>
                </a:solidFill>
                <a:latin typeface="標楷體" panose="03000509000000000000" pitchFamily="65" charset="-120"/>
                <a:ea typeface="標楷體" panose="03000509000000000000" pitchFamily="65" charset="-120"/>
              </a:rPr>
              <a:t>出生年月日輸入無誤：請先將人員從新年度登記名單中移除，並回到今年新進人員名單，找到該名人員後點選右方編輯級別。</a:t>
            </a:r>
          </a:p>
          <a:p>
            <a:pPr lvl="1"/>
            <a:r>
              <a:rPr lang="en-US" altLang="zh-TW" sz="2000" dirty="0">
                <a:solidFill>
                  <a:srgbClr val="4C2B11"/>
                </a:solidFill>
                <a:latin typeface="標楷體" panose="03000509000000000000" pitchFamily="65" charset="-120"/>
                <a:ea typeface="標楷體" panose="03000509000000000000" pitchFamily="65" charset="-120"/>
              </a:rPr>
              <a:t>2.</a:t>
            </a:r>
            <a:r>
              <a:rPr lang="zh-TW" altLang="en-US" sz="2000" dirty="0">
                <a:solidFill>
                  <a:srgbClr val="4C2B11"/>
                </a:solidFill>
                <a:latin typeface="標楷體" panose="03000509000000000000" pitchFamily="65" charset="-120"/>
                <a:ea typeface="標楷體" panose="03000509000000000000" pitchFamily="65" charset="-120"/>
              </a:rPr>
              <a:t>出生年月日輸入錯誤：</a:t>
            </a:r>
          </a:p>
          <a:p>
            <a:pPr lvl="1"/>
            <a:r>
              <a:rPr lang="zh-TW" altLang="en-US" sz="2000" dirty="0">
                <a:solidFill>
                  <a:srgbClr val="4C2B11"/>
                </a:solidFill>
                <a:latin typeface="標楷體" panose="03000509000000000000" pitchFamily="65" charset="-120"/>
                <a:ea typeface="標楷體" panose="03000509000000000000" pitchFamily="65" charset="-120"/>
              </a:rPr>
              <a:t>格式輸入錯誤：正確的日期格式為民國年</a:t>
            </a:r>
            <a:r>
              <a:rPr lang="en-US" altLang="zh-TW" sz="2000" dirty="0">
                <a:solidFill>
                  <a:srgbClr val="4C2B11"/>
                </a:solidFill>
                <a:latin typeface="標楷體" panose="03000509000000000000" pitchFamily="65" charset="-120"/>
                <a:ea typeface="標楷體" panose="03000509000000000000" pitchFamily="65" charset="-120"/>
              </a:rPr>
              <a:t>/</a:t>
            </a:r>
            <a:r>
              <a:rPr lang="zh-TW" altLang="en-US" sz="2000" dirty="0">
                <a:solidFill>
                  <a:srgbClr val="4C2B11"/>
                </a:solidFill>
                <a:latin typeface="標楷體" panose="03000509000000000000" pitchFamily="65" charset="-120"/>
                <a:ea typeface="標楷體" panose="03000509000000000000" pitchFamily="65" charset="-120"/>
              </a:rPr>
              <a:t>月</a:t>
            </a:r>
            <a:r>
              <a:rPr lang="en-US" altLang="zh-TW" sz="2000" dirty="0">
                <a:solidFill>
                  <a:srgbClr val="4C2B11"/>
                </a:solidFill>
                <a:latin typeface="標楷體" panose="03000509000000000000" pitchFamily="65" charset="-120"/>
                <a:ea typeface="標楷體" panose="03000509000000000000" pitchFamily="65" charset="-120"/>
              </a:rPr>
              <a:t>/</a:t>
            </a:r>
            <a:r>
              <a:rPr lang="zh-TW" altLang="en-US" sz="2000" dirty="0">
                <a:solidFill>
                  <a:srgbClr val="4C2B11"/>
                </a:solidFill>
                <a:latin typeface="標楷體" panose="03000509000000000000" pitchFamily="65" charset="-120"/>
                <a:ea typeface="標楷體" panose="03000509000000000000" pitchFamily="65" charset="-120"/>
              </a:rPr>
              <a:t>日（範例：</a:t>
            </a:r>
            <a:r>
              <a:rPr lang="en-US" altLang="zh-TW" sz="2000" dirty="0">
                <a:solidFill>
                  <a:srgbClr val="4C2B11"/>
                </a:solidFill>
                <a:latin typeface="標楷體" panose="03000509000000000000" pitchFamily="65" charset="-120"/>
                <a:ea typeface="標楷體" panose="03000509000000000000" pitchFamily="65" charset="-120"/>
              </a:rPr>
              <a:t>099/08/08</a:t>
            </a:r>
            <a:r>
              <a:rPr lang="zh-TW" altLang="en-US" sz="2000" dirty="0">
                <a:solidFill>
                  <a:srgbClr val="4C2B11"/>
                </a:solidFill>
                <a:latin typeface="標楷體" panose="03000509000000000000" pitchFamily="65" charset="-120"/>
                <a:ea typeface="標楷體" panose="03000509000000000000" pitchFamily="65" charset="-120"/>
              </a:rPr>
              <a:t>）如將「</a:t>
            </a:r>
            <a:r>
              <a:rPr lang="en-US" altLang="zh-TW" sz="2000" dirty="0">
                <a:solidFill>
                  <a:srgbClr val="4C2B11"/>
                </a:solidFill>
                <a:latin typeface="標楷體" panose="03000509000000000000" pitchFamily="65" charset="-120"/>
                <a:ea typeface="標楷體" panose="03000509000000000000" pitchFamily="65" charset="-120"/>
              </a:rPr>
              <a:t>/</a:t>
            </a:r>
            <a:r>
              <a:rPr lang="zh-TW" altLang="en-US" sz="2000" dirty="0">
                <a:solidFill>
                  <a:srgbClr val="4C2B11"/>
                </a:solidFill>
                <a:latin typeface="標楷體" panose="03000509000000000000" pitchFamily="65" charset="-120"/>
                <a:ea typeface="標楷體" panose="03000509000000000000" pitchFamily="65" charset="-120"/>
              </a:rPr>
              <a:t>」輸入為其他符號（如：</a:t>
            </a:r>
            <a:r>
              <a:rPr lang="en-US" altLang="zh-TW" sz="2000" dirty="0">
                <a:solidFill>
                  <a:srgbClr val="4C2B11"/>
                </a:solidFill>
                <a:latin typeface="標楷體" panose="03000509000000000000" pitchFamily="65" charset="-120"/>
                <a:ea typeface="標楷體" panose="03000509000000000000" pitchFamily="65" charset="-120"/>
              </a:rPr>
              <a:t>099.08.08</a:t>
            </a:r>
            <a:r>
              <a:rPr lang="zh-TW" altLang="en-US" sz="2000" dirty="0">
                <a:solidFill>
                  <a:srgbClr val="4C2B11"/>
                </a:solidFill>
                <a:latin typeface="標楷體" panose="03000509000000000000" pitchFamily="65" charset="-120"/>
                <a:ea typeface="標楷體" panose="03000509000000000000" pitchFamily="65" charset="-120"/>
              </a:rPr>
              <a:t>或</a:t>
            </a:r>
            <a:r>
              <a:rPr lang="en-US" altLang="zh-TW" sz="2000" dirty="0">
                <a:solidFill>
                  <a:srgbClr val="4C2B11"/>
                </a:solidFill>
                <a:latin typeface="標楷體" panose="03000509000000000000" pitchFamily="65" charset="-120"/>
                <a:ea typeface="標楷體" panose="03000509000000000000" pitchFamily="65" charset="-120"/>
              </a:rPr>
              <a:t>099-08-08</a:t>
            </a:r>
            <a:r>
              <a:rPr lang="zh-TW" altLang="en-US" sz="2000" dirty="0">
                <a:solidFill>
                  <a:srgbClr val="4C2B11"/>
                </a:solidFill>
                <a:latin typeface="標楷體" panose="03000509000000000000" pitchFamily="65" charset="-120"/>
                <a:ea typeface="標楷體" panose="03000509000000000000" pitchFamily="65" charset="-120"/>
              </a:rPr>
              <a:t>）系統將無法判定日期。</a:t>
            </a:r>
          </a:p>
          <a:p>
            <a:pPr lvl="1"/>
            <a:r>
              <a:rPr lang="zh-TW" altLang="en-US" sz="2000" dirty="0">
                <a:solidFill>
                  <a:srgbClr val="4C2B11"/>
                </a:solidFill>
                <a:latin typeface="標楷體" panose="03000509000000000000" pitchFamily="65" charset="-120"/>
                <a:ea typeface="標楷體" panose="03000509000000000000" pitchFamily="65" charset="-120"/>
              </a:rPr>
              <a:t>紀年法輸入錯誤：如將民國年輸入成西元年（如將</a:t>
            </a:r>
            <a:r>
              <a:rPr lang="en-US" altLang="zh-TW" sz="2000" dirty="0">
                <a:solidFill>
                  <a:srgbClr val="4C2B11"/>
                </a:solidFill>
                <a:latin typeface="標楷體" panose="03000509000000000000" pitchFamily="65" charset="-120"/>
                <a:ea typeface="標楷體" panose="03000509000000000000" pitchFamily="65" charset="-120"/>
              </a:rPr>
              <a:t>099/08/08</a:t>
            </a:r>
            <a:r>
              <a:rPr lang="zh-TW" altLang="en-US" sz="2000" dirty="0">
                <a:solidFill>
                  <a:srgbClr val="4C2B11"/>
                </a:solidFill>
                <a:latin typeface="標楷體" panose="03000509000000000000" pitchFamily="65" charset="-120"/>
                <a:ea typeface="標楷體" panose="03000509000000000000" pitchFamily="65" charset="-120"/>
              </a:rPr>
              <a:t>輸入成</a:t>
            </a:r>
            <a:r>
              <a:rPr lang="en-US" altLang="zh-TW" sz="2000" dirty="0">
                <a:solidFill>
                  <a:srgbClr val="4C2B11"/>
                </a:solidFill>
                <a:latin typeface="標楷體" panose="03000509000000000000" pitchFamily="65" charset="-120"/>
                <a:ea typeface="標楷體" panose="03000509000000000000" pitchFamily="65" charset="-120"/>
              </a:rPr>
              <a:t>2011/08/08</a:t>
            </a:r>
            <a:r>
              <a:rPr lang="zh-TW" altLang="en-US" sz="2000" dirty="0">
                <a:solidFill>
                  <a:srgbClr val="4C2B11"/>
                </a:solidFill>
                <a:latin typeface="標楷體" panose="03000509000000000000" pitchFamily="65" charset="-120"/>
                <a:ea typeface="標楷體" panose="03000509000000000000" pitchFamily="65" charset="-120"/>
              </a:rPr>
              <a:t>）也會導致系統無法判定該名人員的年齡區間。</a:t>
            </a:r>
            <a:endParaRPr lang="en-US" altLang="zh-TW" sz="2000" dirty="0">
              <a:solidFill>
                <a:srgbClr val="4C2B11"/>
              </a:solidFill>
              <a:latin typeface="標楷體" panose="03000509000000000000" pitchFamily="65" charset="-120"/>
              <a:ea typeface="標楷體" panose="03000509000000000000" pitchFamily="65" charset="-120"/>
            </a:endParaRPr>
          </a:p>
        </p:txBody>
      </p:sp>
      <p:sp>
        <p:nvSpPr>
          <p:cNvPr id="5" name="文字方塊 4">
            <a:extLst>
              <a:ext uri="{FF2B5EF4-FFF2-40B4-BE49-F238E27FC236}">
                <a16:creationId xmlns:a16="http://schemas.microsoft.com/office/drawing/2014/main" id="{0D515E63-76BC-1B0F-F8C5-AA70A39ACE6C}"/>
              </a:ext>
            </a:extLst>
          </p:cNvPr>
          <p:cNvSpPr txBox="1"/>
          <p:nvPr/>
        </p:nvSpPr>
        <p:spPr>
          <a:xfrm>
            <a:off x="1925541" y="4819383"/>
            <a:ext cx="7950665" cy="369332"/>
          </a:xfrm>
          <a:prstGeom prst="rect">
            <a:avLst/>
          </a:prstGeom>
          <a:noFill/>
        </p:spPr>
        <p:txBody>
          <a:bodyPr wrap="square">
            <a:spAutoFit/>
          </a:bodyPr>
          <a:lstStyle/>
          <a:p>
            <a:r>
              <a:rPr lang="zh-TW" altLang="en-US" sz="1800" dirty="0">
                <a:solidFill>
                  <a:srgbClr val="FF0000"/>
                </a:solidFill>
                <a:latin typeface="標楷體" panose="03000509000000000000" pitchFamily="65" charset="-120"/>
                <a:ea typeface="標楷體" panose="03000509000000000000" pitchFamily="65" charset="-120"/>
              </a:rPr>
              <a:t>批次上傳時格式請務必依照第一列測試者的格式填入</a:t>
            </a:r>
            <a:r>
              <a:rPr lang="zh-TW" altLang="en-US" dirty="0">
                <a:solidFill>
                  <a:srgbClr val="FF0000"/>
                </a:solidFill>
                <a:latin typeface="標楷體" panose="03000509000000000000" pitchFamily="65" charset="-120"/>
                <a:ea typeface="標楷體" panose="03000509000000000000" pitchFamily="65" charset="-120"/>
              </a:rPr>
              <a:t>，可減少錯誤發生</a:t>
            </a:r>
            <a:endParaRPr lang="zh-TW" altLang="en-US" dirty="0">
              <a:solidFill>
                <a:srgbClr val="FF0000"/>
              </a:solidFill>
            </a:endParaRPr>
          </a:p>
        </p:txBody>
      </p:sp>
    </p:spTree>
    <p:extLst>
      <p:ext uri="{BB962C8B-B14F-4D97-AF65-F5344CB8AC3E}">
        <p14:creationId xmlns:p14="http://schemas.microsoft.com/office/powerpoint/2010/main" val="3238135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CECD5B15-1E63-590B-67FE-5C9862B33A79}"/>
              </a:ext>
            </a:extLst>
          </p:cNvPr>
          <p:cNvSpPr txBox="1"/>
          <p:nvPr/>
        </p:nvSpPr>
        <p:spPr>
          <a:xfrm>
            <a:off x="963173" y="1627382"/>
            <a:ext cx="9103615" cy="2862322"/>
          </a:xfrm>
          <a:prstGeom prst="rect">
            <a:avLst/>
          </a:prstGeom>
          <a:noFill/>
        </p:spPr>
        <p:txBody>
          <a:bodyPr wrap="square">
            <a:spAutoFit/>
          </a:bodyPr>
          <a:lstStyle/>
          <a:p>
            <a:pPr lvl="1"/>
            <a:r>
              <a:rPr lang="zh-TW" altLang="en-US" sz="2000" dirty="0">
                <a:solidFill>
                  <a:srgbClr val="4C2B11"/>
                </a:solidFill>
                <a:latin typeface="標楷體" panose="03000509000000000000" pitchFamily="65" charset="-120"/>
                <a:ea typeface="標楷體" panose="03000509000000000000" pitchFamily="65" charset="-120"/>
              </a:rPr>
              <a:t>三、為什麼無法把團員登記在指定的級別（年齡為符合）：系統的年齡判定需為滿足歲後的一個月可進行符合年齡區段的級別設定</a:t>
            </a:r>
          </a:p>
          <a:p>
            <a:pPr lvl="1"/>
            <a:r>
              <a:rPr lang="zh-TW" altLang="en-US" sz="2000" dirty="0">
                <a:solidFill>
                  <a:srgbClr val="4C2B11"/>
                </a:solidFill>
                <a:latin typeface="標楷體" panose="03000509000000000000" pitchFamily="65" charset="-120"/>
                <a:ea typeface="標楷體" panose="03000509000000000000" pitchFamily="65" charset="-120"/>
              </a:rPr>
              <a:t>年齡區間如下：</a:t>
            </a:r>
          </a:p>
          <a:p>
            <a:pPr lvl="1"/>
            <a:r>
              <a:rPr lang="zh-TW" altLang="en-US" sz="2000" dirty="0">
                <a:solidFill>
                  <a:srgbClr val="4C2B11"/>
                </a:solidFill>
                <a:latin typeface="標楷體" panose="03000509000000000000" pitchFamily="65" charset="-120"/>
                <a:ea typeface="標楷體" panose="03000509000000000000" pitchFamily="65" charset="-120"/>
              </a:rPr>
              <a:t>稚齡童軍年齡區間為</a:t>
            </a:r>
            <a:r>
              <a:rPr lang="en-US" altLang="zh-TW" sz="2000" dirty="0">
                <a:solidFill>
                  <a:srgbClr val="4C2B11"/>
                </a:solidFill>
                <a:latin typeface="標楷體" panose="03000509000000000000" pitchFamily="65" charset="-120"/>
                <a:ea typeface="標楷體" panose="03000509000000000000" pitchFamily="65" charset="-120"/>
              </a:rPr>
              <a:t>5</a:t>
            </a:r>
            <a:r>
              <a:rPr lang="zh-TW" altLang="en-US" sz="2000" dirty="0">
                <a:solidFill>
                  <a:srgbClr val="4C2B11"/>
                </a:solidFill>
                <a:latin typeface="標楷體" panose="03000509000000000000" pitchFamily="65" charset="-120"/>
                <a:ea typeface="標楷體" panose="03000509000000000000" pitchFamily="65" charset="-120"/>
              </a:rPr>
              <a:t>歲又</a:t>
            </a:r>
            <a:r>
              <a:rPr lang="en-US" altLang="zh-TW" sz="2000" dirty="0">
                <a:solidFill>
                  <a:srgbClr val="4C2B11"/>
                </a:solidFill>
                <a:latin typeface="標楷體" panose="03000509000000000000" pitchFamily="65" charset="-120"/>
                <a:ea typeface="標楷體" panose="03000509000000000000" pitchFamily="65" charset="-120"/>
              </a:rPr>
              <a:t>1</a:t>
            </a:r>
            <a:r>
              <a:rPr lang="zh-TW" altLang="en-US" sz="2000" dirty="0">
                <a:solidFill>
                  <a:srgbClr val="4C2B11"/>
                </a:solidFill>
                <a:latin typeface="標楷體" panose="03000509000000000000" pitchFamily="65" charset="-120"/>
                <a:ea typeface="標楷體" panose="03000509000000000000" pitchFamily="65" charset="-120"/>
              </a:rPr>
              <a:t>個月至</a:t>
            </a:r>
            <a:r>
              <a:rPr lang="en-US" altLang="zh-TW" sz="2000" dirty="0">
                <a:solidFill>
                  <a:srgbClr val="4C2B11"/>
                </a:solidFill>
                <a:latin typeface="標楷體" panose="03000509000000000000" pitchFamily="65" charset="-120"/>
                <a:ea typeface="標楷體" panose="03000509000000000000" pitchFamily="65" charset="-120"/>
              </a:rPr>
              <a:t>8</a:t>
            </a:r>
            <a:r>
              <a:rPr lang="zh-TW" altLang="en-US" sz="2000" dirty="0">
                <a:solidFill>
                  <a:srgbClr val="4C2B11"/>
                </a:solidFill>
                <a:latin typeface="標楷體" panose="03000509000000000000" pitchFamily="65" charset="-120"/>
                <a:ea typeface="標楷體" panose="03000509000000000000" pitchFamily="65" charset="-120"/>
              </a:rPr>
              <a:t>歲</a:t>
            </a:r>
          </a:p>
          <a:p>
            <a:pPr lvl="1"/>
            <a:r>
              <a:rPr lang="zh-TW" altLang="en-US" sz="2000" dirty="0">
                <a:solidFill>
                  <a:srgbClr val="4C2B11"/>
                </a:solidFill>
                <a:latin typeface="標楷體" panose="03000509000000000000" pitchFamily="65" charset="-120"/>
                <a:ea typeface="標楷體" panose="03000509000000000000" pitchFamily="65" charset="-120"/>
              </a:rPr>
              <a:t>幼童軍年另區間為</a:t>
            </a:r>
            <a:r>
              <a:rPr lang="en-US" altLang="zh-TW" sz="2000" dirty="0">
                <a:solidFill>
                  <a:srgbClr val="4C2B11"/>
                </a:solidFill>
                <a:latin typeface="標楷體" panose="03000509000000000000" pitchFamily="65" charset="-120"/>
                <a:ea typeface="標楷體" panose="03000509000000000000" pitchFamily="65" charset="-120"/>
              </a:rPr>
              <a:t>8</a:t>
            </a:r>
            <a:r>
              <a:rPr lang="zh-TW" altLang="en-US" sz="2000" dirty="0">
                <a:solidFill>
                  <a:srgbClr val="4C2B11"/>
                </a:solidFill>
                <a:latin typeface="標楷體" panose="03000509000000000000" pitchFamily="65" charset="-120"/>
                <a:ea typeface="標楷體" panose="03000509000000000000" pitchFamily="65" charset="-120"/>
              </a:rPr>
              <a:t>歲又</a:t>
            </a:r>
            <a:r>
              <a:rPr lang="en-US" altLang="zh-TW" sz="2000" dirty="0">
                <a:solidFill>
                  <a:srgbClr val="4C2B11"/>
                </a:solidFill>
                <a:latin typeface="標楷體" panose="03000509000000000000" pitchFamily="65" charset="-120"/>
                <a:ea typeface="標楷體" panose="03000509000000000000" pitchFamily="65" charset="-120"/>
              </a:rPr>
              <a:t>1</a:t>
            </a:r>
            <a:r>
              <a:rPr lang="zh-TW" altLang="en-US" sz="2000" dirty="0">
                <a:solidFill>
                  <a:srgbClr val="4C2B11"/>
                </a:solidFill>
                <a:latin typeface="標楷體" panose="03000509000000000000" pitchFamily="65" charset="-120"/>
                <a:ea typeface="標楷體" panose="03000509000000000000" pitchFamily="65" charset="-120"/>
              </a:rPr>
              <a:t>個月至</a:t>
            </a:r>
            <a:r>
              <a:rPr lang="en-US" altLang="zh-TW" sz="2000" dirty="0">
                <a:solidFill>
                  <a:srgbClr val="4C2B11"/>
                </a:solidFill>
                <a:latin typeface="標楷體" panose="03000509000000000000" pitchFamily="65" charset="-120"/>
                <a:ea typeface="標楷體" panose="03000509000000000000" pitchFamily="65" charset="-120"/>
              </a:rPr>
              <a:t>12</a:t>
            </a:r>
            <a:r>
              <a:rPr lang="zh-TW" altLang="en-US" sz="2000" dirty="0">
                <a:solidFill>
                  <a:srgbClr val="4C2B11"/>
                </a:solidFill>
                <a:latin typeface="標楷體" panose="03000509000000000000" pitchFamily="65" charset="-120"/>
                <a:ea typeface="標楷體" panose="03000509000000000000" pitchFamily="65" charset="-120"/>
              </a:rPr>
              <a:t>歲</a:t>
            </a:r>
          </a:p>
          <a:p>
            <a:pPr lvl="1"/>
            <a:r>
              <a:rPr lang="zh-TW" altLang="en-US" sz="2000" dirty="0">
                <a:solidFill>
                  <a:srgbClr val="4C2B11"/>
                </a:solidFill>
                <a:latin typeface="標楷體" panose="03000509000000000000" pitchFamily="65" charset="-120"/>
                <a:ea typeface="標楷體" panose="03000509000000000000" pitchFamily="65" charset="-120"/>
              </a:rPr>
              <a:t>童軍年另區間為</a:t>
            </a:r>
            <a:r>
              <a:rPr lang="en-US" altLang="zh-TW" sz="2000" dirty="0">
                <a:solidFill>
                  <a:srgbClr val="4C2B11"/>
                </a:solidFill>
                <a:latin typeface="標楷體" panose="03000509000000000000" pitchFamily="65" charset="-120"/>
                <a:ea typeface="標楷體" panose="03000509000000000000" pitchFamily="65" charset="-120"/>
              </a:rPr>
              <a:t>11</a:t>
            </a:r>
            <a:r>
              <a:rPr lang="zh-TW" altLang="en-US" sz="2000" dirty="0">
                <a:solidFill>
                  <a:srgbClr val="4C2B11"/>
                </a:solidFill>
                <a:latin typeface="標楷體" panose="03000509000000000000" pitchFamily="65" charset="-120"/>
                <a:ea typeface="標楷體" panose="03000509000000000000" pitchFamily="65" charset="-120"/>
              </a:rPr>
              <a:t>歲又</a:t>
            </a:r>
            <a:r>
              <a:rPr lang="en-US" altLang="zh-TW" sz="2000" dirty="0">
                <a:solidFill>
                  <a:srgbClr val="4C2B11"/>
                </a:solidFill>
                <a:latin typeface="標楷體" panose="03000509000000000000" pitchFamily="65" charset="-120"/>
                <a:ea typeface="標楷體" panose="03000509000000000000" pitchFamily="65" charset="-120"/>
              </a:rPr>
              <a:t>1</a:t>
            </a:r>
            <a:r>
              <a:rPr lang="zh-TW" altLang="en-US" sz="2000" dirty="0">
                <a:solidFill>
                  <a:srgbClr val="4C2B11"/>
                </a:solidFill>
                <a:latin typeface="標楷體" panose="03000509000000000000" pitchFamily="65" charset="-120"/>
                <a:ea typeface="標楷體" panose="03000509000000000000" pitchFamily="65" charset="-120"/>
              </a:rPr>
              <a:t>個月至</a:t>
            </a:r>
            <a:r>
              <a:rPr lang="en-US" altLang="zh-TW" sz="2000" dirty="0">
                <a:solidFill>
                  <a:srgbClr val="4C2B11"/>
                </a:solidFill>
                <a:latin typeface="標楷體" panose="03000509000000000000" pitchFamily="65" charset="-120"/>
                <a:ea typeface="標楷體" panose="03000509000000000000" pitchFamily="65" charset="-120"/>
              </a:rPr>
              <a:t>15</a:t>
            </a:r>
            <a:r>
              <a:rPr lang="zh-TW" altLang="en-US" sz="2000" dirty="0">
                <a:solidFill>
                  <a:srgbClr val="4C2B11"/>
                </a:solidFill>
                <a:latin typeface="標楷體" panose="03000509000000000000" pitchFamily="65" charset="-120"/>
                <a:ea typeface="標楷體" panose="03000509000000000000" pitchFamily="65" charset="-120"/>
              </a:rPr>
              <a:t>歲</a:t>
            </a:r>
          </a:p>
          <a:p>
            <a:pPr lvl="1"/>
            <a:r>
              <a:rPr lang="zh-TW" altLang="en-US" sz="2000" dirty="0">
                <a:solidFill>
                  <a:srgbClr val="4C2B11"/>
                </a:solidFill>
                <a:latin typeface="標楷體" panose="03000509000000000000" pitchFamily="65" charset="-120"/>
                <a:ea typeface="標楷體" panose="03000509000000000000" pitchFamily="65" charset="-120"/>
              </a:rPr>
              <a:t>行義童軍年齡區間為</a:t>
            </a:r>
            <a:r>
              <a:rPr lang="en-US" altLang="zh-TW" sz="2000" dirty="0">
                <a:solidFill>
                  <a:srgbClr val="4C2B11"/>
                </a:solidFill>
                <a:latin typeface="標楷體" panose="03000509000000000000" pitchFamily="65" charset="-120"/>
                <a:ea typeface="標楷體" panose="03000509000000000000" pitchFamily="65" charset="-120"/>
              </a:rPr>
              <a:t>14</a:t>
            </a:r>
            <a:r>
              <a:rPr lang="zh-TW" altLang="en-US" sz="2000" dirty="0">
                <a:solidFill>
                  <a:srgbClr val="4C2B11"/>
                </a:solidFill>
                <a:latin typeface="標楷體" panose="03000509000000000000" pitchFamily="65" charset="-120"/>
                <a:ea typeface="標楷體" panose="03000509000000000000" pitchFamily="65" charset="-120"/>
              </a:rPr>
              <a:t>歲又</a:t>
            </a:r>
            <a:r>
              <a:rPr lang="en-US" altLang="zh-TW" sz="2000" dirty="0">
                <a:solidFill>
                  <a:srgbClr val="4C2B11"/>
                </a:solidFill>
                <a:latin typeface="標楷體" panose="03000509000000000000" pitchFamily="65" charset="-120"/>
                <a:ea typeface="標楷體" panose="03000509000000000000" pitchFamily="65" charset="-120"/>
              </a:rPr>
              <a:t>1</a:t>
            </a:r>
            <a:r>
              <a:rPr lang="zh-TW" altLang="en-US" sz="2000" dirty="0">
                <a:solidFill>
                  <a:srgbClr val="4C2B11"/>
                </a:solidFill>
                <a:latin typeface="標楷體" panose="03000509000000000000" pitchFamily="65" charset="-120"/>
                <a:ea typeface="標楷體" panose="03000509000000000000" pitchFamily="65" charset="-120"/>
              </a:rPr>
              <a:t>個月至</a:t>
            </a:r>
            <a:r>
              <a:rPr lang="en-US" altLang="zh-TW" sz="2000" dirty="0">
                <a:solidFill>
                  <a:srgbClr val="4C2B11"/>
                </a:solidFill>
                <a:latin typeface="標楷體" panose="03000509000000000000" pitchFamily="65" charset="-120"/>
                <a:ea typeface="標楷體" panose="03000509000000000000" pitchFamily="65" charset="-120"/>
              </a:rPr>
              <a:t>18</a:t>
            </a:r>
            <a:r>
              <a:rPr lang="zh-TW" altLang="en-US" sz="2000" dirty="0">
                <a:solidFill>
                  <a:srgbClr val="4C2B11"/>
                </a:solidFill>
                <a:latin typeface="標楷體" panose="03000509000000000000" pitchFamily="65" charset="-120"/>
                <a:ea typeface="標楷體" panose="03000509000000000000" pitchFamily="65" charset="-120"/>
              </a:rPr>
              <a:t>歲</a:t>
            </a:r>
          </a:p>
          <a:p>
            <a:pPr lvl="1"/>
            <a:r>
              <a:rPr lang="zh-TW" altLang="en-US" sz="2000" dirty="0">
                <a:solidFill>
                  <a:srgbClr val="4C2B11"/>
                </a:solidFill>
                <a:latin typeface="標楷體" panose="03000509000000000000" pitchFamily="65" charset="-120"/>
                <a:ea typeface="標楷體" panose="03000509000000000000" pitchFamily="65" charset="-120"/>
              </a:rPr>
              <a:t>羅浮童軍年齡區間為</a:t>
            </a:r>
            <a:r>
              <a:rPr lang="en-US" altLang="zh-TW" sz="2000" dirty="0">
                <a:solidFill>
                  <a:srgbClr val="4C2B11"/>
                </a:solidFill>
                <a:latin typeface="標楷體" panose="03000509000000000000" pitchFamily="65" charset="-120"/>
                <a:ea typeface="標楷體" panose="03000509000000000000" pitchFamily="65" charset="-120"/>
              </a:rPr>
              <a:t>17</a:t>
            </a:r>
            <a:r>
              <a:rPr lang="zh-TW" altLang="en-US" sz="2000" dirty="0">
                <a:solidFill>
                  <a:srgbClr val="4C2B11"/>
                </a:solidFill>
                <a:latin typeface="標楷體" panose="03000509000000000000" pitchFamily="65" charset="-120"/>
                <a:ea typeface="標楷體" panose="03000509000000000000" pitchFamily="65" charset="-120"/>
              </a:rPr>
              <a:t>歲又</a:t>
            </a:r>
            <a:r>
              <a:rPr lang="en-US" altLang="zh-TW" sz="2000" dirty="0">
                <a:solidFill>
                  <a:srgbClr val="4C2B11"/>
                </a:solidFill>
                <a:latin typeface="標楷體" panose="03000509000000000000" pitchFamily="65" charset="-120"/>
                <a:ea typeface="標楷體" panose="03000509000000000000" pitchFamily="65" charset="-120"/>
              </a:rPr>
              <a:t>1</a:t>
            </a:r>
            <a:r>
              <a:rPr lang="zh-TW" altLang="en-US" sz="2000" dirty="0">
                <a:solidFill>
                  <a:srgbClr val="4C2B11"/>
                </a:solidFill>
                <a:latin typeface="標楷體" panose="03000509000000000000" pitchFamily="65" charset="-120"/>
                <a:ea typeface="標楷體" panose="03000509000000000000" pitchFamily="65" charset="-120"/>
              </a:rPr>
              <a:t>個月至</a:t>
            </a:r>
            <a:r>
              <a:rPr lang="en-US" altLang="zh-TW" sz="2000" dirty="0">
                <a:solidFill>
                  <a:srgbClr val="4C2B11"/>
                </a:solidFill>
                <a:latin typeface="標楷體" panose="03000509000000000000" pitchFamily="65" charset="-120"/>
                <a:ea typeface="標楷體" panose="03000509000000000000" pitchFamily="65" charset="-120"/>
              </a:rPr>
              <a:t>26</a:t>
            </a:r>
            <a:r>
              <a:rPr lang="zh-TW" altLang="en-US" sz="2000" dirty="0">
                <a:solidFill>
                  <a:srgbClr val="4C2B11"/>
                </a:solidFill>
                <a:latin typeface="標楷體" panose="03000509000000000000" pitchFamily="65" charset="-120"/>
                <a:ea typeface="標楷體" panose="03000509000000000000" pitchFamily="65" charset="-120"/>
              </a:rPr>
              <a:t>歲</a:t>
            </a:r>
          </a:p>
          <a:p>
            <a:pPr lvl="1"/>
            <a:r>
              <a:rPr lang="zh-TW" altLang="en-US" sz="2000" dirty="0">
                <a:solidFill>
                  <a:srgbClr val="4C2B11"/>
                </a:solidFill>
                <a:latin typeface="標楷體" panose="03000509000000000000" pitchFamily="65" charset="-120"/>
                <a:ea typeface="標楷體" panose="03000509000000000000" pitchFamily="65" charset="-120"/>
              </a:rPr>
              <a:t>服務員須滿</a:t>
            </a:r>
            <a:r>
              <a:rPr lang="en-US" altLang="zh-TW" sz="2000" dirty="0">
                <a:solidFill>
                  <a:srgbClr val="4C2B11"/>
                </a:solidFill>
                <a:latin typeface="標楷體" panose="03000509000000000000" pitchFamily="65" charset="-120"/>
                <a:ea typeface="標楷體" panose="03000509000000000000" pitchFamily="65" charset="-120"/>
              </a:rPr>
              <a:t>20</a:t>
            </a:r>
            <a:r>
              <a:rPr lang="zh-TW" altLang="en-US" sz="2000" dirty="0">
                <a:solidFill>
                  <a:srgbClr val="4C2B11"/>
                </a:solidFill>
                <a:latin typeface="標楷體" panose="03000509000000000000" pitchFamily="65" charset="-120"/>
                <a:ea typeface="標楷體" panose="03000509000000000000" pitchFamily="65" charset="-120"/>
              </a:rPr>
              <a:t>歲又</a:t>
            </a:r>
            <a:r>
              <a:rPr lang="en-US" altLang="zh-TW" sz="2000" dirty="0">
                <a:solidFill>
                  <a:srgbClr val="4C2B11"/>
                </a:solidFill>
                <a:latin typeface="標楷體" panose="03000509000000000000" pitchFamily="65" charset="-120"/>
                <a:ea typeface="標楷體" panose="03000509000000000000" pitchFamily="65" charset="-120"/>
              </a:rPr>
              <a:t>1</a:t>
            </a:r>
            <a:r>
              <a:rPr lang="zh-TW" altLang="en-US" sz="2000" dirty="0">
                <a:solidFill>
                  <a:srgbClr val="4C2B11"/>
                </a:solidFill>
                <a:latin typeface="標楷體" panose="03000509000000000000" pitchFamily="65" charset="-120"/>
                <a:ea typeface="標楷體" panose="03000509000000000000" pitchFamily="65" charset="-120"/>
              </a:rPr>
              <a:t>個月。</a:t>
            </a:r>
            <a:endParaRPr lang="en-US" altLang="zh-TW" sz="2000" dirty="0">
              <a:solidFill>
                <a:srgbClr val="4C2B11"/>
              </a:solidFill>
              <a:latin typeface="標楷體" panose="03000509000000000000" pitchFamily="65" charset="-120"/>
              <a:ea typeface="標楷體" panose="03000509000000000000" pitchFamily="65" charset="-120"/>
            </a:endParaRPr>
          </a:p>
        </p:txBody>
      </p:sp>
      <p:sp>
        <p:nvSpPr>
          <p:cNvPr id="8" name="標題 1">
            <a:extLst>
              <a:ext uri="{FF2B5EF4-FFF2-40B4-BE49-F238E27FC236}">
                <a16:creationId xmlns:a16="http://schemas.microsoft.com/office/drawing/2014/main" id="{9520794C-09F3-BD78-47D8-29C769502F39}"/>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新北市童軍三項登記</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常見問題</a:t>
            </a:r>
            <a:endParaRPr lang="zh-TW" altLang="en-US" sz="3200" dirty="0">
              <a:solidFill>
                <a:srgbClr val="7030A0"/>
              </a:solidFill>
            </a:endParaRPr>
          </a:p>
        </p:txBody>
      </p:sp>
      <p:pic>
        <p:nvPicPr>
          <p:cNvPr id="2" name="圖片 1">
            <a:extLst>
              <a:ext uri="{FF2B5EF4-FFF2-40B4-BE49-F238E27FC236}">
                <a16:creationId xmlns:a16="http://schemas.microsoft.com/office/drawing/2014/main" id="{E70282CB-2872-62D7-531A-CCB0358F7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Tree>
    <p:extLst>
      <p:ext uri="{BB962C8B-B14F-4D97-AF65-F5344CB8AC3E}">
        <p14:creationId xmlns:p14="http://schemas.microsoft.com/office/powerpoint/2010/main" val="640339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CECD5B15-1E63-590B-67FE-5C9862B33A79}"/>
              </a:ext>
            </a:extLst>
          </p:cNvPr>
          <p:cNvSpPr txBox="1"/>
          <p:nvPr/>
        </p:nvSpPr>
        <p:spPr>
          <a:xfrm>
            <a:off x="963172" y="1627382"/>
            <a:ext cx="9976071" cy="3785652"/>
          </a:xfrm>
          <a:prstGeom prst="rect">
            <a:avLst/>
          </a:prstGeom>
          <a:noFill/>
        </p:spPr>
        <p:txBody>
          <a:bodyPr wrap="square">
            <a:spAutoFit/>
          </a:bodyPr>
          <a:lstStyle/>
          <a:p>
            <a:pPr marL="0" indent="0" algn="l">
              <a:buNone/>
            </a:pPr>
            <a:r>
              <a:rPr lang="zh-TW" altLang="en-US" sz="2000" dirty="0">
                <a:solidFill>
                  <a:srgbClr val="4C2B11"/>
                </a:solidFill>
                <a:latin typeface="標楷體" panose="03000509000000000000" pitchFamily="65" charset="-120"/>
                <a:ea typeface="標楷體" panose="03000509000000000000" pitchFamily="65" charset="-120"/>
              </a:rPr>
              <a:t>四、舊團員（服務員）現階段如何改級別及職稱：</a:t>
            </a:r>
            <a:endParaRPr lang="en-US" altLang="zh-TW" sz="20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2000" dirty="0">
                <a:solidFill>
                  <a:srgbClr val="4C2B11"/>
                </a:solidFill>
                <a:latin typeface="標楷體" panose="03000509000000000000" pitchFamily="65" charset="-120"/>
                <a:ea typeface="標楷體" panose="03000509000000000000" pitchFamily="65" charset="-120"/>
              </a:rPr>
              <a:t>   </a:t>
            </a:r>
            <a:r>
              <a:rPr lang="zh-TW" altLang="en-US" sz="2000" dirty="0">
                <a:solidFill>
                  <a:srgbClr val="4C2B11"/>
                </a:solidFill>
                <a:latin typeface="標楷體" panose="03000509000000000000" pitchFamily="65" charset="-120"/>
                <a:ea typeface="標楷體" panose="03000509000000000000" pitchFamily="65" charset="-120"/>
              </a:rPr>
              <a:t>方法一：進入選擇登記名單修改</a:t>
            </a:r>
            <a:endParaRPr lang="en-US" altLang="zh-TW" sz="2000" dirty="0">
              <a:solidFill>
                <a:srgbClr val="4C2B11"/>
              </a:solidFill>
              <a:latin typeface="標楷體" panose="03000509000000000000" pitchFamily="65" charset="-120"/>
              <a:ea typeface="標楷體" panose="03000509000000000000" pitchFamily="65" charset="-120"/>
            </a:endParaRPr>
          </a:p>
          <a:p>
            <a:pPr marL="0" indent="0" algn="l">
              <a:buNone/>
            </a:pPr>
            <a:endParaRPr lang="en-US" altLang="zh-TW" sz="2000" dirty="0">
              <a:solidFill>
                <a:srgbClr val="4C2B11"/>
              </a:solidFill>
              <a:latin typeface="標楷體" panose="03000509000000000000" pitchFamily="65" charset="-120"/>
              <a:ea typeface="標楷體" panose="03000509000000000000" pitchFamily="65" charset="-120"/>
            </a:endParaRPr>
          </a:p>
          <a:p>
            <a:pPr marL="0" indent="0" algn="l">
              <a:buNone/>
            </a:pPr>
            <a:r>
              <a:rPr lang="zh-TW" altLang="en-US" sz="2000" dirty="0">
                <a:solidFill>
                  <a:srgbClr val="4C2B11"/>
                </a:solidFill>
                <a:latin typeface="標楷體" panose="03000509000000000000" pitchFamily="65" charset="-120"/>
                <a:ea typeface="標楷體" panose="03000509000000000000" pitchFamily="65" charset="-120"/>
              </a:rPr>
              <a:t>   方法二：新增覆蓋的方式更改，操作方式為以下流程：</a:t>
            </a:r>
            <a:r>
              <a:rPr lang="en-US" altLang="zh-TW" sz="2000" dirty="0">
                <a:solidFill>
                  <a:srgbClr val="4C2B11"/>
                </a:solidFill>
                <a:latin typeface="標楷體" panose="03000509000000000000" pitchFamily="65" charset="-120"/>
                <a:ea typeface="標楷體" panose="03000509000000000000" pitchFamily="65" charset="-120"/>
              </a:rPr>
              <a:t>(</a:t>
            </a:r>
            <a:r>
              <a:rPr lang="zh-TW" altLang="en-US" sz="2000" dirty="0">
                <a:solidFill>
                  <a:srgbClr val="4C2B11"/>
                </a:solidFill>
                <a:latin typeface="標楷體" panose="03000509000000000000" pitchFamily="65" charset="-120"/>
                <a:ea typeface="標楷體" panose="03000509000000000000" pitchFamily="65" charset="-120"/>
              </a:rPr>
              <a:t>會有失敗</a:t>
            </a:r>
            <a:r>
              <a:rPr lang="en-US" altLang="zh-TW" sz="2000" dirty="0">
                <a:solidFill>
                  <a:srgbClr val="4C2B11"/>
                </a:solidFill>
                <a:latin typeface="標楷體" panose="03000509000000000000" pitchFamily="65" charset="-120"/>
                <a:ea typeface="標楷體" panose="03000509000000000000" pitchFamily="65" charset="-120"/>
              </a:rPr>
              <a:t>)</a:t>
            </a:r>
            <a:endParaRPr lang="zh-TW" altLang="en-US" sz="2000" dirty="0">
              <a:solidFill>
                <a:srgbClr val="4C2B11"/>
              </a:solidFill>
              <a:latin typeface="標楷體" panose="03000509000000000000" pitchFamily="65" charset="-120"/>
              <a:ea typeface="標楷體" panose="03000509000000000000" pitchFamily="65" charset="-120"/>
            </a:endParaRPr>
          </a:p>
          <a:p>
            <a:pPr lvl="1"/>
            <a:r>
              <a:rPr lang="en-US" altLang="zh-TW" sz="2000" dirty="0">
                <a:solidFill>
                  <a:srgbClr val="4C2B11"/>
                </a:solidFill>
                <a:latin typeface="標楷體" panose="03000509000000000000" pitchFamily="65" charset="-120"/>
                <a:ea typeface="標楷體" panose="03000509000000000000" pitchFamily="65" charset="-120"/>
              </a:rPr>
              <a:t>1.	</a:t>
            </a:r>
            <a:r>
              <a:rPr lang="zh-TW" altLang="en-US" sz="2000" dirty="0">
                <a:solidFill>
                  <a:srgbClr val="4C2B11"/>
                </a:solidFill>
                <a:latin typeface="標楷體" panose="03000509000000000000" pitchFamily="65" charset="-120"/>
                <a:ea typeface="標楷體" panose="03000509000000000000" pitchFamily="65" charset="-120"/>
              </a:rPr>
              <a:t>該名人員先不被選進新年度登記名單當中。</a:t>
            </a:r>
          </a:p>
          <a:p>
            <a:pPr lvl="1"/>
            <a:r>
              <a:rPr lang="en-US" altLang="zh-TW" sz="2000" dirty="0">
                <a:solidFill>
                  <a:srgbClr val="4C2B11"/>
                </a:solidFill>
                <a:latin typeface="標楷體" panose="03000509000000000000" pitchFamily="65" charset="-120"/>
                <a:ea typeface="標楷體" panose="03000509000000000000" pitchFamily="65" charset="-120"/>
              </a:rPr>
              <a:t>2.	</a:t>
            </a:r>
            <a:r>
              <a:rPr lang="zh-TW" altLang="en-US" sz="2000" dirty="0">
                <a:solidFill>
                  <a:srgbClr val="4C2B11"/>
                </a:solidFill>
                <a:latin typeface="標楷體" panose="03000509000000000000" pitchFamily="65" charset="-120"/>
                <a:ea typeface="標楷體" panose="03000509000000000000" pitchFamily="65" charset="-120"/>
              </a:rPr>
              <a:t>在團員名單或是服務員名單點選新增團員或服務員。</a:t>
            </a:r>
          </a:p>
          <a:p>
            <a:pPr lvl="1"/>
            <a:r>
              <a:rPr lang="en-US" altLang="zh-TW" sz="2000" dirty="0">
                <a:solidFill>
                  <a:srgbClr val="4C2B11"/>
                </a:solidFill>
                <a:latin typeface="標楷體" panose="03000509000000000000" pitchFamily="65" charset="-120"/>
                <a:ea typeface="標楷體" panose="03000509000000000000" pitchFamily="65" charset="-120"/>
              </a:rPr>
              <a:t>3.	</a:t>
            </a:r>
            <a:r>
              <a:rPr lang="zh-TW" altLang="en-US" sz="2000" dirty="0">
                <a:solidFill>
                  <a:srgbClr val="4C2B11"/>
                </a:solidFill>
                <a:latin typeface="標楷體" panose="03000509000000000000" pitchFamily="65" charset="-120"/>
                <a:ea typeface="標楷體" panose="03000509000000000000" pitchFamily="65" charset="-120"/>
              </a:rPr>
              <a:t>先輸入除了身分證字號以外的其他資料（不可點選其他欄位或是網頁空白處）。</a:t>
            </a:r>
          </a:p>
          <a:p>
            <a:pPr lvl="1"/>
            <a:r>
              <a:rPr lang="en-US" altLang="zh-TW" sz="2000" dirty="0">
                <a:solidFill>
                  <a:srgbClr val="4C2B11"/>
                </a:solidFill>
                <a:latin typeface="標楷體" panose="03000509000000000000" pitchFamily="65" charset="-120"/>
                <a:ea typeface="標楷體" panose="03000509000000000000" pitchFamily="65" charset="-120"/>
              </a:rPr>
              <a:t>4.	</a:t>
            </a:r>
            <a:r>
              <a:rPr lang="zh-TW" altLang="en-US" sz="2000" dirty="0">
                <a:solidFill>
                  <a:srgbClr val="4C2B11"/>
                </a:solidFill>
                <a:latin typeface="標楷體" panose="03000509000000000000" pitchFamily="65" charset="-120"/>
                <a:ea typeface="標楷體" panose="03000509000000000000" pitchFamily="65" charset="-120"/>
              </a:rPr>
              <a:t>輸入完其他資料後再輸入身分證字號，然後直接使用滑鼠滾輪將頁面往下滑，點選儲存即可。</a:t>
            </a:r>
          </a:p>
          <a:p>
            <a:pPr lvl="1"/>
            <a:r>
              <a:rPr lang="en-US" altLang="zh-TW" sz="2000" dirty="0">
                <a:solidFill>
                  <a:srgbClr val="4C2B11"/>
                </a:solidFill>
                <a:latin typeface="標楷體" panose="03000509000000000000" pitchFamily="65" charset="-120"/>
                <a:ea typeface="標楷體" panose="03000509000000000000" pitchFamily="65" charset="-120"/>
              </a:rPr>
              <a:t>5.	</a:t>
            </a:r>
            <a:r>
              <a:rPr lang="zh-TW" altLang="en-US" sz="2000" dirty="0">
                <a:solidFill>
                  <a:srgbClr val="4C2B11"/>
                </a:solidFill>
                <a:latin typeface="標楷體" panose="03000509000000000000" pitchFamily="65" charset="-120"/>
                <a:ea typeface="標楷體" panose="03000509000000000000" pitchFamily="65" charset="-120"/>
              </a:rPr>
              <a:t>系統會跳出彈跳視窗提醒資料處理中，按確認後會跳出此人已在資料庫中有資料，再次按確認後會跳出資料處理完畢的字樣，點選完確認後就可以在今年新進人員名單中選取到。</a:t>
            </a:r>
          </a:p>
        </p:txBody>
      </p:sp>
      <p:sp>
        <p:nvSpPr>
          <p:cNvPr id="8" name="標題 1">
            <a:extLst>
              <a:ext uri="{FF2B5EF4-FFF2-40B4-BE49-F238E27FC236}">
                <a16:creationId xmlns:a16="http://schemas.microsoft.com/office/drawing/2014/main" id="{9520794C-09F3-BD78-47D8-29C769502F39}"/>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新北市童軍三項登記</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常見問題</a:t>
            </a:r>
            <a:endParaRPr lang="zh-TW" altLang="en-US" sz="3200" dirty="0">
              <a:solidFill>
                <a:srgbClr val="7030A0"/>
              </a:solidFill>
            </a:endParaRPr>
          </a:p>
        </p:txBody>
      </p:sp>
      <p:pic>
        <p:nvPicPr>
          <p:cNvPr id="2" name="圖片 1">
            <a:extLst>
              <a:ext uri="{FF2B5EF4-FFF2-40B4-BE49-F238E27FC236}">
                <a16:creationId xmlns:a16="http://schemas.microsoft.com/office/drawing/2014/main" id="{E70282CB-2872-62D7-531A-CCB0358F7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Tree>
    <p:extLst>
      <p:ext uri="{BB962C8B-B14F-4D97-AF65-F5344CB8AC3E}">
        <p14:creationId xmlns:p14="http://schemas.microsoft.com/office/powerpoint/2010/main" val="3661359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CECD5B15-1E63-590B-67FE-5C9862B33A79}"/>
              </a:ext>
            </a:extLst>
          </p:cNvPr>
          <p:cNvSpPr txBox="1"/>
          <p:nvPr/>
        </p:nvSpPr>
        <p:spPr>
          <a:xfrm>
            <a:off x="963173" y="1627382"/>
            <a:ext cx="9103615" cy="2862322"/>
          </a:xfrm>
          <a:prstGeom prst="rect">
            <a:avLst/>
          </a:prstGeom>
          <a:noFill/>
        </p:spPr>
        <p:txBody>
          <a:bodyPr wrap="square">
            <a:spAutoFit/>
          </a:bodyPr>
          <a:lstStyle/>
          <a:p>
            <a:pPr marL="0" indent="0" algn="l">
              <a:buNone/>
            </a:pPr>
            <a:r>
              <a:rPr lang="zh-TW" altLang="en-US" sz="2000" dirty="0">
                <a:solidFill>
                  <a:srgbClr val="4C2B11"/>
                </a:solidFill>
                <a:latin typeface="標楷體" panose="03000509000000000000" pitchFamily="65" charset="-120"/>
                <a:ea typeface="標楷體" panose="03000509000000000000" pitchFamily="65" charset="-120"/>
              </a:rPr>
              <a:t>五、款項確認後發現人數統計數字有多或少</a:t>
            </a:r>
          </a:p>
          <a:p>
            <a:pPr marL="0" indent="0" algn="l">
              <a:buNone/>
            </a:pPr>
            <a:r>
              <a:rPr lang="zh-TW" altLang="en-US" sz="2000" dirty="0">
                <a:solidFill>
                  <a:srgbClr val="4C2B11"/>
                </a:solidFill>
                <a:latin typeface="標楷體" panose="03000509000000000000" pitchFamily="65" charset="-120"/>
                <a:ea typeface="標楷體" panose="03000509000000000000" pitchFamily="65" charset="-120"/>
              </a:rPr>
              <a:t>發生原因：</a:t>
            </a:r>
          </a:p>
          <a:p>
            <a:pPr lvl="1"/>
            <a:r>
              <a:rPr lang="en-US" altLang="zh-TW" sz="2000" dirty="0">
                <a:solidFill>
                  <a:srgbClr val="4C2B11"/>
                </a:solidFill>
                <a:latin typeface="標楷體" panose="03000509000000000000" pitchFamily="65" charset="-120"/>
                <a:ea typeface="標楷體" panose="03000509000000000000" pitchFamily="65" charset="-120"/>
              </a:rPr>
              <a:t>1.	</a:t>
            </a:r>
            <a:r>
              <a:rPr lang="zh-TW" altLang="en-US" sz="2000" dirty="0">
                <a:solidFill>
                  <a:srgbClr val="4C2B11"/>
                </a:solidFill>
                <a:latin typeface="標楷體" panose="03000509000000000000" pitchFamily="65" charset="-120"/>
                <a:ea typeface="標楷體" panose="03000509000000000000" pitchFamily="65" charset="-120"/>
              </a:rPr>
              <a:t>統計數字有少：在按「款項確認」時，</a:t>
            </a:r>
            <a:r>
              <a:rPr lang="zh-TW" altLang="en-US" sz="2000" b="1" dirty="0">
                <a:solidFill>
                  <a:srgbClr val="FF0000"/>
                </a:solidFill>
                <a:latin typeface="標楷體" panose="03000509000000000000" pitchFamily="65" charset="-120"/>
                <a:ea typeface="標楷體" panose="03000509000000000000" pitchFamily="65" charset="-120"/>
              </a:rPr>
              <a:t>未等到</a:t>
            </a:r>
            <a:r>
              <a:rPr lang="zh-TW" altLang="en-US" sz="2000" dirty="0">
                <a:solidFill>
                  <a:srgbClr val="4C2B11"/>
                </a:solidFill>
                <a:latin typeface="標楷體" panose="03000509000000000000" pitchFamily="65" charset="-120"/>
                <a:ea typeface="標楷體" panose="03000509000000000000" pitchFamily="65" charset="-120"/>
              </a:rPr>
              <a:t>資料庫完全將資料處理完畢就點選頁面中其他功能或關閉畫面，請注意頁面是否回到該團的登記款項明細後再進行其他動作。</a:t>
            </a:r>
          </a:p>
          <a:p>
            <a:pPr lvl="1"/>
            <a:r>
              <a:rPr lang="en-US" altLang="zh-TW" sz="2000" dirty="0">
                <a:solidFill>
                  <a:srgbClr val="4C2B11"/>
                </a:solidFill>
                <a:latin typeface="標楷體" panose="03000509000000000000" pitchFamily="65" charset="-120"/>
                <a:ea typeface="標楷體" panose="03000509000000000000" pitchFamily="65" charset="-120"/>
              </a:rPr>
              <a:t>2.	</a:t>
            </a:r>
            <a:r>
              <a:rPr lang="zh-TW" altLang="en-US" sz="2000" dirty="0">
                <a:solidFill>
                  <a:srgbClr val="4C2B11"/>
                </a:solidFill>
                <a:latin typeface="標楷體" panose="03000509000000000000" pitchFamily="65" charset="-120"/>
                <a:ea typeface="標楷體" panose="03000509000000000000" pitchFamily="65" charset="-120"/>
              </a:rPr>
              <a:t>統計數字有多：在按「款項確認」時，</a:t>
            </a:r>
            <a:r>
              <a:rPr lang="zh-TW" altLang="en-US" sz="2000" b="1" dirty="0">
                <a:solidFill>
                  <a:srgbClr val="FF0000"/>
                </a:solidFill>
                <a:latin typeface="標楷體" panose="03000509000000000000" pitchFamily="65" charset="-120"/>
                <a:ea typeface="標楷體" panose="03000509000000000000" pitchFamily="65" charset="-120"/>
              </a:rPr>
              <a:t>點選多次</a:t>
            </a:r>
            <a:r>
              <a:rPr lang="zh-TW" altLang="en-US" sz="2000" dirty="0">
                <a:solidFill>
                  <a:srgbClr val="4C2B11"/>
                </a:solidFill>
                <a:latin typeface="標楷體" panose="03000509000000000000" pitchFamily="65" charset="-120"/>
                <a:ea typeface="標楷體" panose="03000509000000000000" pitchFamily="65" charset="-120"/>
              </a:rPr>
              <a:t>的款項可確認，使系統判斷執行次數為多次，導致在統計資料時重複回報給統計表。</a:t>
            </a:r>
          </a:p>
          <a:p>
            <a:pPr lvl="1"/>
            <a:endParaRPr lang="zh-TW" altLang="en-US" sz="2000" dirty="0">
              <a:solidFill>
                <a:srgbClr val="4C2B11"/>
              </a:solidFill>
              <a:latin typeface="標楷體" panose="03000509000000000000" pitchFamily="65" charset="-120"/>
              <a:ea typeface="標楷體" panose="03000509000000000000" pitchFamily="65" charset="-120"/>
            </a:endParaRPr>
          </a:p>
          <a:p>
            <a:pPr marL="0" indent="0" algn="l">
              <a:buNone/>
            </a:pPr>
            <a:r>
              <a:rPr lang="zh-TW" altLang="en-US" sz="2000" dirty="0">
                <a:solidFill>
                  <a:srgbClr val="4C2B11"/>
                </a:solidFill>
                <a:latin typeface="標楷體" panose="03000509000000000000" pitchFamily="65" charset="-120"/>
                <a:ea typeface="標楷體" panose="03000509000000000000" pitchFamily="65" charset="-120"/>
              </a:rPr>
              <a:t>如發生上述狀況請提供正確人數與金額提供給童軍會修改。</a:t>
            </a:r>
          </a:p>
        </p:txBody>
      </p:sp>
      <p:sp>
        <p:nvSpPr>
          <p:cNvPr id="8" name="標題 1">
            <a:extLst>
              <a:ext uri="{FF2B5EF4-FFF2-40B4-BE49-F238E27FC236}">
                <a16:creationId xmlns:a16="http://schemas.microsoft.com/office/drawing/2014/main" id="{9520794C-09F3-BD78-47D8-29C769502F39}"/>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新北市童軍三項登記</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常見問題</a:t>
            </a:r>
            <a:endParaRPr lang="zh-TW" altLang="en-US" sz="3200" dirty="0">
              <a:solidFill>
                <a:srgbClr val="7030A0"/>
              </a:solidFill>
            </a:endParaRPr>
          </a:p>
        </p:txBody>
      </p:sp>
      <p:pic>
        <p:nvPicPr>
          <p:cNvPr id="2" name="圖片 1">
            <a:extLst>
              <a:ext uri="{FF2B5EF4-FFF2-40B4-BE49-F238E27FC236}">
                <a16:creationId xmlns:a16="http://schemas.microsoft.com/office/drawing/2014/main" id="{E70282CB-2872-62D7-531A-CCB0358F7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Tree>
    <p:extLst>
      <p:ext uri="{BB962C8B-B14F-4D97-AF65-F5344CB8AC3E}">
        <p14:creationId xmlns:p14="http://schemas.microsoft.com/office/powerpoint/2010/main" val="1132465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778" y="5430627"/>
            <a:ext cx="2371465" cy="1057705"/>
          </a:xfrm>
          <a:prstGeom prst="rect">
            <a:avLst/>
          </a:prstGeom>
        </p:spPr>
      </p:pic>
      <p:sp>
        <p:nvSpPr>
          <p:cNvPr id="10" name="標題 1">
            <a:extLst>
              <a:ext uri="{FF2B5EF4-FFF2-40B4-BE49-F238E27FC236}">
                <a16:creationId xmlns:a16="http://schemas.microsoft.com/office/drawing/2014/main" id="{850D9392-A6AD-305A-A7D2-8FE78FEFD947}"/>
              </a:ext>
            </a:extLst>
          </p:cNvPr>
          <p:cNvSpPr>
            <a:spLocks noGrp="1"/>
          </p:cNvSpPr>
          <p:nvPr>
            <p:ph type="title"/>
          </p:nvPr>
        </p:nvSpPr>
        <p:spPr>
          <a:xfrm>
            <a:off x="331076" y="155400"/>
            <a:ext cx="11658167" cy="1325563"/>
          </a:xfrm>
        </p:spPr>
        <p:txBody>
          <a:bodyPr>
            <a:normAutofit/>
          </a:bodyPr>
          <a:lstStyle/>
          <a:p>
            <a:pPr algn="ctr"/>
            <a:r>
              <a:rPr lang="zh-TW" altLang="en-US" sz="2800" b="0" i="0" u="none" strike="noStrike" dirty="0">
                <a:solidFill>
                  <a:srgbClr val="005CA8"/>
                </a:solidFill>
                <a:effectLst/>
                <a:latin typeface="標楷體" panose="03000509000000000000" pitchFamily="65" charset="-120"/>
                <a:ea typeface="標楷體" panose="03000509000000000000" pitchFamily="65" charset="-120"/>
              </a:rPr>
              <a:t>新北市童軍會</a:t>
            </a:r>
            <a:r>
              <a:rPr lang="en-US" altLang="zh-TW" sz="2800" b="0" i="0" u="none" strike="noStrike" dirty="0">
                <a:solidFill>
                  <a:srgbClr val="005CA8"/>
                </a:solidFill>
                <a:effectLst/>
                <a:latin typeface="標楷體" panose="03000509000000000000" pitchFamily="65" charset="-120"/>
                <a:ea typeface="標楷體" panose="03000509000000000000" pitchFamily="65" charset="-120"/>
              </a:rPr>
              <a:t>114</a:t>
            </a:r>
            <a:r>
              <a:rPr lang="zh-TW" altLang="en-US" sz="2800" b="0" i="0" u="none" strike="noStrike" dirty="0">
                <a:solidFill>
                  <a:srgbClr val="005CA8"/>
                </a:solidFill>
                <a:effectLst/>
                <a:latin typeface="標楷體" panose="03000509000000000000" pitchFamily="65" charset="-120"/>
                <a:ea typeface="標楷體" panose="03000509000000000000" pitchFamily="65" charset="-120"/>
              </a:rPr>
              <a:t>年童軍活動行事曆</a:t>
            </a:r>
            <a:endParaRPr lang="zh-TW" altLang="en-US" sz="2800" dirty="0">
              <a:latin typeface="標楷體" panose="03000509000000000000" pitchFamily="65" charset="-120"/>
              <a:ea typeface="標楷體" panose="03000509000000000000" pitchFamily="65" charset="-120"/>
            </a:endParaRPr>
          </a:p>
        </p:txBody>
      </p:sp>
      <p:graphicFrame>
        <p:nvGraphicFramePr>
          <p:cNvPr id="11" name="表格 10">
            <a:extLst>
              <a:ext uri="{FF2B5EF4-FFF2-40B4-BE49-F238E27FC236}">
                <a16:creationId xmlns:a16="http://schemas.microsoft.com/office/drawing/2014/main" id="{669CA925-693B-ED2B-D93B-9B0FD0CC99EA}"/>
              </a:ext>
            </a:extLst>
          </p:cNvPr>
          <p:cNvGraphicFramePr>
            <a:graphicFrameLocks noGrp="1"/>
          </p:cNvGraphicFramePr>
          <p:nvPr>
            <p:extLst>
              <p:ext uri="{D42A27DB-BD31-4B8C-83A1-F6EECF244321}">
                <p14:modId xmlns:p14="http://schemas.microsoft.com/office/powerpoint/2010/main" val="2550200413"/>
              </p:ext>
            </p:extLst>
          </p:nvPr>
        </p:nvGraphicFramePr>
        <p:xfrm>
          <a:off x="1750978" y="1206229"/>
          <a:ext cx="7470843" cy="5077845"/>
        </p:xfrm>
        <a:graphic>
          <a:graphicData uri="http://schemas.openxmlformats.org/drawingml/2006/table">
            <a:tbl>
              <a:tblPr firstRow="1" firstCol="1" bandRow="1">
                <a:tableStyleId>{5C22544A-7EE6-4342-B048-85BDC9FD1C3A}</a:tableStyleId>
              </a:tblPr>
              <a:tblGrid>
                <a:gridCol w="2254376">
                  <a:extLst>
                    <a:ext uri="{9D8B030D-6E8A-4147-A177-3AD203B41FA5}">
                      <a16:colId xmlns:a16="http://schemas.microsoft.com/office/drawing/2014/main" val="3055712497"/>
                    </a:ext>
                  </a:extLst>
                </a:gridCol>
                <a:gridCol w="5216467">
                  <a:extLst>
                    <a:ext uri="{9D8B030D-6E8A-4147-A177-3AD203B41FA5}">
                      <a16:colId xmlns:a16="http://schemas.microsoft.com/office/drawing/2014/main" val="4251370166"/>
                    </a:ext>
                  </a:extLst>
                </a:gridCol>
              </a:tblGrid>
              <a:tr h="338523">
                <a:tc>
                  <a:txBody>
                    <a:bodyPr/>
                    <a:lstStyle/>
                    <a:p>
                      <a:r>
                        <a:rPr lang="zh-TW" sz="1200" kern="100">
                          <a:effectLst/>
                        </a:rPr>
                        <a:t>時間</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r>
                        <a:rPr lang="zh-TW" sz="1200" kern="100">
                          <a:effectLst/>
                        </a:rPr>
                        <a:t>活動內容</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321330868"/>
                  </a:ext>
                </a:extLst>
              </a:tr>
              <a:tr h="338523">
                <a:tc>
                  <a:txBody>
                    <a:bodyPr/>
                    <a:lstStyle/>
                    <a:p>
                      <a:r>
                        <a:rPr lang="en-US" sz="1800" kern="100" dirty="0">
                          <a:effectLst/>
                          <a:latin typeface="標楷體" panose="03000509000000000000" pitchFamily="65" charset="-120"/>
                          <a:ea typeface="標楷體" panose="03000509000000000000" pitchFamily="65" charset="-120"/>
                        </a:rPr>
                        <a:t>1</a:t>
                      </a:r>
                      <a:r>
                        <a:rPr lang="zh-TW" sz="1800" kern="100" dirty="0">
                          <a:effectLst/>
                          <a:latin typeface="標楷體" panose="03000509000000000000" pitchFamily="65" charset="-120"/>
                          <a:ea typeface="標楷體" panose="03000509000000000000" pitchFamily="65" charset="-120"/>
                        </a:rPr>
                        <a:t>月</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800" kern="100">
                          <a:effectLst/>
                          <a:latin typeface="標楷體" panose="03000509000000000000" pitchFamily="65" charset="-120"/>
                          <a:ea typeface="標楷體" panose="03000509000000000000" pitchFamily="65" charset="-120"/>
                        </a:rPr>
                        <a:t>童軍元旦聯團露營</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336947644"/>
                  </a:ext>
                </a:extLst>
              </a:tr>
              <a:tr h="338523">
                <a:tc>
                  <a:txBody>
                    <a:bodyPr/>
                    <a:lstStyle/>
                    <a:p>
                      <a:r>
                        <a:rPr lang="en-US" sz="1800" kern="100" dirty="0">
                          <a:effectLst/>
                          <a:latin typeface="標楷體" panose="03000509000000000000" pitchFamily="65" charset="-120"/>
                          <a:ea typeface="標楷體" panose="03000509000000000000" pitchFamily="65" charset="-120"/>
                        </a:rPr>
                        <a:t>1</a:t>
                      </a:r>
                      <a:r>
                        <a:rPr lang="zh-TW" sz="1800" kern="100" dirty="0">
                          <a:effectLst/>
                          <a:latin typeface="標楷體" panose="03000509000000000000" pitchFamily="65" charset="-120"/>
                          <a:ea typeface="標楷體" panose="03000509000000000000" pitchFamily="65" charset="-120"/>
                        </a:rPr>
                        <a:t>月</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800" kern="100">
                          <a:effectLst/>
                          <a:latin typeface="標楷體" panose="03000509000000000000" pitchFamily="65" charset="-120"/>
                          <a:ea typeface="標楷體" panose="03000509000000000000" pitchFamily="65" charset="-120"/>
                        </a:rPr>
                        <a:t>完成新北市童軍三項登記</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435192608"/>
                  </a:ext>
                </a:extLst>
              </a:tr>
              <a:tr h="338523">
                <a:tc>
                  <a:txBody>
                    <a:bodyPr/>
                    <a:lstStyle/>
                    <a:p>
                      <a:r>
                        <a:rPr lang="en-US" sz="1800" kern="100">
                          <a:effectLst/>
                          <a:latin typeface="標楷體" panose="03000509000000000000" pitchFamily="65" charset="-120"/>
                          <a:ea typeface="標楷體" panose="03000509000000000000" pitchFamily="65" charset="-120"/>
                        </a:rPr>
                        <a:t>3</a:t>
                      </a:r>
                      <a:r>
                        <a:rPr lang="zh-TW" sz="1800" kern="100">
                          <a:effectLst/>
                          <a:latin typeface="標楷體" panose="03000509000000000000" pitchFamily="65" charset="-120"/>
                          <a:ea typeface="標楷體" panose="03000509000000000000" pitchFamily="65" charset="-120"/>
                        </a:rPr>
                        <a:t>月</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800" kern="100">
                          <a:effectLst/>
                          <a:latin typeface="標楷體" panose="03000509000000000000" pitchFamily="65" charset="-120"/>
                          <a:ea typeface="標楷體" panose="03000509000000000000" pitchFamily="65" charset="-120"/>
                        </a:rPr>
                        <a:t>「三、五」童軍節慶祝大會、童軍專科章考驗</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800041960"/>
                  </a:ext>
                </a:extLst>
              </a:tr>
              <a:tr h="338523">
                <a:tc>
                  <a:txBody>
                    <a:bodyPr/>
                    <a:lstStyle/>
                    <a:p>
                      <a:r>
                        <a:rPr lang="en-US" sz="1800" kern="100">
                          <a:effectLst/>
                          <a:latin typeface="標楷體" panose="03000509000000000000" pitchFamily="65" charset="-120"/>
                          <a:ea typeface="標楷體" panose="03000509000000000000" pitchFamily="65" charset="-120"/>
                        </a:rPr>
                        <a:t>4</a:t>
                      </a:r>
                      <a:r>
                        <a:rPr lang="zh-TW" sz="1800" kern="100">
                          <a:effectLst/>
                          <a:latin typeface="標楷體" panose="03000509000000000000" pitchFamily="65" charset="-120"/>
                          <a:ea typeface="標楷體" panose="03000509000000000000" pitchFamily="65" charset="-120"/>
                        </a:rPr>
                        <a:t>月</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800" kern="100">
                          <a:effectLst/>
                          <a:latin typeface="標楷體" panose="03000509000000000000" pitchFamily="65" charset="-120"/>
                          <a:ea typeface="標楷體" panose="03000509000000000000" pitchFamily="65" charset="-120"/>
                        </a:rPr>
                        <a:t>童軍旅行專科</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44610356"/>
                  </a:ext>
                </a:extLst>
              </a:tr>
              <a:tr h="338523">
                <a:tc>
                  <a:txBody>
                    <a:bodyPr/>
                    <a:lstStyle/>
                    <a:p>
                      <a:r>
                        <a:rPr lang="en-US" sz="1800" kern="100">
                          <a:effectLst/>
                          <a:latin typeface="標楷體" panose="03000509000000000000" pitchFamily="65" charset="-120"/>
                          <a:ea typeface="標楷體" panose="03000509000000000000" pitchFamily="65" charset="-120"/>
                        </a:rPr>
                        <a:t>4</a:t>
                      </a:r>
                      <a:r>
                        <a:rPr lang="zh-TW" sz="1800" kern="100">
                          <a:effectLst/>
                          <a:latin typeface="標楷體" panose="03000509000000000000" pitchFamily="65" charset="-120"/>
                          <a:ea typeface="標楷體" panose="03000509000000000000" pitchFamily="65" charset="-120"/>
                        </a:rPr>
                        <a:t>月</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800" kern="100" dirty="0">
                          <a:effectLst/>
                          <a:latin typeface="標楷體" panose="03000509000000000000" pitchFamily="65" charset="-120"/>
                          <a:ea typeface="標楷體" panose="03000509000000000000" pitchFamily="65" charset="-120"/>
                        </a:rPr>
                        <a:t>童軍假日專科</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71770452"/>
                  </a:ext>
                </a:extLst>
              </a:tr>
              <a:tr h="338523">
                <a:tc>
                  <a:txBody>
                    <a:bodyPr/>
                    <a:lstStyle/>
                    <a:p>
                      <a:r>
                        <a:rPr lang="en-US" sz="1800" kern="100">
                          <a:effectLst/>
                          <a:latin typeface="標楷體" panose="03000509000000000000" pitchFamily="65" charset="-120"/>
                          <a:ea typeface="標楷體" panose="03000509000000000000" pitchFamily="65" charset="-120"/>
                        </a:rPr>
                        <a:t>4</a:t>
                      </a:r>
                      <a:r>
                        <a:rPr lang="zh-TW" sz="1800" kern="100">
                          <a:effectLst/>
                          <a:latin typeface="標楷體" panose="03000509000000000000" pitchFamily="65" charset="-120"/>
                          <a:ea typeface="標楷體" panose="03000509000000000000" pitchFamily="65" charset="-120"/>
                        </a:rPr>
                        <a:t>月</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800" kern="100" spc="100">
                          <a:effectLst/>
                          <a:latin typeface="標楷體" panose="03000509000000000000" pitchFamily="65" charset="-120"/>
                          <a:ea typeface="標楷體" panose="03000509000000000000" pitchFamily="65" charset="-120"/>
                        </a:rPr>
                        <a:t>童軍菁英獎送件</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163601999"/>
                  </a:ext>
                </a:extLst>
              </a:tr>
              <a:tr h="338523">
                <a:tc>
                  <a:txBody>
                    <a:bodyPr/>
                    <a:lstStyle/>
                    <a:p>
                      <a:r>
                        <a:rPr lang="en-US" sz="1800" kern="100">
                          <a:effectLst/>
                          <a:latin typeface="標楷體" panose="03000509000000000000" pitchFamily="65" charset="-120"/>
                          <a:ea typeface="標楷體" panose="03000509000000000000" pitchFamily="65" charset="-120"/>
                        </a:rPr>
                        <a:t>5</a:t>
                      </a:r>
                      <a:r>
                        <a:rPr lang="zh-TW" sz="1800" kern="100">
                          <a:effectLst/>
                          <a:latin typeface="標楷體" panose="03000509000000000000" pitchFamily="65" charset="-120"/>
                          <a:ea typeface="標楷體" panose="03000509000000000000" pitchFamily="65" charset="-120"/>
                        </a:rPr>
                        <a:t>月</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800" kern="100">
                          <a:effectLst/>
                          <a:latin typeface="標楷體" panose="03000509000000000000" pitchFamily="65" charset="-120"/>
                          <a:ea typeface="標楷體" panose="03000509000000000000" pitchFamily="65" charset="-120"/>
                        </a:rPr>
                        <a:t>童軍暨行義童軍服務員木章基本訓練候用主任班</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899928035"/>
                  </a:ext>
                </a:extLst>
              </a:tr>
              <a:tr h="338523">
                <a:tc>
                  <a:txBody>
                    <a:bodyPr/>
                    <a:lstStyle/>
                    <a:p>
                      <a:r>
                        <a:rPr lang="en-US" sz="1800" kern="100">
                          <a:effectLst/>
                          <a:latin typeface="標楷體" panose="03000509000000000000" pitchFamily="65" charset="-120"/>
                          <a:ea typeface="標楷體" panose="03000509000000000000" pitchFamily="65" charset="-120"/>
                        </a:rPr>
                        <a:t>7</a:t>
                      </a:r>
                      <a:r>
                        <a:rPr lang="zh-TW" sz="1800" kern="100">
                          <a:effectLst/>
                          <a:latin typeface="標楷體" panose="03000509000000000000" pitchFamily="65" charset="-120"/>
                          <a:ea typeface="標楷體" panose="03000509000000000000" pitchFamily="65" charset="-120"/>
                        </a:rPr>
                        <a:t>月</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800" kern="100">
                          <a:effectLst/>
                          <a:latin typeface="標楷體" panose="03000509000000000000" pitchFamily="65" charset="-120"/>
                          <a:ea typeface="標楷體" panose="03000509000000000000" pitchFamily="65" charset="-120"/>
                        </a:rPr>
                        <a:t>新北市大露營</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85100138"/>
                  </a:ext>
                </a:extLst>
              </a:tr>
              <a:tr h="338523">
                <a:tc>
                  <a:txBody>
                    <a:bodyPr/>
                    <a:lstStyle/>
                    <a:p>
                      <a:r>
                        <a:rPr lang="en-US" sz="1800" kern="100">
                          <a:effectLst/>
                          <a:latin typeface="標楷體" panose="03000509000000000000" pitchFamily="65" charset="-120"/>
                          <a:ea typeface="標楷體" panose="03000509000000000000" pitchFamily="65" charset="-120"/>
                        </a:rPr>
                        <a:t>9</a:t>
                      </a:r>
                      <a:r>
                        <a:rPr lang="zh-TW" sz="1800" kern="100">
                          <a:effectLst/>
                          <a:latin typeface="標楷體" panose="03000509000000000000" pitchFamily="65" charset="-120"/>
                          <a:ea typeface="標楷體" panose="03000509000000000000" pitchFamily="65" charset="-120"/>
                        </a:rPr>
                        <a:t>月</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800" kern="100" dirty="0">
                          <a:effectLst/>
                          <a:latin typeface="標楷體" panose="03000509000000000000" pitchFamily="65" charset="-120"/>
                          <a:ea typeface="標楷體" panose="03000509000000000000" pitchFamily="65" charset="-120"/>
                        </a:rPr>
                        <a:t>團長會議</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2989580551"/>
                  </a:ext>
                </a:extLst>
              </a:tr>
              <a:tr h="338523">
                <a:tc>
                  <a:txBody>
                    <a:bodyPr/>
                    <a:lstStyle/>
                    <a:p>
                      <a:r>
                        <a:rPr lang="en-US" sz="1800" kern="100">
                          <a:effectLst/>
                          <a:latin typeface="標楷體" panose="03000509000000000000" pitchFamily="65" charset="-120"/>
                          <a:ea typeface="標楷體" panose="03000509000000000000" pitchFamily="65" charset="-120"/>
                        </a:rPr>
                        <a:t>9</a:t>
                      </a:r>
                      <a:r>
                        <a:rPr lang="zh-TW" sz="1800" kern="100">
                          <a:effectLst/>
                          <a:latin typeface="標楷體" panose="03000509000000000000" pitchFamily="65" charset="-120"/>
                          <a:ea typeface="標楷體" panose="03000509000000000000" pitchFamily="65" charset="-120"/>
                        </a:rPr>
                        <a:t>月</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800" kern="100">
                          <a:effectLst/>
                          <a:latin typeface="標楷體" panose="03000509000000000000" pitchFamily="65" charset="-120"/>
                          <a:ea typeface="標楷體" panose="03000509000000000000" pitchFamily="65" charset="-120"/>
                        </a:rPr>
                        <a:t>童軍划船、帆船專科</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435632953"/>
                  </a:ext>
                </a:extLst>
              </a:tr>
              <a:tr h="338523">
                <a:tc>
                  <a:txBody>
                    <a:bodyPr/>
                    <a:lstStyle/>
                    <a:p>
                      <a:r>
                        <a:rPr lang="en-US" sz="1800" kern="100">
                          <a:effectLst/>
                          <a:latin typeface="標楷體" panose="03000509000000000000" pitchFamily="65" charset="-120"/>
                          <a:ea typeface="標楷體" panose="03000509000000000000" pitchFamily="65" charset="-120"/>
                        </a:rPr>
                        <a:t>11</a:t>
                      </a:r>
                      <a:r>
                        <a:rPr lang="zh-TW" sz="1800" kern="100">
                          <a:effectLst/>
                          <a:latin typeface="標楷體" panose="03000509000000000000" pitchFamily="65" charset="-120"/>
                          <a:ea typeface="標楷體" panose="03000509000000000000" pitchFamily="65" charset="-120"/>
                        </a:rPr>
                        <a:t>月</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800" kern="100">
                          <a:effectLst/>
                          <a:latin typeface="標楷體" panose="03000509000000000000" pitchFamily="65" charset="-120"/>
                          <a:ea typeface="標楷體" panose="03000509000000000000" pitchFamily="65" charset="-120"/>
                        </a:rPr>
                        <a:t>童軍高級考驗營</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129021306"/>
                  </a:ext>
                </a:extLst>
              </a:tr>
              <a:tr h="338523">
                <a:tc>
                  <a:txBody>
                    <a:bodyPr/>
                    <a:lstStyle/>
                    <a:p>
                      <a:r>
                        <a:rPr lang="en-US" sz="1800" kern="100">
                          <a:effectLst/>
                          <a:latin typeface="標楷體" panose="03000509000000000000" pitchFamily="65" charset="-120"/>
                          <a:ea typeface="標楷體" panose="03000509000000000000" pitchFamily="65" charset="-120"/>
                        </a:rPr>
                        <a:t>11</a:t>
                      </a:r>
                      <a:r>
                        <a:rPr lang="zh-TW" sz="1800" kern="100">
                          <a:effectLst/>
                          <a:latin typeface="標楷體" panose="03000509000000000000" pitchFamily="65" charset="-120"/>
                          <a:ea typeface="標楷體" panose="03000509000000000000" pitchFamily="65" charset="-120"/>
                        </a:rPr>
                        <a:t>月</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800" kern="100" dirty="0">
                          <a:effectLst/>
                          <a:latin typeface="標楷體" panose="03000509000000000000" pitchFamily="65" charset="-120"/>
                          <a:ea typeface="標楷體" panose="03000509000000000000" pitchFamily="65" charset="-120"/>
                        </a:rPr>
                        <a:t>度童軍健身、興趣類專科</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864777174"/>
                  </a:ext>
                </a:extLst>
              </a:tr>
              <a:tr h="338523">
                <a:tc>
                  <a:txBody>
                    <a:bodyPr/>
                    <a:lstStyle/>
                    <a:p>
                      <a:r>
                        <a:rPr lang="en-US" sz="1800" kern="100">
                          <a:effectLst/>
                          <a:latin typeface="標楷體" panose="03000509000000000000" pitchFamily="65" charset="-120"/>
                          <a:ea typeface="標楷體" panose="03000509000000000000" pitchFamily="65" charset="-120"/>
                        </a:rPr>
                        <a:t>11</a:t>
                      </a:r>
                      <a:r>
                        <a:rPr lang="zh-TW" sz="1800" kern="100">
                          <a:effectLst/>
                          <a:latin typeface="標楷體" panose="03000509000000000000" pitchFamily="65" charset="-120"/>
                          <a:ea typeface="標楷體" panose="03000509000000000000" pitchFamily="65" charset="-120"/>
                        </a:rPr>
                        <a:t>月</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800" kern="100" dirty="0">
                          <a:effectLst/>
                          <a:latin typeface="標楷體" panose="03000509000000000000" pitchFamily="65" charset="-120"/>
                          <a:ea typeface="標楷體" panose="03000509000000000000" pitchFamily="65" charset="-120"/>
                        </a:rPr>
                        <a:t>童軍暨行義童軍服務員木章基本訓練</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610887910"/>
                  </a:ext>
                </a:extLst>
              </a:tr>
              <a:tr h="338523">
                <a:tc>
                  <a:txBody>
                    <a:bodyPr/>
                    <a:lstStyle/>
                    <a:p>
                      <a:r>
                        <a:rPr lang="en-US" sz="1800" kern="100">
                          <a:effectLst/>
                          <a:latin typeface="標楷體" panose="03000509000000000000" pitchFamily="65" charset="-120"/>
                          <a:ea typeface="標楷體" panose="03000509000000000000" pitchFamily="65" charset="-120"/>
                        </a:rPr>
                        <a:t>12</a:t>
                      </a:r>
                      <a:r>
                        <a:rPr lang="zh-TW" sz="1800" kern="100">
                          <a:effectLst/>
                          <a:latin typeface="標楷體" panose="03000509000000000000" pitchFamily="65" charset="-120"/>
                          <a:ea typeface="標楷體" panose="03000509000000000000" pitchFamily="65" charset="-120"/>
                        </a:rPr>
                        <a:t>月</a:t>
                      </a:r>
                      <a:endParaRPr lang="zh-TW" sz="18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800" kern="100" dirty="0">
                          <a:effectLst/>
                          <a:latin typeface="標楷體" panose="03000509000000000000" pitchFamily="65" charset="-120"/>
                          <a:ea typeface="標楷體" panose="03000509000000000000" pitchFamily="65" charset="-120"/>
                        </a:rPr>
                        <a:t>童軍攀登專科</a:t>
                      </a:r>
                      <a:endParaRPr lang="zh-TW" sz="18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2373724038"/>
                  </a:ext>
                </a:extLst>
              </a:tr>
            </a:tbl>
          </a:graphicData>
        </a:graphic>
      </p:graphicFrame>
    </p:spTree>
    <p:extLst>
      <p:ext uri="{BB962C8B-B14F-4D97-AF65-F5344CB8AC3E}">
        <p14:creationId xmlns:p14="http://schemas.microsoft.com/office/powerpoint/2010/main" val="3382467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BE300B64-767A-E4C0-9F54-15F90CFC0D62}"/>
              </a:ext>
            </a:extLst>
          </p:cNvPr>
          <p:cNvSpPr txBox="1">
            <a:spLocks/>
          </p:cNvSpPr>
          <p:nvPr/>
        </p:nvSpPr>
        <p:spPr>
          <a:xfrm>
            <a:off x="492990" y="226362"/>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進程及活動報名注意事項</a:t>
            </a:r>
            <a:endParaRPr lang="zh-TW" altLang="en-US" sz="3200" dirty="0">
              <a:solidFill>
                <a:srgbClr val="7030A0"/>
              </a:solidFill>
            </a:endParaRPr>
          </a:p>
        </p:txBody>
      </p:sp>
      <p:sp>
        <p:nvSpPr>
          <p:cNvPr id="3" name="內容版面配置區 2">
            <a:extLst>
              <a:ext uri="{FF2B5EF4-FFF2-40B4-BE49-F238E27FC236}">
                <a16:creationId xmlns:a16="http://schemas.microsoft.com/office/drawing/2014/main" id="{4EB2F492-4963-4760-F954-23122A1403DE}"/>
              </a:ext>
            </a:extLst>
          </p:cNvPr>
          <p:cNvSpPr>
            <a:spLocks noGrp="1"/>
          </p:cNvSpPr>
          <p:nvPr>
            <p:ph idx="1"/>
          </p:nvPr>
        </p:nvSpPr>
        <p:spPr>
          <a:xfrm>
            <a:off x="779477" y="1564853"/>
            <a:ext cx="10515600" cy="3955103"/>
          </a:xfrm>
        </p:spPr>
        <p:txBody>
          <a:bodyPr>
            <a:noAutofit/>
          </a:bodyPr>
          <a:lstStyle/>
          <a:p>
            <a:pPr marL="0" indent="0" algn="l">
              <a:buNone/>
            </a:pPr>
            <a:r>
              <a:rPr lang="en-US" altLang="zh-TW" sz="2400" b="0" i="0" dirty="0">
                <a:solidFill>
                  <a:srgbClr val="4C2B11"/>
                </a:solidFill>
                <a:effectLst/>
                <a:latin typeface="標楷體" panose="03000509000000000000" pitchFamily="65" charset="-120"/>
                <a:ea typeface="標楷體" panose="03000509000000000000" pitchFamily="65" charset="-120"/>
              </a:rPr>
              <a:t>1.</a:t>
            </a:r>
            <a:r>
              <a:rPr lang="zh-TW" altLang="en-US" sz="2400" b="0" i="0" dirty="0">
                <a:solidFill>
                  <a:srgbClr val="4C2B11"/>
                </a:solidFill>
                <a:effectLst/>
                <a:latin typeface="標楷體" panose="03000509000000000000" pitchFamily="65" charset="-120"/>
                <a:ea typeface="標楷體" panose="03000509000000000000" pitchFamily="65" charset="-120"/>
              </a:rPr>
              <a:t>活動報名前請務必詳閱活動辦法</a:t>
            </a:r>
            <a:r>
              <a:rPr lang="zh-TW" altLang="en-US" sz="2400" dirty="0">
                <a:solidFill>
                  <a:srgbClr val="4C2B11"/>
                </a:solidFill>
                <a:latin typeface="標楷體" panose="03000509000000000000" pitchFamily="65" charset="-120"/>
                <a:ea typeface="標楷體" panose="03000509000000000000" pitchFamily="65" charset="-120"/>
              </a:rPr>
              <a:t>後</a:t>
            </a:r>
            <a:r>
              <a:rPr lang="zh-TW" altLang="en-US" sz="2400" b="0" i="0" dirty="0">
                <a:solidFill>
                  <a:srgbClr val="4C2B11"/>
                </a:solidFill>
                <a:effectLst/>
                <a:latin typeface="標楷體" panose="03000509000000000000" pitchFamily="65" charset="-120"/>
                <a:ea typeface="標楷體" panose="03000509000000000000" pitchFamily="65" charset="-120"/>
              </a:rPr>
              <a:t>再進行詢問。</a:t>
            </a:r>
            <a:endParaRPr lang="en-US" altLang="zh-TW" sz="2400" b="0" i="0" dirty="0">
              <a:solidFill>
                <a:srgbClr val="4C2B11"/>
              </a:solidFill>
              <a:effectLst/>
              <a:latin typeface="標楷體" panose="03000509000000000000" pitchFamily="65" charset="-120"/>
              <a:ea typeface="標楷體" panose="03000509000000000000" pitchFamily="65" charset="-120"/>
            </a:endParaRPr>
          </a:p>
          <a:p>
            <a:pPr marL="0" indent="0" algn="l">
              <a:buNone/>
            </a:pPr>
            <a:r>
              <a:rPr lang="en-US" altLang="zh-TW" sz="2400" dirty="0">
                <a:solidFill>
                  <a:srgbClr val="4C2B11"/>
                </a:solidFill>
                <a:latin typeface="標楷體" panose="03000509000000000000" pitchFamily="65" charset="-120"/>
                <a:ea typeface="標楷體" panose="03000509000000000000" pitchFamily="65" charset="-120"/>
              </a:rPr>
              <a:t>2.</a:t>
            </a:r>
            <a:r>
              <a:rPr lang="zh-TW" altLang="en-US" sz="2400" dirty="0">
                <a:solidFill>
                  <a:srgbClr val="4C2B11"/>
                </a:solidFill>
                <a:latin typeface="標楷體" panose="03000509000000000000" pitchFamily="65" charset="-120"/>
                <a:ea typeface="標楷體" panose="03000509000000000000" pitchFamily="65" charset="-120"/>
              </a:rPr>
              <a:t>活動辦法皆以童軍會公告內容為主。</a:t>
            </a:r>
            <a:r>
              <a:rPr lang="en-US" altLang="zh-TW" sz="2400" dirty="0">
                <a:solidFill>
                  <a:srgbClr val="4C2B11"/>
                </a:solidFill>
                <a:latin typeface="標楷體" panose="03000509000000000000" pitchFamily="65" charset="-120"/>
                <a:ea typeface="標楷體" panose="03000509000000000000" pitchFamily="65" charset="-120"/>
              </a:rPr>
              <a:t>(</a:t>
            </a:r>
            <a:r>
              <a:rPr lang="zh-TW" altLang="en-US" sz="2400" dirty="0">
                <a:solidFill>
                  <a:srgbClr val="4C2B11"/>
                </a:solidFill>
                <a:latin typeface="標楷體" panose="03000509000000000000" pitchFamily="65" charset="-120"/>
                <a:ea typeface="標楷體" panose="03000509000000000000" pitchFamily="65" charset="-120"/>
              </a:rPr>
              <a:t>若有錯別字也請大家協助抓錯</a:t>
            </a:r>
            <a:r>
              <a:rPr lang="en-US" altLang="zh-TW" sz="2400" dirty="0">
                <a:solidFill>
                  <a:srgbClr val="4C2B11"/>
                </a:solidFill>
                <a:latin typeface="標楷體" panose="03000509000000000000" pitchFamily="65" charset="-120"/>
                <a:ea typeface="標楷體" panose="03000509000000000000" pitchFamily="65" charset="-120"/>
              </a:rPr>
              <a:t>)</a:t>
            </a:r>
          </a:p>
          <a:p>
            <a:pPr marL="0" indent="0" algn="l">
              <a:buNone/>
            </a:pPr>
            <a:r>
              <a:rPr lang="en-US" altLang="zh-TW" sz="2400" dirty="0">
                <a:solidFill>
                  <a:srgbClr val="4C2B11"/>
                </a:solidFill>
                <a:latin typeface="標楷體" panose="03000509000000000000" pitchFamily="65" charset="-120"/>
                <a:ea typeface="標楷體" panose="03000509000000000000" pitchFamily="65" charset="-120"/>
              </a:rPr>
              <a:t>3.</a:t>
            </a:r>
            <a:r>
              <a:rPr lang="zh-TW" altLang="en-US" sz="2400" dirty="0">
                <a:solidFill>
                  <a:srgbClr val="4C2B11"/>
                </a:solidFill>
                <a:latin typeface="標楷體" panose="03000509000000000000" pitchFamily="65" charset="-120"/>
                <a:ea typeface="標楷體" panose="03000509000000000000" pitchFamily="65" charset="-120"/>
              </a:rPr>
              <a:t>活動報名務必配合截止日期並各團以單一窗口向童軍會報名。</a:t>
            </a: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2400" dirty="0">
                <a:solidFill>
                  <a:srgbClr val="4C2B11"/>
                </a:solidFill>
                <a:latin typeface="標楷體" panose="03000509000000000000" pitchFamily="65" charset="-120"/>
                <a:ea typeface="標楷體" panose="03000509000000000000" pitchFamily="65" charset="-120"/>
              </a:rPr>
              <a:t>4.</a:t>
            </a:r>
            <a:r>
              <a:rPr lang="zh-TW" altLang="en-US" sz="2400" dirty="0">
                <a:solidFill>
                  <a:srgbClr val="4C2B11"/>
                </a:solidFill>
                <a:latin typeface="標楷體" panose="03000509000000000000" pitchFamily="65" charset="-120"/>
                <a:ea typeface="標楷體" panose="03000509000000000000" pitchFamily="65" charset="-120"/>
              </a:rPr>
              <a:t>報名名單及重要詢問請用</a:t>
            </a:r>
            <a:r>
              <a:rPr lang="en-US" altLang="zh-TW" sz="2400" dirty="0">
                <a:solidFill>
                  <a:srgbClr val="4C2B11"/>
                </a:solidFill>
                <a:latin typeface="標楷體" panose="03000509000000000000" pitchFamily="65" charset="-120"/>
                <a:ea typeface="標楷體" panose="03000509000000000000" pitchFamily="65" charset="-120"/>
              </a:rPr>
              <a:t>mail</a:t>
            </a:r>
            <a:r>
              <a:rPr lang="zh-TW" altLang="en-US" sz="2400" dirty="0">
                <a:solidFill>
                  <a:srgbClr val="4C2B11"/>
                </a:solidFill>
                <a:latin typeface="標楷體" panose="03000509000000000000" pitchFamily="65" charset="-120"/>
                <a:ea typeface="標楷體" panose="03000509000000000000" pitchFamily="65" charset="-120"/>
              </a:rPr>
              <a:t>寄至新北市童軍會，避免</a:t>
            </a:r>
            <a:r>
              <a:rPr lang="en-US" altLang="zh-TW" sz="2400" dirty="0">
                <a:solidFill>
                  <a:srgbClr val="4C2B11"/>
                </a:solidFill>
                <a:latin typeface="標楷體" panose="03000509000000000000" pitchFamily="65" charset="-120"/>
                <a:ea typeface="標楷體" panose="03000509000000000000" pitchFamily="65" charset="-120"/>
              </a:rPr>
              <a:t>line</a:t>
            </a:r>
            <a:r>
              <a:rPr lang="zh-TW" altLang="en-US" sz="2400" dirty="0">
                <a:solidFill>
                  <a:srgbClr val="4C2B11"/>
                </a:solidFill>
                <a:latin typeface="標楷體" panose="03000509000000000000" pitchFamily="65" charset="-120"/>
                <a:ea typeface="標楷體" panose="03000509000000000000" pitchFamily="65" charset="-120"/>
              </a:rPr>
              <a:t>傳送過期。</a:t>
            </a: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2400" dirty="0">
                <a:solidFill>
                  <a:srgbClr val="4C2B11"/>
                </a:solidFill>
                <a:latin typeface="標楷體" panose="03000509000000000000" pitchFamily="65" charset="-120"/>
                <a:ea typeface="標楷體" panose="03000509000000000000" pitchFamily="65" charset="-120"/>
              </a:rPr>
              <a:t>5.</a:t>
            </a:r>
            <a:r>
              <a:rPr lang="zh-TW" altLang="en-US" sz="2400" dirty="0">
                <a:solidFill>
                  <a:srgbClr val="4C2B11"/>
                </a:solidFill>
                <a:latin typeface="標楷體" panose="03000509000000000000" pitchFamily="65" charset="-120"/>
                <a:ea typeface="標楷體" panose="03000509000000000000" pitchFamily="65" charset="-120"/>
              </a:rPr>
              <a:t>進程申請前請先確認童軍手冊</a:t>
            </a:r>
            <a:r>
              <a:rPr lang="en-US" altLang="zh-TW" sz="2400" dirty="0">
                <a:solidFill>
                  <a:srgbClr val="4C2B11"/>
                </a:solidFill>
                <a:latin typeface="標楷體" panose="03000509000000000000" pitchFamily="65" charset="-120"/>
                <a:ea typeface="標楷體" panose="03000509000000000000" pitchFamily="65" charset="-120"/>
              </a:rPr>
              <a:t>(</a:t>
            </a:r>
            <a:r>
              <a:rPr lang="zh-TW" altLang="en-US" sz="2400" dirty="0">
                <a:solidFill>
                  <a:srgbClr val="4C2B11"/>
                </a:solidFill>
                <a:latin typeface="標楷體" panose="03000509000000000000" pitchFamily="65" charset="-120"/>
                <a:ea typeface="標楷體" panose="03000509000000000000" pitchFamily="65" charset="-120"/>
              </a:rPr>
              <a:t>小綠本</a:t>
            </a:r>
            <a:r>
              <a:rPr lang="en-US" altLang="zh-TW" sz="2400" dirty="0">
                <a:solidFill>
                  <a:srgbClr val="4C2B11"/>
                </a:solidFill>
                <a:latin typeface="標楷體" panose="03000509000000000000" pitchFamily="65" charset="-120"/>
                <a:ea typeface="標楷體" panose="03000509000000000000" pitchFamily="65" charset="-120"/>
              </a:rPr>
              <a:t>)</a:t>
            </a:r>
            <a:r>
              <a:rPr lang="zh-TW" altLang="en-US" sz="2400" dirty="0">
                <a:solidFill>
                  <a:srgbClr val="4C2B11"/>
                </a:solidFill>
                <a:latin typeface="標楷體" panose="03000509000000000000" pitchFamily="65" charset="-120"/>
                <a:ea typeface="標楷體" panose="03000509000000000000" pitchFamily="65" charset="-120"/>
              </a:rPr>
              <a:t>是否已填妥。</a:t>
            </a: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endParaRPr lang="en-US" altLang="zh-TW" sz="2400" dirty="0">
              <a:solidFill>
                <a:srgbClr val="4C2B11"/>
              </a:solidFill>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A9FE68F8-78FC-F601-01DE-25C025312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Tree>
    <p:extLst>
      <p:ext uri="{BB962C8B-B14F-4D97-AF65-F5344CB8AC3E}">
        <p14:creationId xmlns:p14="http://schemas.microsoft.com/office/powerpoint/2010/main" val="3927492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BE300B64-767A-E4C0-9F54-15F90CFC0D62}"/>
              </a:ext>
            </a:extLst>
          </p:cNvPr>
          <p:cNvSpPr txBox="1">
            <a:spLocks/>
          </p:cNvSpPr>
          <p:nvPr/>
        </p:nvSpPr>
        <p:spPr>
          <a:xfrm>
            <a:off x="492990" y="226362"/>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活動進程</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專科考驗注意事項</a:t>
            </a:r>
            <a:endParaRPr lang="zh-TW" altLang="en-US" sz="3200" dirty="0">
              <a:solidFill>
                <a:srgbClr val="7030A0"/>
              </a:solidFill>
            </a:endParaRPr>
          </a:p>
        </p:txBody>
      </p:sp>
      <p:sp>
        <p:nvSpPr>
          <p:cNvPr id="3" name="內容版面配置區 2">
            <a:extLst>
              <a:ext uri="{FF2B5EF4-FFF2-40B4-BE49-F238E27FC236}">
                <a16:creationId xmlns:a16="http://schemas.microsoft.com/office/drawing/2014/main" id="{4EB2F492-4963-4760-F954-23122A1403DE}"/>
              </a:ext>
            </a:extLst>
          </p:cNvPr>
          <p:cNvSpPr>
            <a:spLocks noGrp="1"/>
          </p:cNvSpPr>
          <p:nvPr>
            <p:ph idx="1"/>
          </p:nvPr>
        </p:nvSpPr>
        <p:spPr>
          <a:xfrm>
            <a:off x="771088" y="1355129"/>
            <a:ext cx="10515600" cy="2570919"/>
          </a:xfrm>
        </p:spPr>
        <p:txBody>
          <a:bodyPr>
            <a:noAutofit/>
          </a:bodyPr>
          <a:lstStyle/>
          <a:p>
            <a:pPr marL="0" indent="0" algn="l">
              <a:buNone/>
            </a:pPr>
            <a:r>
              <a:rPr lang="en-US" altLang="zh-TW" sz="2000" dirty="0">
                <a:solidFill>
                  <a:srgbClr val="4C2B11"/>
                </a:solidFill>
                <a:latin typeface="標楷體" panose="03000509000000000000" pitchFamily="65" charset="-120"/>
                <a:ea typeface="標楷體" panose="03000509000000000000" pitchFamily="65" charset="-120"/>
              </a:rPr>
              <a:t>1.</a:t>
            </a:r>
            <a:r>
              <a:rPr lang="zh-TW" altLang="en-US" sz="2000" dirty="0">
                <a:solidFill>
                  <a:srgbClr val="4C2B11"/>
                </a:solidFill>
                <a:latin typeface="標楷體" panose="03000509000000000000" pitchFamily="65" charset="-120"/>
                <a:ea typeface="標楷體" panose="03000509000000000000" pitchFamily="65" charset="-120"/>
              </a:rPr>
              <a:t>童軍會有開放中級以上聯團活動申請營上自辦：球類、體適能、溜冰三項專科，但請務必於活動前兩週檢附活動計畫申請，並於活動後一個月內提出通過名單，童軍會會核發專科合格證書至申請校團。</a:t>
            </a:r>
            <a:endParaRPr lang="en-US" altLang="zh-TW" sz="2000" dirty="0">
              <a:solidFill>
                <a:srgbClr val="4C2B11"/>
              </a:solidFill>
              <a:latin typeface="標楷體" panose="03000509000000000000" pitchFamily="65" charset="-120"/>
              <a:ea typeface="標楷體" panose="03000509000000000000" pitchFamily="65" charset="-120"/>
            </a:endParaRPr>
          </a:p>
          <a:p>
            <a:pPr marL="0" indent="0" algn="l">
              <a:buNone/>
            </a:pPr>
            <a:r>
              <a:rPr lang="zh-TW" altLang="en-US" sz="2000" dirty="0">
                <a:solidFill>
                  <a:srgbClr val="4C2B11"/>
                </a:solidFill>
                <a:latin typeface="標楷體" panose="03000509000000000000" pitchFamily="65" charset="-120"/>
                <a:ea typeface="標楷體" panose="03000509000000000000" pitchFamily="65" charset="-120"/>
              </a:rPr>
              <a:t>（未申請即辦理時，童軍會不予認證</a:t>
            </a:r>
            <a:r>
              <a:rPr lang="en-US" altLang="zh-TW" sz="2000" dirty="0">
                <a:solidFill>
                  <a:srgbClr val="4C2B11"/>
                </a:solidFill>
                <a:latin typeface="標楷體" panose="03000509000000000000" pitchFamily="65" charset="-120"/>
                <a:ea typeface="標楷體" panose="03000509000000000000" pitchFamily="65" charset="-120"/>
              </a:rPr>
              <a:t>)</a:t>
            </a:r>
          </a:p>
          <a:p>
            <a:pPr marL="0" indent="0" algn="l">
              <a:buNone/>
            </a:pPr>
            <a:r>
              <a:rPr lang="en-US" altLang="zh-TW" sz="2000" dirty="0">
                <a:solidFill>
                  <a:srgbClr val="4C2B11"/>
                </a:solidFill>
                <a:latin typeface="標楷體" panose="03000509000000000000" pitchFamily="65" charset="-120"/>
                <a:ea typeface="標楷體" panose="03000509000000000000" pitchFamily="65" charset="-120"/>
              </a:rPr>
              <a:t>2.</a:t>
            </a:r>
            <a:r>
              <a:rPr lang="zh-TW" altLang="en-US" sz="2000" dirty="0">
                <a:solidFill>
                  <a:srgbClr val="4C2B11"/>
                </a:solidFill>
                <a:latin typeface="標楷體" panose="03000509000000000000" pitchFamily="65" charset="-120"/>
                <a:ea typeface="標楷體" panose="03000509000000000000" pitchFamily="65" charset="-120"/>
              </a:rPr>
              <a:t>聯團自辧專科時考驗標準請依考驗標準確實執行，如有未確實執行將取消該梯次所有通過名單，且不再受理參加該梯次聯團之童軍團申請自辧專科。</a:t>
            </a:r>
            <a:endParaRPr lang="en-US" altLang="zh-TW" sz="2000" dirty="0">
              <a:solidFill>
                <a:srgbClr val="4C2B11"/>
              </a:solidFill>
              <a:latin typeface="標楷體" panose="03000509000000000000" pitchFamily="65" charset="-120"/>
              <a:ea typeface="標楷體" panose="03000509000000000000" pitchFamily="65" charset="-120"/>
            </a:endParaRPr>
          </a:p>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考驗標準參考：</a:t>
            </a: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endParaRPr lang="en-US" altLang="zh-TW" sz="2400" dirty="0">
              <a:solidFill>
                <a:srgbClr val="4C2B11"/>
              </a:solidFill>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A9FE68F8-78FC-F601-01DE-25C025312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292" y="5746716"/>
            <a:ext cx="1635793" cy="729585"/>
          </a:xfrm>
          <a:prstGeom prst="rect">
            <a:avLst/>
          </a:prstGeom>
        </p:spPr>
      </p:pic>
      <p:graphicFrame>
        <p:nvGraphicFramePr>
          <p:cNvPr id="5" name="表格 4">
            <a:extLst>
              <a:ext uri="{FF2B5EF4-FFF2-40B4-BE49-F238E27FC236}">
                <a16:creationId xmlns:a16="http://schemas.microsoft.com/office/drawing/2014/main" id="{D01E79C6-EDBB-8866-E017-3A95E000A978}"/>
              </a:ext>
            </a:extLst>
          </p:cNvPr>
          <p:cNvGraphicFramePr>
            <a:graphicFrameLocks noGrp="1"/>
          </p:cNvGraphicFramePr>
          <p:nvPr>
            <p:extLst>
              <p:ext uri="{D42A27DB-BD31-4B8C-83A1-F6EECF244321}">
                <p14:modId xmlns:p14="http://schemas.microsoft.com/office/powerpoint/2010/main" val="2039311707"/>
              </p:ext>
            </p:extLst>
          </p:nvPr>
        </p:nvGraphicFramePr>
        <p:xfrm>
          <a:off x="3180107" y="3429000"/>
          <a:ext cx="6583680" cy="3088088"/>
        </p:xfrm>
        <a:graphic>
          <a:graphicData uri="http://schemas.openxmlformats.org/drawingml/2006/table">
            <a:tbl>
              <a:tblPr firstRow="1" firstCol="1" lastRow="1" lastCol="1" bandRow="1" bandCol="1">
                <a:tableStyleId>{5C22544A-7EE6-4342-B048-85BDC9FD1C3A}</a:tableStyleId>
              </a:tblPr>
              <a:tblGrid>
                <a:gridCol w="1163320">
                  <a:extLst>
                    <a:ext uri="{9D8B030D-6E8A-4147-A177-3AD203B41FA5}">
                      <a16:colId xmlns:a16="http://schemas.microsoft.com/office/drawing/2014/main" val="2169656395"/>
                    </a:ext>
                  </a:extLst>
                </a:gridCol>
                <a:gridCol w="1191260">
                  <a:extLst>
                    <a:ext uri="{9D8B030D-6E8A-4147-A177-3AD203B41FA5}">
                      <a16:colId xmlns:a16="http://schemas.microsoft.com/office/drawing/2014/main" val="950763377"/>
                    </a:ext>
                  </a:extLst>
                </a:gridCol>
                <a:gridCol w="4229100">
                  <a:extLst>
                    <a:ext uri="{9D8B030D-6E8A-4147-A177-3AD203B41FA5}">
                      <a16:colId xmlns:a16="http://schemas.microsoft.com/office/drawing/2014/main" val="2692252247"/>
                    </a:ext>
                  </a:extLst>
                </a:gridCol>
              </a:tblGrid>
              <a:tr h="361003">
                <a:tc>
                  <a:txBody>
                    <a:bodyPr/>
                    <a:lstStyle/>
                    <a:p>
                      <a:pPr algn="ctr"/>
                      <a:r>
                        <a:rPr lang="zh-TW" sz="1200" kern="100" dirty="0">
                          <a:solidFill>
                            <a:schemeClr val="tx1"/>
                          </a:solidFill>
                          <a:effectLst/>
                          <a:latin typeface="標楷體" panose="03000509000000000000" pitchFamily="65" charset="-120"/>
                          <a:ea typeface="標楷體" panose="03000509000000000000" pitchFamily="65" charset="-120"/>
                        </a:rPr>
                        <a:t>專科項目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sz="1200" kern="100" dirty="0">
                          <a:solidFill>
                            <a:schemeClr val="tx1"/>
                          </a:solidFill>
                          <a:effectLst/>
                          <a:latin typeface="標楷體" panose="03000509000000000000" pitchFamily="65" charset="-120"/>
                          <a:ea typeface="標楷體" panose="03000509000000000000" pitchFamily="65" charset="-120"/>
                        </a:rPr>
                        <a:t>考驗人數</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sz="1200" kern="100">
                          <a:solidFill>
                            <a:schemeClr val="tx1"/>
                          </a:solidFill>
                          <a:effectLst/>
                          <a:latin typeface="標楷體" panose="03000509000000000000" pitchFamily="65" charset="-120"/>
                          <a:ea typeface="標楷體" panose="03000509000000000000" pitchFamily="65" charset="-120"/>
                        </a:rPr>
                        <a:t>考驗內容說明</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1267005"/>
                  </a:ext>
                </a:extLst>
              </a:tr>
              <a:tr h="1197339">
                <a:tc>
                  <a:txBody>
                    <a:bodyPr/>
                    <a:lstStyle/>
                    <a:p>
                      <a:r>
                        <a:rPr lang="zh-TW" sz="1200" kern="100" dirty="0">
                          <a:solidFill>
                            <a:schemeClr val="tx1"/>
                          </a:solidFill>
                          <a:effectLst/>
                          <a:latin typeface="標楷體" panose="03000509000000000000" pitchFamily="65" charset="-120"/>
                          <a:ea typeface="標楷體" panose="03000509000000000000" pitchFamily="65" charset="-120"/>
                        </a:rPr>
                        <a:t>球類</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sz="1200" b="0" kern="100" dirty="0">
                          <a:solidFill>
                            <a:schemeClr val="tx1"/>
                          </a:solidFill>
                          <a:effectLst/>
                          <a:latin typeface="標楷體" panose="03000509000000000000" pitchFamily="65" charset="-120"/>
                          <a:ea typeface="標楷體" panose="03000509000000000000" pitchFamily="65" charset="-120"/>
                        </a:rPr>
                        <a:t>個人</a:t>
                      </a:r>
                    </a:p>
                    <a:p>
                      <a:pPr algn="ctr"/>
                      <a:r>
                        <a:rPr lang="zh-TW" sz="1200" b="0" kern="100" dirty="0">
                          <a:solidFill>
                            <a:schemeClr val="tx1"/>
                          </a:solidFill>
                          <a:effectLst/>
                          <a:latin typeface="標楷體" panose="03000509000000000000" pitchFamily="65" charset="-120"/>
                          <a:ea typeface="標楷體" panose="03000509000000000000" pitchFamily="65" charset="-120"/>
                        </a:rPr>
                        <a:t>（限</a:t>
                      </a:r>
                      <a:r>
                        <a:rPr lang="zh-TW" altLang="en-US" sz="1200" b="0" kern="100" dirty="0">
                          <a:solidFill>
                            <a:schemeClr val="tx1"/>
                          </a:solidFill>
                          <a:effectLst/>
                          <a:latin typeface="標楷體" panose="03000509000000000000" pitchFamily="65" charset="-120"/>
                          <a:ea typeface="標楷體" panose="03000509000000000000" pitchFamily="65" charset="-120"/>
                        </a:rPr>
                        <a:t>中</a:t>
                      </a:r>
                      <a:r>
                        <a:rPr lang="zh-TW" sz="1200" b="0" kern="100" dirty="0">
                          <a:solidFill>
                            <a:schemeClr val="tx1"/>
                          </a:solidFill>
                          <a:effectLst/>
                          <a:latin typeface="標楷體" panose="03000509000000000000" pitchFamily="65" charset="-120"/>
                          <a:ea typeface="標楷體" panose="03000509000000000000" pitchFamily="65" charset="-120"/>
                        </a:rPr>
                        <a:t>級以上童軍報考）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sz="1200" b="0" kern="100" dirty="0">
                          <a:solidFill>
                            <a:schemeClr val="tx1"/>
                          </a:solidFill>
                          <a:effectLst/>
                          <a:latin typeface="標楷體" panose="03000509000000000000" pitchFamily="65" charset="-120"/>
                          <a:ea typeface="標楷體" panose="03000509000000000000" pitchFamily="65" charset="-120"/>
                        </a:rPr>
                        <a:t>以術科通過為考驗標準。</a:t>
                      </a:r>
                      <a:r>
                        <a:rPr lang="en-US" sz="1200" b="0" kern="100" dirty="0">
                          <a:solidFill>
                            <a:schemeClr val="tx1"/>
                          </a:solidFill>
                          <a:effectLst/>
                          <a:latin typeface="標楷體" panose="03000509000000000000" pitchFamily="65" charset="-120"/>
                          <a:ea typeface="標楷體" panose="03000509000000000000" pitchFamily="65" charset="-120"/>
                        </a:rPr>
                        <a:t>(</a:t>
                      </a:r>
                      <a:r>
                        <a:rPr lang="zh-TW" sz="1200" b="0" kern="100" dirty="0">
                          <a:solidFill>
                            <a:schemeClr val="tx1"/>
                          </a:solidFill>
                          <a:effectLst/>
                          <a:latin typeface="標楷體" panose="03000509000000000000" pitchFamily="65" charset="-120"/>
                          <a:ea typeface="標楷體" panose="03000509000000000000" pitchFamily="65" charset="-120"/>
                        </a:rPr>
                        <a:t>須通過三項</a:t>
                      </a:r>
                      <a:r>
                        <a:rPr lang="en-US" sz="1200" b="0" kern="100" dirty="0">
                          <a:solidFill>
                            <a:schemeClr val="tx1"/>
                          </a:solidFill>
                          <a:effectLst/>
                          <a:latin typeface="標楷體" panose="03000509000000000000" pitchFamily="65" charset="-120"/>
                          <a:ea typeface="標楷體" panose="03000509000000000000" pitchFamily="65" charset="-120"/>
                        </a:rPr>
                        <a:t>)</a:t>
                      </a:r>
                      <a:endParaRPr lang="zh-TW" sz="1200" b="0" kern="100" dirty="0">
                        <a:solidFill>
                          <a:schemeClr val="tx1"/>
                        </a:solidFill>
                        <a:effectLst/>
                        <a:latin typeface="標楷體" panose="03000509000000000000" pitchFamily="65" charset="-120"/>
                        <a:ea typeface="標楷體" panose="03000509000000000000" pitchFamily="65" charset="-120"/>
                      </a:endParaRPr>
                    </a:p>
                    <a:p>
                      <a:r>
                        <a:rPr lang="en-US" sz="1200" b="0" kern="100" dirty="0">
                          <a:solidFill>
                            <a:schemeClr val="tx1"/>
                          </a:solidFill>
                          <a:effectLst/>
                          <a:latin typeface="標楷體" panose="03000509000000000000" pitchFamily="65" charset="-120"/>
                          <a:ea typeface="標楷體" panose="03000509000000000000" pitchFamily="65" charset="-120"/>
                        </a:rPr>
                        <a:t>1.</a:t>
                      </a:r>
                      <a:r>
                        <a:rPr lang="zh-TW" sz="1200" b="0" kern="100" dirty="0">
                          <a:solidFill>
                            <a:schemeClr val="tx1"/>
                          </a:solidFill>
                          <a:effectLst/>
                          <a:latin typeface="標楷體" panose="03000509000000000000" pitchFamily="65" charset="-120"/>
                          <a:ea typeface="標楷體" panose="03000509000000000000" pitchFamily="65" charset="-120"/>
                        </a:rPr>
                        <a:t>籃球能上籃</a:t>
                      </a:r>
                      <a:r>
                        <a:rPr lang="en-US" sz="1200" b="0" kern="100" dirty="0">
                          <a:solidFill>
                            <a:schemeClr val="tx1"/>
                          </a:solidFill>
                          <a:effectLst/>
                          <a:latin typeface="標楷體" panose="03000509000000000000" pitchFamily="65" charset="-120"/>
                          <a:ea typeface="標楷體" panose="03000509000000000000" pitchFamily="65" charset="-120"/>
                        </a:rPr>
                        <a:t>15</a:t>
                      </a:r>
                      <a:r>
                        <a:rPr lang="zh-TW" sz="1200" b="0" kern="100" dirty="0">
                          <a:solidFill>
                            <a:schemeClr val="tx1"/>
                          </a:solidFill>
                          <a:effectLst/>
                          <a:latin typeface="標楷體" panose="03000509000000000000" pitchFamily="65" charset="-120"/>
                          <a:ea typeface="標楷體" panose="03000509000000000000" pitchFamily="65" charset="-120"/>
                        </a:rPr>
                        <a:t>次以上。</a:t>
                      </a:r>
                    </a:p>
                    <a:p>
                      <a:r>
                        <a:rPr lang="en-US" sz="1200" b="0" kern="100" dirty="0">
                          <a:solidFill>
                            <a:schemeClr val="tx1"/>
                          </a:solidFill>
                          <a:effectLst/>
                          <a:latin typeface="標楷體" panose="03000509000000000000" pitchFamily="65" charset="-120"/>
                          <a:ea typeface="標楷體" panose="03000509000000000000" pitchFamily="65" charset="-120"/>
                        </a:rPr>
                        <a:t>2.</a:t>
                      </a:r>
                      <a:r>
                        <a:rPr lang="zh-TW" sz="1200" b="0" kern="100" dirty="0">
                          <a:solidFill>
                            <a:schemeClr val="tx1"/>
                          </a:solidFill>
                          <a:effectLst/>
                          <a:latin typeface="標楷體" panose="03000509000000000000" pitchFamily="65" charset="-120"/>
                          <a:ea typeface="標楷體" panose="03000509000000000000" pitchFamily="65" charset="-120"/>
                        </a:rPr>
                        <a:t>排球能高低手累計</a:t>
                      </a:r>
                      <a:r>
                        <a:rPr lang="en-US" sz="1200" b="0" kern="100" dirty="0">
                          <a:solidFill>
                            <a:schemeClr val="tx1"/>
                          </a:solidFill>
                          <a:effectLst/>
                          <a:latin typeface="標楷體" panose="03000509000000000000" pitchFamily="65" charset="-120"/>
                          <a:ea typeface="標楷體" panose="03000509000000000000" pitchFamily="65" charset="-120"/>
                        </a:rPr>
                        <a:t>20</a:t>
                      </a:r>
                      <a:r>
                        <a:rPr lang="zh-TW" sz="1200" b="0" kern="100" dirty="0">
                          <a:solidFill>
                            <a:schemeClr val="tx1"/>
                          </a:solidFill>
                          <a:effectLst/>
                          <a:latin typeface="標楷體" panose="03000509000000000000" pitchFamily="65" charset="-120"/>
                          <a:ea typeface="標楷體" panose="03000509000000000000" pitchFamily="65" charset="-120"/>
                        </a:rPr>
                        <a:t>次以上。</a:t>
                      </a:r>
                    </a:p>
                    <a:p>
                      <a:r>
                        <a:rPr lang="en-US" sz="1200" b="0" kern="100" dirty="0">
                          <a:solidFill>
                            <a:schemeClr val="tx1"/>
                          </a:solidFill>
                          <a:effectLst/>
                          <a:latin typeface="標楷體" panose="03000509000000000000" pitchFamily="65" charset="-120"/>
                          <a:ea typeface="標楷體" panose="03000509000000000000" pitchFamily="65" charset="-120"/>
                        </a:rPr>
                        <a:t>3.</a:t>
                      </a:r>
                      <a:r>
                        <a:rPr lang="zh-TW" sz="1200" b="0" kern="100" dirty="0">
                          <a:solidFill>
                            <a:schemeClr val="tx1"/>
                          </a:solidFill>
                          <a:effectLst/>
                          <a:latin typeface="標楷體" panose="03000509000000000000" pitchFamily="65" charset="-120"/>
                          <a:ea typeface="標楷體" panose="03000509000000000000" pitchFamily="65" charset="-120"/>
                        </a:rPr>
                        <a:t>足球能對傳</a:t>
                      </a:r>
                      <a:r>
                        <a:rPr lang="en-US" sz="1200" b="0" kern="100" dirty="0">
                          <a:solidFill>
                            <a:schemeClr val="tx1"/>
                          </a:solidFill>
                          <a:effectLst/>
                          <a:latin typeface="標楷體" panose="03000509000000000000" pitchFamily="65" charset="-120"/>
                          <a:ea typeface="標楷體" panose="03000509000000000000" pitchFamily="65" charset="-120"/>
                        </a:rPr>
                        <a:t>20</a:t>
                      </a:r>
                      <a:r>
                        <a:rPr lang="zh-TW" sz="1200" b="0" kern="100" dirty="0">
                          <a:solidFill>
                            <a:schemeClr val="tx1"/>
                          </a:solidFill>
                          <a:effectLst/>
                          <a:latin typeface="標楷體" panose="03000509000000000000" pitchFamily="65" charset="-120"/>
                          <a:ea typeface="標楷體" panose="03000509000000000000" pitchFamily="65" charset="-120"/>
                        </a:rPr>
                        <a:t>次以上。</a:t>
                      </a:r>
                    </a:p>
                    <a:p>
                      <a:r>
                        <a:rPr lang="en-US" sz="1200" b="0" kern="100" dirty="0">
                          <a:solidFill>
                            <a:schemeClr val="tx1"/>
                          </a:solidFill>
                          <a:effectLst/>
                          <a:latin typeface="標楷體" panose="03000509000000000000" pitchFamily="65" charset="-120"/>
                          <a:ea typeface="標楷體" panose="03000509000000000000" pitchFamily="65" charset="-120"/>
                        </a:rPr>
                        <a:t>4.</a:t>
                      </a:r>
                      <a:r>
                        <a:rPr lang="zh-TW" sz="1200" b="0" kern="100" dirty="0">
                          <a:solidFill>
                            <a:schemeClr val="tx1"/>
                          </a:solidFill>
                          <a:effectLst/>
                          <a:latin typeface="標楷體" panose="03000509000000000000" pitchFamily="65" charset="-120"/>
                          <a:ea typeface="標楷體" panose="03000509000000000000" pitchFamily="65" charset="-120"/>
                        </a:rPr>
                        <a:t>羽球能對打來回</a:t>
                      </a:r>
                      <a:r>
                        <a:rPr lang="en-US" sz="1200" b="0" kern="100" dirty="0">
                          <a:solidFill>
                            <a:schemeClr val="tx1"/>
                          </a:solidFill>
                          <a:effectLst/>
                          <a:latin typeface="標楷體" panose="03000509000000000000" pitchFamily="65" charset="-120"/>
                          <a:ea typeface="標楷體" panose="03000509000000000000" pitchFamily="65" charset="-120"/>
                        </a:rPr>
                        <a:t>20</a:t>
                      </a:r>
                      <a:r>
                        <a:rPr lang="zh-TW" sz="1200" b="0" kern="100" dirty="0">
                          <a:solidFill>
                            <a:schemeClr val="tx1"/>
                          </a:solidFill>
                          <a:effectLst/>
                          <a:latin typeface="標楷體" panose="03000509000000000000" pitchFamily="65" charset="-120"/>
                          <a:ea typeface="標楷體" panose="03000509000000000000" pitchFamily="65" charset="-120"/>
                        </a:rPr>
                        <a:t>次以上。</a:t>
                      </a:r>
                    </a:p>
                    <a:p>
                      <a:r>
                        <a:rPr lang="en-US" sz="1200" b="0" kern="100" dirty="0">
                          <a:solidFill>
                            <a:schemeClr val="tx1"/>
                          </a:solidFill>
                          <a:effectLst/>
                          <a:latin typeface="標楷體" panose="03000509000000000000" pitchFamily="65" charset="-120"/>
                          <a:ea typeface="標楷體" panose="03000509000000000000" pitchFamily="65" charset="-120"/>
                        </a:rPr>
                        <a:t>5.</a:t>
                      </a:r>
                      <a:r>
                        <a:rPr lang="zh-TW" sz="1200" b="0" kern="100" dirty="0">
                          <a:solidFill>
                            <a:schemeClr val="tx1"/>
                          </a:solidFill>
                          <a:effectLst/>
                          <a:latin typeface="標楷體" panose="03000509000000000000" pitchFamily="65" charset="-120"/>
                          <a:ea typeface="標楷體" panose="03000509000000000000" pitchFamily="65" charset="-120"/>
                        </a:rPr>
                        <a:t>桌球能對打來回</a:t>
                      </a:r>
                      <a:r>
                        <a:rPr lang="en-US" sz="1200" b="0" kern="100" dirty="0">
                          <a:solidFill>
                            <a:schemeClr val="tx1"/>
                          </a:solidFill>
                          <a:effectLst/>
                          <a:latin typeface="標楷體" panose="03000509000000000000" pitchFamily="65" charset="-120"/>
                          <a:ea typeface="標楷體" panose="03000509000000000000" pitchFamily="65" charset="-120"/>
                        </a:rPr>
                        <a:t>20</a:t>
                      </a:r>
                      <a:r>
                        <a:rPr lang="zh-TW" sz="1200" b="0" kern="100" dirty="0">
                          <a:solidFill>
                            <a:schemeClr val="tx1"/>
                          </a:solidFill>
                          <a:effectLst/>
                          <a:latin typeface="標楷體" panose="03000509000000000000" pitchFamily="65" charset="-120"/>
                          <a:ea typeface="標楷體" panose="03000509000000000000" pitchFamily="65" charset="-120"/>
                        </a:rPr>
                        <a:t>次以上。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594289"/>
                  </a:ext>
                </a:extLst>
              </a:tr>
              <a:tr h="798226">
                <a:tc>
                  <a:txBody>
                    <a:bodyPr/>
                    <a:lstStyle/>
                    <a:p>
                      <a:r>
                        <a:rPr lang="zh-TW" sz="1200" kern="100">
                          <a:solidFill>
                            <a:schemeClr val="tx1"/>
                          </a:solidFill>
                          <a:effectLst/>
                          <a:latin typeface="標楷體" panose="03000509000000000000" pitchFamily="65" charset="-120"/>
                          <a:ea typeface="標楷體" panose="03000509000000000000" pitchFamily="65" charset="-120"/>
                        </a:rPr>
                        <a:t>體適能</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sz="1200" b="0" kern="100" dirty="0">
                          <a:solidFill>
                            <a:schemeClr val="tx1"/>
                          </a:solidFill>
                          <a:effectLst/>
                          <a:latin typeface="標楷體" panose="03000509000000000000" pitchFamily="65" charset="-120"/>
                          <a:ea typeface="標楷體" panose="03000509000000000000" pitchFamily="65" charset="-120"/>
                        </a:rPr>
                        <a:t>個人</a:t>
                      </a:r>
                    </a:p>
                    <a:p>
                      <a:pPr algn="ctr"/>
                      <a:r>
                        <a:rPr lang="zh-TW" sz="1200" b="0" kern="100" dirty="0">
                          <a:solidFill>
                            <a:schemeClr val="tx1"/>
                          </a:solidFill>
                          <a:effectLst/>
                          <a:latin typeface="標楷體" panose="03000509000000000000" pitchFamily="65" charset="-120"/>
                          <a:ea typeface="標楷體" panose="03000509000000000000" pitchFamily="65" charset="-120"/>
                        </a:rPr>
                        <a:t>（</a:t>
                      </a:r>
                      <a:r>
                        <a:rPr lang="zh-TW" altLang="zh-TW" sz="1200" b="0" kern="100" dirty="0">
                          <a:solidFill>
                            <a:schemeClr val="tx1"/>
                          </a:solidFill>
                          <a:effectLst/>
                          <a:latin typeface="標楷體" panose="03000509000000000000" pitchFamily="65" charset="-120"/>
                          <a:ea typeface="標楷體" panose="03000509000000000000" pitchFamily="65" charset="-120"/>
                        </a:rPr>
                        <a:t>限</a:t>
                      </a:r>
                      <a:r>
                        <a:rPr lang="zh-TW" altLang="en-US" sz="1200" b="0" kern="100" dirty="0">
                          <a:solidFill>
                            <a:schemeClr val="tx1"/>
                          </a:solidFill>
                          <a:effectLst/>
                          <a:latin typeface="標楷體" panose="03000509000000000000" pitchFamily="65" charset="-120"/>
                          <a:ea typeface="標楷體" panose="03000509000000000000" pitchFamily="65" charset="-120"/>
                        </a:rPr>
                        <a:t>中</a:t>
                      </a:r>
                      <a:r>
                        <a:rPr lang="zh-TW" altLang="zh-TW" sz="1200" b="0" kern="100" dirty="0">
                          <a:solidFill>
                            <a:schemeClr val="tx1"/>
                          </a:solidFill>
                          <a:effectLst/>
                          <a:latin typeface="標楷體" panose="03000509000000000000" pitchFamily="65" charset="-120"/>
                          <a:ea typeface="標楷體" panose="03000509000000000000" pitchFamily="65" charset="-120"/>
                        </a:rPr>
                        <a:t>級以上童軍報</a:t>
                      </a:r>
                      <a:r>
                        <a:rPr lang="zh-TW" sz="1200" b="0" kern="100" dirty="0">
                          <a:solidFill>
                            <a:schemeClr val="tx1"/>
                          </a:solidFill>
                          <a:effectLst/>
                          <a:latin typeface="標楷體" panose="03000509000000000000" pitchFamily="65" charset="-120"/>
                          <a:ea typeface="標楷體" panose="03000509000000000000" pitchFamily="65" charset="-120"/>
                        </a:rPr>
                        <a:t>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sz="1200" b="0" kern="100" dirty="0">
                          <a:solidFill>
                            <a:schemeClr val="tx1"/>
                          </a:solidFill>
                          <a:effectLst/>
                          <a:latin typeface="標楷體" panose="03000509000000000000" pitchFamily="65" charset="-120"/>
                          <a:ea typeface="標楷體" panose="03000509000000000000" pitchFamily="65" charset="-120"/>
                        </a:rPr>
                        <a:t>以術科通過為考驗標準。</a:t>
                      </a:r>
                      <a:r>
                        <a:rPr lang="en-US" sz="1200" b="0" kern="100" dirty="0">
                          <a:solidFill>
                            <a:schemeClr val="tx1"/>
                          </a:solidFill>
                          <a:effectLst/>
                          <a:latin typeface="標楷體" panose="03000509000000000000" pitchFamily="65" charset="-120"/>
                          <a:ea typeface="標楷體" panose="03000509000000000000" pitchFamily="65" charset="-120"/>
                        </a:rPr>
                        <a:t>(</a:t>
                      </a:r>
                      <a:r>
                        <a:rPr lang="zh-TW" sz="1200" b="0" kern="100" dirty="0">
                          <a:solidFill>
                            <a:schemeClr val="tx1"/>
                          </a:solidFill>
                          <a:effectLst/>
                          <a:latin typeface="標楷體" panose="03000509000000000000" pitchFamily="65" charset="-120"/>
                          <a:ea typeface="標楷體" panose="03000509000000000000" pitchFamily="65" charset="-120"/>
                        </a:rPr>
                        <a:t>三項均須通過</a:t>
                      </a:r>
                      <a:r>
                        <a:rPr lang="en-US" sz="1200" b="0" kern="100" dirty="0">
                          <a:solidFill>
                            <a:schemeClr val="tx1"/>
                          </a:solidFill>
                          <a:effectLst/>
                          <a:latin typeface="標楷體" panose="03000509000000000000" pitchFamily="65" charset="-120"/>
                          <a:ea typeface="標楷體" panose="03000509000000000000" pitchFamily="65" charset="-120"/>
                        </a:rPr>
                        <a:t>)</a:t>
                      </a:r>
                      <a:endParaRPr lang="zh-TW" sz="1200" b="0" kern="100" dirty="0">
                        <a:solidFill>
                          <a:schemeClr val="tx1"/>
                        </a:solidFill>
                        <a:effectLst/>
                        <a:latin typeface="標楷體" panose="03000509000000000000" pitchFamily="65" charset="-120"/>
                        <a:ea typeface="標楷體" panose="03000509000000000000" pitchFamily="65" charset="-120"/>
                      </a:endParaRPr>
                    </a:p>
                    <a:p>
                      <a:r>
                        <a:rPr lang="en-US" sz="1200" b="0" kern="100" dirty="0">
                          <a:solidFill>
                            <a:schemeClr val="tx1"/>
                          </a:solidFill>
                          <a:effectLst/>
                          <a:latin typeface="標楷體" panose="03000509000000000000" pitchFamily="65" charset="-120"/>
                          <a:ea typeface="標楷體" panose="03000509000000000000" pitchFamily="65" charset="-120"/>
                        </a:rPr>
                        <a:t>1.</a:t>
                      </a:r>
                      <a:r>
                        <a:rPr lang="zh-TW" sz="1200" b="0" kern="100" dirty="0">
                          <a:solidFill>
                            <a:schemeClr val="tx1"/>
                          </a:solidFill>
                          <a:effectLst/>
                          <a:latin typeface="標楷體" panose="03000509000000000000" pitchFamily="65" charset="-120"/>
                          <a:ea typeface="標楷體" panose="03000509000000000000" pitchFamily="65" charset="-120"/>
                        </a:rPr>
                        <a:t>能做立定跳遠，男生</a:t>
                      </a:r>
                      <a:r>
                        <a:rPr lang="en-US" sz="1200" b="0" kern="100" dirty="0">
                          <a:solidFill>
                            <a:schemeClr val="tx1"/>
                          </a:solidFill>
                          <a:effectLst/>
                          <a:latin typeface="標楷體" panose="03000509000000000000" pitchFamily="65" charset="-120"/>
                          <a:ea typeface="標楷體" panose="03000509000000000000" pitchFamily="65" charset="-120"/>
                        </a:rPr>
                        <a:t>150</a:t>
                      </a:r>
                      <a:r>
                        <a:rPr lang="zh-TW" sz="1200" b="0" kern="100" dirty="0">
                          <a:solidFill>
                            <a:schemeClr val="tx1"/>
                          </a:solidFill>
                          <a:effectLst/>
                          <a:latin typeface="標楷體" panose="03000509000000000000" pitchFamily="65" charset="-120"/>
                          <a:ea typeface="標楷體" panose="03000509000000000000" pitchFamily="65" charset="-120"/>
                        </a:rPr>
                        <a:t>公分以上、女生</a:t>
                      </a:r>
                      <a:r>
                        <a:rPr lang="en-US" sz="1200" b="0" kern="100" dirty="0">
                          <a:solidFill>
                            <a:schemeClr val="tx1"/>
                          </a:solidFill>
                          <a:effectLst/>
                          <a:latin typeface="標楷體" panose="03000509000000000000" pitchFamily="65" charset="-120"/>
                          <a:ea typeface="標楷體" panose="03000509000000000000" pitchFamily="65" charset="-120"/>
                        </a:rPr>
                        <a:t>130</a:t>
                      </a:r>
                      <a:r>
                        <a:rPr lang="zh-TW" sz="1200" b="0" kern="100" dirty="0">
                          <a:solidFill>
                            <a:schemeClr val="tx1"/>
                          </a:solidFill>
                          <a:effectLst/>
                          <a:latin typeface="標楷體" panose="03000509000000000000" pitchFamily="65" charset="-120"/>
                          <a:ea typeface="標楷體" panose="03000509000000000000" pitchFamily="65" charset="-120"/>
                        </a:rPr>
                        <a:t>公分以上。</a:t>
                      </a:r>
                    </a:p>
                    <a:p>
                      <a:r>
                        <a:rPr lang="en-US" sz="1200" b="0" kern="100" dirty="0">
                          <a:solidFill>
                            <a:schemeClr val="tx1"/>
                          </a:solidFill>
                          <a:effectLst/>
                          <a:latin typeface="標楷體" panose="03000509000000000000" pitchFamily="65" charset="-120"/>
                          <a:ea typeface="標楷體" panose="03000509000000000000" pitchFamily="65" charset="-120"/>
                        </a:rPr>
                        <a:t>2.</a:t>
                      </a:r>
                      <a:r>
                        <a:rPr lang="zh-TW" sz="1200" b="0" kern="100" dirty="0">
                          <a:solidFill>
                            <a:schemeClr val="tx1"/>
                          </a:solidFill>
                          <a:effectLst/>
                          <a:latin typeface="標楷體" panose="03000509000000000000" pitchFamily="65" charset="-120"/>
                          <a:ea typeface="標楷體" panose="03000509000000000000" pitchFamily="65" charset="-120"/>
                        </a:rPr>
                        <a:t>能做仰臥起坐</a:t>
                      </a:r>
                      <a:r>
                        <a:rPr lang="en-US" sz="1200" b="0" kern="100" dirty="0">
                          <a:solidFill>
                            <a:schemeClr val="tx1"/>
                          </a:solidFill>
                          <a:effectLst/>
                          <a:latin typeface="標楷體" panose="03000509000000000000" pitchFamily="65" charset="-120"/>
                          <a:ea typeface="標楷體" panose="03000509000000000000" pitchFamily="65" charset="-120"/>
                        </a:rPr>
                        <a:t>20</a:t>
                      </a:r>
                      <a:r>
                        <a:rPr lang="zh-TW" sz="1200" b="0" kern="100" dirty="0">
                          <a:solidFill>
                            <a:schemeClr val="tx1"/>
                          </a:solidFill>
                          <a:effectLst/>
                          <a:latin typeface="標楷體" panose="03000509000000000000" pitchFamily="65" charset="-120"/>
                          <a:ea typeface="標楷體" panose="03000509000000000000" pitchFamily="65" charset="-120"/>
                        </a:rPr>
                        <a:t>次以上。</a:t>
                      </a:r>
                    </a:p>
                    <a:p>
                      <a:r>
                        <a:rPr lang="en-US" sz="1200" b="0" kern="100" dirty="0">
                          <a:solidFill>
                            <a:schemeClr val="tx1"/>
                          </a:solidFill>
                          <a:effectLst/>
                          <a:latin typeface="標楷體" panose="03000509000000000000" pitchFamily="65" charset="-120"/>
                          <a:ea typeface="標楷體" panose="03000509000000000000" pitchFamily="65" charset="-120"/>
                        </a:rPr>
                        <a:t>3.</a:t>
                      </a:r>
                      <a:r>
                        <a:rPr lang="zh-TW" sz="1200" b="0" kern="100" dirty="0">
                          <a:solidFill>
                            <a:schemeClr val="tx1"/>
                          </a:solidFill>
                          <a:effectLst/>
                          <a:latin typeface="標楷體" panose="03000509000000000000" pitchFamily="65" charset="-120"/>
                          <a:ea typeface="標楷體" panose="03000509000000000000" pitchFamily="65" charset="-120"/>
                        </a:rPr>
                        <a:t>能跑</a:t>
                      </a:r>
                      <a:r>
                        <a:rPr lang="en-US" sz="1200" b="0" kern="100" dirty="0">
                          <a:solidFill>
                            <a:schemeClr val="tx1"/>
                          </a:solidFill>
                          <a:effectLst/>
                          <a:latin typeface="標楷體" panose="03000509000000000000" pitchFamily="65" charset="-120"/>
                          <a:ea typeface="標楷體" panose="03000509000000000000" pitchFamily="65" charset="-120"/>
                        </a:rPr>
                        <a:t>400</a:t>
                      </a:r>
                      <a:r>
                        <a:rPr lang="zh-TW" sz="1200" b="0" kern="100" dirty="0">
                          <a:solidFill>
                            <a:schemeClr val="tx1"/>
                          </a:solidFill>
                          <a:effectLst/>
                          <a:latin typeface="標楷體" panose="03000509000000000000" pitchFamily="65" charset="-120"/>
                          <a:ea typeface="標楷體" panose="03000509000000000000" pitchFamily="65" charset="-120"/>
                        </a:rPr>
                        <a:t>公尺以上。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0656006"/>
                  </a:ext>
                </a:extLst>
              </a:tr>
              <a:tr h="701219">
                <a:tc>
                  <a:txBody>
                    <a:bodyPr/>
                    <a:lstStyle/>
                    <a:p>
                      <a:r>
                        <a:rPr lang="zh-TW" altLang="en-US" sz="1200" kern="100" dirty="0">
                          <a:solidFill>
                            <a:schemeClr val="tx1"/>
                          </a:solidFill>
                          <a:effectLst/>
                          <a:latin typeface="標楷體" panose="03000509000000000000" pitchFamily="65" charset="-120"/>
                          <a:ea typeface="標楷體" panose="03000509000000000000" pitchFamily="65" charset="-120"/>
                        </a:rPr>
                        <a:t>溜冰</a:t>
                      </a:r>
                      <a:endParaRPr lang="zh-TW" sz="12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sz="1200" b="0" kern="100" dirty="0">
                          <a:solidFill>
                            <a:schemeClr val="tx1"/>
                          </a:solidFill>
                          <a:effectLst/>
                          <a:latin typeface="標楷體" panose="03000509000000000000" pitchFamily="65" charset="-120"/>
                          <a:ea typeface="標楷體" panose="03000509000000000000" pitchFamily="65" charset="-120"/>
                        </a:rPr>
                        <a:t>個人</a:t>
                      </a:r>
                    </a:p>
                    <a:p>
                      <a:pPr algn="ctr"/>
                      <a:r>
                        <a:rPr lang="zh-TW" sz="1200" b="0" kern="100" dirty="0">
                          <a:solidFill>
                            <a:schemeClr val="tx1"/>
                          </a:solidFill>
                          <a:effectLst/>
                          <a:latin typeface="標楷體" panose="03000509000000000000" pitchFamily="65" charset="-120"/>
                          <a:ea typeface="標楷體" panose="03000509000000000000" pitchFamily="65" charset="-120"/>
                        </a:rPr>
                        <a:t>（</a:t>
                      </a:r>
                      <a:r>
                        <a:rPr lang="zh-TW" altLang="zh-TW" sz="1200" b="0" kern="100" dirty="0">
                          <a:solidFill>
                            <a:schemeClr val="tx1"/>
                          </a:solidFill>
                          <a:effectLst/>
                          <a:latin typeface="標楷體" panose="03000509000000000000" pitchFamily="65" charset="-120"/>
                          <a:ea typeface="標楷體" panose="03000509000000000000" pitchFamily="65" charset="-120"/>
                        </a:rPr>
                        <a:t>限</a:t>
                      </a:r>
                      <a:r>
                        <a:rPr lang="zh-TW" altLang="en-US" sz="1200" b="0" kern="100" dirty="0">
                          <a:solidFill>
                            <a:schemeClr val="tx1"/>
                          </a:solidFill>
                          <a:effectLst/>
                          <a:latin typeface="標楷體" panose="03000509000000000000" pitchFamily="65" charset="-120"/>
                          <a:ea typeface="標楷體" panose="03000509000000000000" pitchFamily="65" charset="-120"/>
                        </a:rPr>
                        <a:t>中</a:t>
                      </a:r>
                      <a:r>
                        <a:rPr lang="zh-TW" altLang="zh-TW" sz="1200" b="0" kern="100" dirty="0">
                          <a:solidFill>
                            <a:schemeClr val="tx1"/>
                          </a:solidFill>
                          <a:effectLst/>
                          <a:latin typeface="標楷體" panose="03000509000000000000" pitchFamily="65" charset="-120"/>
                          <a:ea typeface="標楷體" panose="03000509000000000000" pitchFamily="65" charset="-120"/>
                        </a:rPr>
                        <a:t>級以上童軍報</a:t>
                      </a:r>
                      <a:r>
                        <a:rPr lang="zh-TW" sz="1200" b="0" kern="100" dirty="0">
                          <a:solidFill>
                            <a:schemeClr val="tx1"/>
                          </a:solidFill>
                          <a:effectLst/>
                          <a:latin typeface="標楷體" panose="03000509000000000000" pitchFamily="65" charset="-120"/>
                          <a:ea typeface="標楷體" panose="03000509000000000000" pitchFamily="65" charset="-120"/>
                        </a:rPr>
                        <a:t>考）</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b="0" kern="100" dirty="0">
                          <a:solidFill>
                            <a:schemeClr val="tx1"/>
                          </a:solidFill>
                          <a:effectLst/>
                          <a:latin typeface="標楷體" panose="03000509000000000000" pitchFamily="65" charset="-120"/>
                          <a:ea typeface="標楷體" panose="03000509000000000000" pitchFamily="65" charset="-120"/>
                        </a:rPr>
                        <a:t>以術科通過為考驗標準。</a:t>
                      </a:r>
                      <a:r>
                        <a:rPr lang="en-US" altLang="zh-TW" sz="1200" b="0" kern="100" dirty="0">
                          <a:solidFill>
                            <a:schemeClr val="tx1"/>
                          </a:solidFill>
                          <a:effectLst/>
                          <a:latin typeface="標楷體" panose="03000509000000000000" pitchFamily="65" charset="-120"/>
                          <a:ea typeface="標楷體" panose="03000509000000000000" pitchFamily="65" charset="-120"/>
                        </a:rPr>
                        <a:t>(</a:t>
                      </a:r>
                      <a:r>
                        <a:rPr lang="zh-TW" altLang="zh-TW" sz="1200" b="0" kern="100" dirty="0">
                          <a:solidFill>
                            <a:schemeClr val="tx1"/>
                          </a:solidFill>
                          <a:effectLst/>
                          <a:latin typeface="標楷體" panose="03000509000000000000" pitchFamily="65" charset="-120"/>
                          <a:ea typeface="標楷體" panose="03000509000000000000" pitchFamily="65" charset="-120"/>
                        </a:rPr>
                        <a:t>三項均須通過</a:t>
                      </a:r>
                      <a:r>
                        <a:rPr lang="en-US" altLang="zh-TW" sz="1200" b="0" kern="100" dirty="0">
                          <a:solidFill>
                            <a:schemeClr val="tx1"/>
                          </a:solidFill>
                          <a:effectLst/>
                          <a:latin typeface="標楷體" panose="03000509000000000000" pitchFamily="65" charset="-120"/>
                          <a:ea typeface="標楷體" panose="03000509000000000000" pitchFamily="65" charset="-120"/>
                        </a:rPr>
                        <a:t>)</a:t>
                      </a:r>
                      <a:endParaRPr lang="zh-TW" altLang="zh-TW" sz="1200" b="0" kern="100" dirty="0">
                        <a:solidFill>
                          <a:schemeClr val="tx1"/>
                        </a:solidFill>
                        <a:effectLst/>
                        <a:latin typeface="標楷體" panose="03000509000000000000" pitchFamily="65" charset="-120"/>
                        <a:ea typeface="標楷體" panose="03000509000000000000" pitchFamily="65" charset="-120"/>
                      </a:endParaRPr>
                    </a:p>
                    <a:p>
                      <a:r>
                        <a:rPr lang="en-US" altLang="zh-TW" sz="1200" b="0" kern="100" dirty="0">
                          <a:solidFill>
                            <a:schemeClr val="tx1"/>
                          </a:solidFill>
                          <a:effectLst/>
                          <a:latin typeface="標楷體" panose="03000509000000000000" pitchFamily="65" charset="-120"/>
                          <a:ea typeface="標楷體" panose="03000509000000000000" pitchFamily="65" charset="-120"/>
                        </a:rPr>
                        <a:t>1.</a:t>
                      </a:r>
                      <a:r>
                        <a:rPr lang="zh-TW" altLang="en-US" sz="1200" b="0" kern="100" dirty="0">
                          <a:solidFill>
                            <a:schemeClr val="tx1"/>
                          </a:solidFill>
                          <a:effectLst/>
                          <a:latin typeface="標楷體" panose="03000509000000000000" pitchFamily="65" charset="-120"/>
                          <a:ea typeface="標楷體" panose="03000509000000000000" pitchFamily="65" charset="-120"/>
                        </a:rPr>
                        <a:t>能穿著溜冰鞋走路。</a:t>
                      </a:r>
                    </a:p>
                    <a:p>
                      <a:r>
                        <a:rPr lang="en-US" altLang="zh-TW" sz="1200" b="0" kern="100" dirty="0">
                          <a:solidFill>
                            <a:schemeClr val="tx1"/>
                          </a:solidFill>
                          <a:effectLst/>
                          <a:latin typeface="標楷體" panose="03000509000000000000" pitchFamily="65" charset="-120"/>
                          <a:ea typeface="標楷體" panose="03000509000000000000" pitchFamily="65" charset="-120"/>
                        </a:rPr>
                        <a:t>2.</a:t>
                      </a:r>
                      <a:r>
                        <a:rPr lang="zh-TW" altLang="en-US" sz="1200" b="0" kern="100" dirty="0">
                          <a:solidFill>
                            <a:schemeClr val="tx1"/>
                          </a:solidFill>
                          <a:effectLst/>
                          <a:latin typeface="標楷體" panose="03000509000000000000" pitchFamily="65" charset="-120"/>
                          <a:ea typeface="標楷體" panose="03000509000000000000" pitchFamily="65" charset="-120"/>
                        </a:rPr>
                        <a:t>能滑行前進及倒退</a:t>
                      </a:r>
                      <a:r>
                        <a:rPr lang="en-US" altLang="zh-TW" sz="1200" b="0" kern="100" dirty="0">
                          <a:solidFill>
                            <a:schemeClr val="tx1"/>
                          </a:solidFill>
                          <a:effectLst/>
                          <a:latin typeface="標楷體" panose="03000509000000000000" pitchFamily="65" charset="-120"/>
                          <a:ea typeface="標楷體" panose="03000509000000000000" pitchFamily="65" charset="-120"/>
                        </a:rPr>
                        <a:t>20M</a:t>
                      </a:r>
                      <a:r>
                        <a:rPr lang="zh-TW" altLang="en-US" sz="1200" b="0" kern="100" dirty="0">
                          <a:solidFill>
                            <a:schemeClr val="tx1"/>
                          </a:solidFill>
                          <a:effectLst/>
                          <a:latin typeface="標楷體" panose="03000509000000000000" pitchFamily="65" charset="-120"/>
                          <a:ea typeface="標楷體" panose="03000509000000000000" pitchFamily="65" charset="-120"/>
                        </a:rPr>
                        <a:t>以上。</a:t>
                      </a:r>
                    </a:p>
                    <a:p>
                      <a:r>
                        <a:rPr lang="en-US" altLang="zh-TW" sz="1200" b="0" kern="100" dirty="0">
                          <a:solidFill>
                            <a:schemeClr val="tx1"/>
                          </a:solidFill>
                          <a:effectLst/>
                          <a:latin typeface="標楷體" panose="03000509000000000000" pitchFamily="65" charset="-120"/>
                          <a:ea typeface="標楷體" panose="03000509000000000000" pitchFamily="65" charset="-120"/>
                        </a:rPr>
                        <a:t>3.</a:t>
                      </a:r>
                      <a:r>
                        <a:rPr lang="zh-TW" altLang="en-US" sz="1200" b="0" kern="100" dirty="0">
                          <a:solidFill>
                            <a:schemeClr val="tx1"/>
                          </a:solidFill>
                          <a:effectLst/>
                          <a:latin typeface="標楷體" panose="03000509000000000000" pitchFamily="65" charset="-120"/>
                          <a:ea typeface="標楷體" panose="03000509000000000000" pitchFamily="65" charset="-120"/>
                        </a:rPr>
                        <a:t>能煞車停止於終點及起點，不靠外力攙扶</a:t>
                      </a:r>
                      <a:endParaRPr lang="zh-TW" sz="1200" b="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2327348"/>
                  </a:ext>
                </a:extLst>
              </a:tr>
            </a:tbl>
          </a:graphicData>
        </a:graphic>
      </p:graphicFrame>
    </p:spTree>
    <p:extLst>
      <p:ext uri="{BB962C8B-B14F-4D97-AF65-F5344CB8AC3E}">
        <p14:creationId xmlns:p14="http://schemas.microsoft.com/office/powerpoint/2010/main" val="1087100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BE300B64-767A-E4C0-9F54-15F90CFC0D62}"/>
              </a:ext>
            </a:extLst>
          </p:cNvPr>
          <p:cNvSpPr txBox="1">
            <a:spLocks/>
          </p:cNvSpPr>
          <p:nvPr/>
        </p:nvSpPr>
        <p:spPr>
          <a:xfrm>
            <a:off x="492990" y="226362"/>
            <a:ext cx="11205023" cy="8809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國花進程</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新北市常見退件問題</a:t>
            </a:r>
            <a:endParaRPr lang="zh-TW" altLang="en-US" sz="3200" dirty="0">
              <a:solidFill>
                <a:srgbClr val="7030A0"/>
              </a:solidFill>
            </a:endParaRPr>
          </a:p>
        </p:txBody>
      </p:sp>
      <p:sp>
        <p:nvSpPr>
          <p:cNvPr id="3" name="內容版面配置區 2">
            <a:extLst>
              <a:ext uri="{FF2B5EF4-FFF2-40B4-BE49-F238E27FC236}">
                <a16:creationId xmlns:a16="http://schemas.microsoft.com/office/drawing/2014/main" id="{4EB2F492-4963-4760-F954-23122A1403DE}"/>
              </a:ext>
            </a:extLst>
          </p:cNvPr>
          <p:cNvSpPr>
            <a:spLocks noGrp="1"/>
          </p:cNvSpPr>
          <p:nvPr>
            <p:ph idx="1"/>
          </p:nvPr>
        </p:nvSpPr>
        <p:spPr>
          <a:xfrm>
            <a:off x="634253" y="1107347"/>
            <a:ext cx="10922496" cy="4911448"/>
          </a:xfrm>
        </p:spPr>
        <p:txBody>
          <a:bodyPr>
            <a:noAutofit/>
          </a:bodyPr>
          <a:lstStyle/>
          <a:p>
            <a:pPr marL="0" indent="0">
              <a:buNone/>
            </a:pPr>
            <a:r>
              <a:rPr lang="en-US" altLang="zh-TW" sz="2000" b="0" i="0" dirty="0">
                <a:solidFill>
                  <a:srgbClr val="4C2B11"/>
                </a:solidFill>
                <a:effectLst/>
                <a:latin typeface="標楷體" panose="03000509000000000000" pitchFamily="65" charset="-120"/>
                <a:ea typeface="標楷體" panose="03000509000000000000" pitchFamily="65" charset="-120"/>
              </a:rPr>
              <a:t>1.</a:t>
            </a:r>
            <a:r>
              <a:rPr lang="zh-TW"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曾在縣（市）或地區以上所舉辦的童軍活動中擔任服務工作累計</a:t>
            </a:r>
            <a:r>
              <a:rPr lang="en-US" altLang="zh-TW" sz="2000" kern="100" dirty="0">
                <a:effectLst/>
                <a:latin typeface="Times New Roman" panose="02020603050405020304" pitchFamily="18" charset="0"/>
                <a:ea typeface="標楷體" panose="03000509000000000000" pitchFamily="65" charset="-120"/>
              </a:rPr>
              <a:t>40</a:t>
            </a:r>
            <a:r>
              <a:rPr lang="zh-TW"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小時以上</a:t>
            </a:r>
            <a:r>
              <a:rPr lang="zh-TW" alt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1800" dirty="0">
                <a:solidFill>
                  <a:schemeClr val="accent2">
                    <a:lumMod val="50000"/>
                  </a:schemeClr>
                </a:solidFill>
                <a:latin typeface="標楷體" panose="03000509000000000000" pitchFamily="65" charset="-120"/>
                <a:ea typeface="標楷體" panose="03000509000000000000" pitchFamily="65" charset="-120"/>
              </a:rPr>
              <a:t>  </a:t>
            </a:r>
            <a:r>
              <a:rPr lang="zh-TW" altLang="en-US" sz="1800" dirty="0">
                <a:solidFill>
                  <a:schemeClr val="accent2">
                    <a:lumMod val="50000"/>
                  </a:schemeClr>
                </a:solidFill>
                <a:latin typeface="新細明體" panose="02020500000000000000" pitchFamily="18" charset="-120"/>
                <a:ea typeface="新細明體" panose="02020500000000000000" pitchFamily="18" charset="-120"/>
              </a:rPr>
              <a:t>●</a:t>
            </a:r>
            <a:r>
              <a:rPr lang="zh-TW" altLang="en-US" sz="1800" dirty="0">
                <a:solidFill>
                  <a:schemeClr val="accent2">
                    <a:lumMod val="50000"/>
                  </a:schemeClr>
                </a:solidFill>
                <a:latin typeface="標楷體" panose="03000509000000000000" pitchFamily="65" charset="-120"/>
                <a:ea typeface="標楷體" panose="03000509000000000000" pitchFamily="65" charset="-120"/>
              </a:rPr>
              <a:t>服務時數認證，建議自獅級合格日後進行計算且不得與童軍社區服務活動相同。</a:t>
            </a:r>
            <a:endParaRPr lang="en-US" altLang="zh-TW" sz="1800" dirty="0">
              <a:solidFill>
                <a:schemeClr val="accent2">
                  <a:lumMod val="50000"/>
                </a:schemeClr>
              </a:solidFill>
              <a:latin typeface="標楷體" panose="03000509000000000000" pitchFamily="65" charset="-120"/>
              <a:ea typeface="標楷體" panose="03000509000000000000" pitchFamily="65" charset="-120"/>
            </a:endParaRPr>
          </a:p>
          <a:p>
            <a:pPr marL="0" indent="0">
              <a:buNone/>
            </a:pPr>
            <a:r>
              <a:rPr lang="zh-TW" altLang="en-US" sz="1800" dirty="0">
                <a:solidFill>
                  <a:schemeClr val="accent2">
                    <a:lumMod val="50000"/>
                  </a:schemeClr>
                </a:solidFill>
                <a:latin typeface="標楷體" panose="03000509000000000000" pitchFamily="65" charset="-120"/>
                <a:ea typeface="標楷體" panose="03000509000000000000" pitchFamily="65" charset="-120"/>
              </a:rPr>
              <a:t>  </a:t>
            </a:r>
            <a:r>
              <a:rPr lang="zh-TW" altLang="en-US" sz="1800" dirty="0">
                <a:solidFill>
                  <a:schemeClr val="accent2">
                    <a:lumMod val="50000"/>
                  </a:schemeClr>
                </a:solidFill>
                <a:latin typeface="新細明體" panose="02020500000000000000" pitchFamily="18" charset="-120"/>
                <a:ea typeface="新細明體" panose="02020500000000000000" pitchFamily="18" charset="-120"/>
              </a:rPr>
              <a:t>●</a:t>
            </a:r>
            <a:r>
              <a:rPr lang="zh-TW" altLang="en-US" sz="1800" dirty="0">
                <a:solidFill>
                  <a:schemeClr val="accent2">
                    <a:lumMod val="50000"/>
                  </a:schemeClr>
                </a:solidFill>
                <a:latin typeface="標楷體" panose="03000509000000000000" pitchFamily="65" charset="-120"/>
                <a:ea typeface="標楷體" panose="03000509000000000000" pitchFamily="65" charset="-120"/>
              </a:rPr>
              <a:t>新北市市級服務一日上限為</a:t>
            </a:r>
            <a:r>
              <a:rPr lang="en-US" altLang="zh-TW" sz="1800" dirty="0">
                <a:solidFill>
                  <a:schemeClr val="accent2">
                    <a:lumMod val="50000"/>
                  </a:schemeClr>
                </a:solidFill>
                <a:latin typeface="標楷體" panose="03000509000000000000" pitchFamily="65" charset="-120"/>
                <a:ea typeface="標楷體" panose="03000509000000000000" pitchFamily="65" charset="-120"/>
              </a:rPr>
              <a:t>8</a:t>
            </a:r>
            <a:r>
              <a:rPr lang="zh-TW" altLang="en-US" sz="1800" dirty="0">
                <a:solidFill>
                  <a:schemeClr val="accent2">
                    <a:lumMod val="50000"/>
                  </a:schemeClr>
                </a:solidFill>
                <a:latin typeface="標楷體" panose="03000509000000000000" pitchFamily="65" charset="-120"/>
                <a:ea typeface="標楷體" panose="03000509000000000000" pitchFamily="65" charset="-120"/>
              </a:rPr>
              <a:t>小時，若為其他縣市童軍會活動服務請附上佐證資料。</a:t>
            </a:r>
            <a:endParaRPr lang="en-US" altLang="zh-TW" sz="1800" dirty="0">
              <a:solidFill>
                <a:schemeClr val="accent2">
                  <a:lumMod val="50000"/>
                </a:schemeClr>
              </a:solidFill>
              <a:latin typeface="標楷體" panose="03000509000000000000" pitchFamily="65" charset="-120"/>
              <a:ea typeface="標楷體" panose="03000509000000000000" pitchFamily="65" charset="-120"/>
            </a:endParaRPr>
          </a:p>
          <a:p>
            <a:pPr marL="0" indent="0">
              <a:buNone/>
            </a:pPr>
            <a:r>
              <a:rPr lang="zh-TW" altLang="en-US" sz="1800" dirty="0">
                <a:solidFill>
                  <a:schemeClr val="accent2">
                    <a:lumMod val="50000"/>
                  </a:schemeClr>
                </a:solidFill>
                <a:latin typeface="標楷體" panose="03000509000000000000" pitchFamily="65" charset="-120"/>
                <a:ea typeface="標楷體" panose="03000509000000000000" pitchFamily="65" charset="-120"/>
              </a:rPr>
              <a:t>  </a:t>
            </a:r>
            <a:r>
              <a:rPr lang="zh-TW" altLang="en-US" sz="1800" dirty="0">
                <a:solidFill>
                  <a:schemeClr val="accent2">
                    <a:lumMod val="50000"/>
                  </a:schemeClr>
                </a:solidFill>
                <a:latin typeface="新細明體" panose="02020500000000000000" pitchFamily="18" charset="-120"/>
                <a:ea typeface="新細明體" panose="02020500000000000000" pitchFamily="18" charset="-120"/>
              </a:rPr>
              <a:t>●</a:t>
            </a:r>
            <a:r>
              <a:rPr lang="zh-TW" altLang="en-US" sz="1800" dirty="0">
                <a:solidFill>
                  <a:schemeClr val="accent2">
                    <a:lumMod val="50000"/>
                  </a:schemeClr>
                </a:solidFill>
                <a:latin typeface="標楷體" panose="03000509000000000000" pitchFamily="65" charset="-120"/>
                <a:ea typeface="標楷體" panose="03000509000000000000" pitchFamily="65" charset="-120"/>
              </a:rPr>
              <a:t>新北市童軍會專科考驗活動擔任該童軍團隊輔之行義可認證市級活動服務時數，</a:t>
            </a:r>
            <a:endParaRPr lang="en-US" altLang="zh-TW" sz="1800" dirty="0">
              <a:solidFill>
                <a:schemeClr val="accent2">
                  <a:lumMod val="50000"/>
                </a:schemeClr>
              </a:solidFill>
              <a:latin typeface="標楷體" panose="03000509000000000000" pitchFamily="65" charset="-120"/>
              <a:ea typeface="標楷體" panose="03000509000000000000" pitchFamily="65" charset="-120"/>
            </a:endParaRPr>
          </a:p>
          <a:p>
            <a:pPr marL="0" indent="0">
              <a:buNone/>
            </a:pPr>
            <a:r>
              <a:rPr lang="en-US" altLang="zh-TW" sz="1800" dirty="0">
                <a:latin typeface="標楷體" panose="03000509000000000000" pitchFamily="65" charset="-120"/>
                <a:ea typeface="標楷體" panose="03000509000000000000" pitchFamily="65" charset="-120"/>
              </a:rPr>
              <a:t>    </a:t>
            </a:r>
            <a:r>
              <a:rPr lang="zh-TW" altLang="en-US" sz="1800" dirty="0">
                <a:solidFill>
                  <a:schemeClr val="accent2">
                    <a:lumMod val="50000"/>
                  </a:schemeClr>
                </a:solidFill>
                <a:latin typeface="標楷體" panose="03000509000000000000" pitchFamily="65" charset="-120"/>
                <a:ea typeface="標楷體" panose="03000509000000000000" pitchFamily="65" charset="-120"/>
              </a:rPr>
              <a:t>但隊輔不可參加同場考驗</a:t>
            </a:r>
            <a:r>
              <a:rPr lang="en-US" altLang="zh-TW" sz="1800" dirty="0">
                <a:solidFill>
                  <a:schemeClr val="accent2">
                    <a:lumMod val="50000"/>
                  </a:schemeClr>
                </a:solidFill>
                <a:latin typeface="標楷體" panose="03000509000000000000" pitchFamily="65" charset="-120"/>
                <a:ea typeface="標楷體" panose="03000509000000000000" pitchFamily="65" charset="-120"/>
              </a:rPr>
              <a:t>(</a:t>
            </a:r>
            <a:r>
              <a:rPr lang="zh-TW" altLang="en-US" sz="1800" dirty="0">
                <a:solidFill>
                  <a:schemeClr val="accent2">
                    <a:lumMod val="50000"/>
                  </a:schemeClr>
                </a:solidFill>
                <a:latin typeface="標楷體" panose="03000509000000000000" pitchFamily="65" charset="-120"/>
                <a:ea typeface="標楷體" panose="03000509000000000000" pitchFamily="65" charset="-120"/>
              </a:rPr>
              <a:t>或露營、聯團活動參加學員</a:t>
            </a:r>
            <a:r>
              <a:rPr lang="en-US" altLang="zh-TW" sz="1800" dirty="0">
                <a:solidFill>
                  <a:schemeClr val="accent2">
                    <a:lumMod val="50000"/>
                  </a:schemeClr>
                </a:solidFill>
                <a:latin typeface="標楷體" panose="03000509000000000000" pitchFamily="65" charset="-120"/>
                <a:ea typeface="標楷體" panose="03000509000000000000" pitchFamily="65" charset="-120"/>
              </a:rPr>
              <a:t>)</a:t>
            </a:r>
            <a:r>
              <a:rPr lang="zh-TW" altLang="en-US" sz="1800" dirty="0">
                <a:solidFill>
                  <a:schemeClr val="accent2">
                    <a:lumMod val="50000"/>
                  </a:schemeClr>
                </a:solidFill>
                <a:latin typeface="標楷體" panose="03000509000000000000" pitchFamily="65" charset="-120"/>
                <a:ea typeface="標楷體" panose="03000509000000000000" pitchFamily="65" charset="-120"/>
              </a:rPr>
              <a:t>，建議於考驗後一週內先提報名單備查。</a:t>
            </a:r>
            <a:endParaRPr lang="en-US" altLang="zh-TW" sz="1800" dirty="0">
              <a:solidFill>
                <a:schemeClr val="accent2">
                  <a:lumMod val="50000"/>
                </a:schemeClr>
              </a:solidFill>
              <a:latin typeface="標楷體" panose="03000509000000000000" pitchFamily="65" charset="-120"/>
              <a:ea typeface="標楷體" panose="03000509000000000000" pitchFamily="65" charset="-120"/>
            </a:endParaRPr>
          </a:p>
          <a:p>
            <a:pPr marL="0" indent="0">
              <a:buNone/>
            </a:pPr>
            <a:r>
              <a:rPr lang="en-US" altLang="zh-TW" sz="2000" b="0" i="0" dirty="0">
                <a:effectLst/>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童軍露營計畫，行義必須說明在營隊中參與之角色</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如總籌或是某組組長</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marL="0" indent="0">
              <a:buNone/>
            </a:pP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露營計畫時間需晚於高級合格日之後。</a:t>
            </a:r>
            <a:endParaRPr lang="en-US" altLang="zh-TW" sz="2000" dirty="0">
              <a:latin typeface="標楷體" panose="03000509000000000000" pitchFamily="65" charset="-120"/>
              <a:ea typeface="標楷體" panose="03000509000000000000" pitchFamily="65" charset="-120"/>
            </a:endParaRPr>
          </a:p>
          <a:p>
            <a:pPr marL="0" indent="0">
              <a:buNone/>
            </a:pPr>
            <a:r>
              <a:rPr lang="en-US" altLang="zh-TW" sz="2000" b="0" i="0" dirty="0">
                <a:effectLst/>
                <a:latin typeface="標楷體" panose="03000509000000000000" pitchFamily="65" charset="-120"/>
                <a:ea typeface="標楷體" panose="03000509000000000000" pitchFamily="65" charset="-120"/>
              </a:rPr>
              <a:t>3.</a:t>
            </a:r>
            <a:r>
              <a:rPr lang="zh-TW" altLang="en-US" sz="2000" b="0" i="0" dirty="0">
                <a:effectLst/>
                <a:latin typeface="標楷體" panose="03000509000000000000" pitchFamily="65" charset="-120"/>
                <a:ea typeface="標楷體" panose="03000509000000000000" pitchFamily="65" charset="-120"/>
              </a:rPr>
              <a:t>童軍社區服務對象並非童軍團，請務必以民間單位為主要服務對象。</a:t>
            </a:r>
            <a:endParaRPr lang="en-US" altLang="zh-TW" sz="2000" b="0" i="0" dirty="0">
              <a:effectLst/>
              <a:latin typeface="標楷體" panose="03000509000000000000" pitchFamily="65" charset="-120"/>
              <a:ea typeface="標楷體" panose="03000509000000000000" pitchFamily="65" charset="-120"/>
            </a:endParaRPr>
          </a:p>
          <a:p>
            <a:pPr marL="0" indent="0">
              <a:buNone/>
            </a:pP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服務必須</a:t>
            </a:r>
            <a:r>
              <a:rPr lang="en-US" altLang="zh-TW" sz="2000" dirty="0">
                <a:latin typeface="標楷體" panose="03000509000000000000" pitchFamily="65" charset="-120"/>
                <a:ea typeface="標楷體" panose="03000509000000000000" pitchFamily="65" charset="-120"/>
              </a:rPr>
              <a:t>16</a:t>
            </a:r>
            <a:r>
              <a:rPr lang="zh-TW" altLang="en-US" sz="2000" dirty="0">
                <a:latin typeface="標楷體" panose="03000509000000000000" pitchFamily="65" charset="-120"/>
                <a:ea typeface="標楷體" panose="03000509000000000000" pitchFamily="65" charset="-120"/>
              </a:rPr>
              <a:t>小時以上，可包含事前準備、規劃時間，但須明列出來，且行義童軍必須擔任</a:t>
            </a:r>
            <a:endParaRPr lang="en-US" altLang="zh-TW" sz="2000" dirty="0">
              <a:latin typeface="標楷體" panose="03000509000000000000" pitchFamily="65" charset="-120"/>
              <a:ea typeface="標楷體" panose="03000509000000000000" pitchFamily="65" charset="-120"/>
            </a:endParaRPr>
          </a:p>
          <a:p>
            <a:pPr marL="0" indent="0">
              <a:buNone/>
            </a:pP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營隊中參與之角色</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如總籌或是某組組長</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marL="0" indent="0" algn="l">
              <a:buNone/>
            </a:pPr>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童軍手冊</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綠本</a:t>
            </a:r>
            <a:r>
              <a:rPr lang="en-US" altLang="zh-TW" sz="2000"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專科章認證欄</a:t>
            </a:r>
            <a:r>
              <a:rPr lang="zh-TW" altLang="en-US" sz="2000" dirty="0">
                <a:latin typeface="標楷體" panose="03000509000000000000" pitchFamily="65" charset="-120"/>
                <a:ea typeface="標楷體" panose="03000509000000000000" pitchFamily="65" charset="-120"/>
              </a:rPr>
              <a:t>為新北市童軍會，團長請勿核章。</a:t>
            </a:r>
            <a:endParaRPr lang="en-US" altLang="zh-TW" sz="2000" dirty="0">
              <a:latin typeface="標楷體" panose="03000509000000000000" pitchFamily="65" charset="-120"/>
              <a:ea typeface="標楷體" panose="03000509000000000000" pitchFamily="65" charset="-120"/>
            </a:endParaRPr>
          </a:p>
          <a:p>
            <a:pPr marL="0" indent="0" algn="l">
              <a:buNone/>
            </a:pPr>
            <a:r>
              <a:rPr lang="en-US" altLang="zh-TW" sz="2000" dirty="0">
                <a:latin typeface="標楷體" panose="03000509000000000000" pitchFamily="65" charset="-120"/>
                <a:ea typeface="標楷體" panose="03000509000000000000" pitchFamily="65" charset="-120"/>
              </a:rPr>
              <a:t>5.</a:t>
            </a:r>
            <a:r>
              <a:rPr lang="zh-TW" altLang="en-US" sz="2000" dirty="0">
                <a:latin typeface="標楷體" panose="03000509000000000000" pitchFamily="65" charset="-120"/>
                <a:ea typeface="標楷體" panose="03000509000000000000" pitchFamily="65" charset="-120"/>
              </a:rPr>
              <a:t>各項申請書及表格，每一格均須核章，請勿遺漏。</a:t>
            </a:r>
            <a:endParaRPr lang="en-US" altLang="zh-TW" sz="2000" dirty="0">
              <a:latin typeface="標楷體" panose="03000509000000000000" pitchFamily="65" charset="-120"/>
              <a:ea typeface="標楷體" panose="03000509000000000000" pitchFamily="65" charset="-120"/>
            </a:endParaRPr>
          </a:p>
          <a:p>
            <a:pPr marL="0" indent="0" algn="l">
              <a:buNone/>
            </a:pPr>
            <a:endParaRPr lang="en-US" altLang="zh-TW" sz="2400" dirty="0">
              <a:solidFill>
                <a:srgbClr val="4C2B11"/>
              </a:solidFill>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A9FE68F8-78FC-F601-01DE-25C025312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292" y="5746716"/>
            <a:ext cx="1635793" cy="729585"/>
          </a:xfrm>
          <a:prstGeom prst="rect">
            <a:avLst/>
          </a:prstGeom>
        </p:spPr>
      </p:pic>
    </p:spTree>
    <p:extLst>
      <p:ext uri="{BB962C8B-B14F-4D97-AF65-F5344CB8AC3E}">
        <p14:creationId xmlns:p14="http://schemas.microsoft.com/office/powerpoint/2010/main" val="352009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BE300B64-767A-E4C0-9F54-15F90CFC0D62}"/>
              </a:ext>
            </a:extLst>
          </p:cNvPr>
          <p:cNvSpPr txBox="1">
            <a:spLocks/>
          </p:cNvSpPr>
          <p:nvPr/>
        </p:nvSpPr>
        <p:spPr>
          <a:xfrm>
            <a:off x="492990" y="226362"/>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高級考驗提醒</a:t>
            </a:r>
            <a:endParaRPr lang="zh-TW" altLang="en-US" sz="3200" dirty="0">
              <a:solidFill>
                <a:srgbClr val="7030A0"/>
              </a:solidFill>
            </a:endParaRPr>
          </a:p>
        </p:txBody>
      </p:sp>
      <p:sp>
        <p:nvSpPr>
          <p:cNvPr id="3" name="內容版面配置區 2">
            <a:extLst>
              <a:ext uri="{FF2B5EF4-FFF2-40B4-BE49-F238E27FC236}">
                <a16:creationId xmlns:a16="http://schemas.microsoft.com/office/drawing/2014/main" id="{4EB2F492-4963-4760-F954-23122A1403DE}"/>
              </a:ext>
            </a:extLst>
          </p:cNvPr>
          <p:cNvSpPr>
            <a:spLocks noGrp="1"/>
          </p:cNvSpPr>
          <p:nvPr>
            <p:ph idx="1"/>
          </p:nvPr>
        </p:nvSpPr>
        <p:spPr>
          <a:xfrm>
            <a:off x="779477" y="1564853"/>
            <a:ext cx="10515600" cy="4911448"/>
          </a:xfrm>
        </p:spPr>
        <p:txBody>
          <a:bodyPr>
            <a:noAutofit/>
          </a:bodyPr>
          <a:lstStyle/>
          <a:p>
            <a:pPr marL="0" indent="0" algn="l">
              <a:buNone/>
            </a:pPr>
            <a:r>
              <a:rPr lang="en-US" altLang="zh-TW" sz="2400" b="0" i="0" dirty="0">
                <a:solidFill>
                  <a:srgbClr val="4C2B11"/>
                </a:solidFill>
                <a:effectLst/>
                <a:latin typeface="標楷體" panose="03000509000000000000" pitchFamily="65" charset="-120"/>
                <a:ea typeface="標楷體" panose="03000509000000000000" pitchFamily="65" charset="-120"/>
              </a:rPr>
              <a:t>1.</a:t>
            </a:r>
            <a:r>
              <a:rPr lang="zh-TW" altLang="en-US" sz="2400" b="0" i="0" dirty="0">
                <a:solidFill>
                  <a:srgbClr val="4C2B11"/>
                </a:solidFill>
                <a:effectLst/>
                <a:latin typeface="標楷體" panose="03000509000000000000" pitchFamily="65" charset="-120"/>
                <a:ea typeface="標楷體" panose="03000509000000000000" pitchFamily="65" charset="-120"/>
              </a:rPr>
              <a:t>筆試辦理</a:t>
            </a:r>
            <a:r>
              <a:rPr lang="en-US" altLang="zh-TW" sz="2400" b="0" i="0" dirty="0">
                <a:solidFill>
                  <a:srgbClr val="4C2B11"/>
                </a:solidFill>
                <a:effectLst/>
                <a:latin typeface="標楷體" panose="03000509000000000000" pitchFamily="65" charset="-120"/>
                <a:ea typeface="標楷體" panose="03000509000000000000" pitchFamily="65" charset="-120"/>
              </a:rPr>
              <a:t>2</a:t>
            </a:r>
            <a:r>
              <a:rPr lang="zh-TW" altLang="en-US" sz="2400" b="0" i="0" dirty="0">
                <a:solidFill>
                  <a:srgbClr val="4C2B11"/>
                </a:solidFill>
                <a:effectLst/>
                <a:latin typeface="標楷體" panose="03000509000000000000" pitchFamily="65" charset="-120"/>
                <a:ea typeface="標楷體" panose="03000509000000000000" pitchFamily="65" charset="-120"/>
              </a:rPr>
              <a:t>次只需通過一次即可，若第一次未考視同放棄一次機會</a:t>
            </a:r>
            <a:endParaRPr lang="en-US" altLang="zh-TW" sz="2400" b="0" i="0" dirty="0">
              <a:solidFill>
                <a:srgbClr val="4C2B11"/>
              </a:solidFill>
              <a:effectLst/>
              <a:latin typeface="標楷體" panose="03000509000000000000" pitchFamily="65" charset="-120"/>
              <a:ea typeface="標楷體" panose="03000509000000000000" pitchFamily="65" charset="-120"/>
            </a:endParaRPr>
          </a:p>
          <a:p>
            <a:pPr marL="0" indent="0" algn="l">
              <a:buNone/>
            </a:pPr>
            <a:r>
              <a:rPr lang="en-US" altLang="zh-TW" sz="2400" dirty="0">
                <a:solidFill>
                  <a:srgbClr val="4C2B11"/>
                </a:solidFill>
                <a:latin typeface="標楷體" panose="03000509000000000000" pitchFamily="65" charset="-120"/>
                <a:ea typeface="標楷體" panose="03000509000000000000" pitchFamily="65" charset="-120"/>
              </a:rPr>
              <a:t>2.</a:t>
            </a:r>
            <a:r>
              <a:rPr lang="zh-TW" altLang="en-US" sz="2400" dirty="0">
                <a:solidFill>
                  <a:srgbClr val="4C2B11"/>
                </a:solidFill>
                <a:latin typeface="標楷體" panose="03000509000000000000" pitchFamily="65" charset="-120"/>
                <a:ea typeface="標楷體" panose="03000509000000000000" pitchFamily="65" charset="-120"/>
              </a:rPr>
              <a:t>成績複查於離營後一個月內申請，逾期不再受理。</a:t>
            </a: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2400" dirty="0">
                <a:solidFill>
                  <a:srgbClr val="4C2B11"/>
                </a:solidFill>
                <a:latin typeface="標楷體" panose="03000509000000000000" pitchFamily="65" charset="-120"/>
                <a:ea typeface="標楷體" panose="03000509000000000000" pitchFamily="65" charset="-120"/>
              </a:rPr>
              <a:t>3.</a:t>
            </a:r>
            <a:r>
              <a:rPr lang="zh-TW" altLang="en-US" sz="2400" dirty="0">
                <a:solidFill>
                  <a:srgbClr val="4C2B11"/>
                </a:solidFill>
                <a:latin typeface="標楷體" panose="03000509000000000000" pitchFamily="65" charset="-120"/>
                <a:ea typeface="標楷體" panose="03000509000000000000" pitchFamily="65" charset="-120"/>
              </a:rPr>
              <a:t>急救證建議於上營前先繳交電子檔。</a:t>
            </a: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2400" dirty="0">
                <a:solidFill>
                  <a:srgbClr val="4C2B11"/>
                </a:solidFill>
                <a:latin typeface="標楷體" panose="03000509000000000000" pitchFamily="65" charset="-120"/>
                <a:ea typeface="標楷體" panose="03000509000000000000" pitchFamily="65" charset="-120"/>
              </a:rPr>
              <a:t>4.</a:t>
            </a:r>
            <a:r>
              <a:rPr lang="zh-TW" altLang="en-US" sz="2400" dirty="0">
                <a:solidFill>
                  <a:srgbClr val="4C2B11"/>
                </a:solidFill>
                <a:latin typeface="標楷體" panose="03000509000000000000" pitchFamily="65" charset="-120"/>
                <a:ea typeface="標楷體" panose="03000509000000000000" pitchFamily="65" charset="-120"/>
              </a:rPr>
              <a:t>行前作業請於上營報到時繳交，不受理補交作業。</a:t>
            </a: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r>
              <a:rPr lang="zh-TW" altLang="en-US" sz="1800" dirty="0">
                <a:solidFill>
                  <a:srgbClr val="4C2B11"/>
                </a:solidFill>
                <a:latin typeface="標楷體" panose="03000509000000000000" pitchFamily="65" charset="-120"/>
                <a:ea typeface="標楷體" panose="03000509000000000000" pitchFamily="65" charset="-120"/>
              </a:rPr>
              <a:t> </a:t>
            </a:r>
            <a:r>
              <a:rPr lang="zh-TW" altLang="en-US" sz="1800" dirty="0">
                <a:solidFill>
                  <a:srgbClr val="4C2B11"/>
                </a:solidFill>
                <a:latin typeface="新細明體" panose="02020500000000000000" pitchFamily="18" charset="-120"/>
                <a:ea typeface="新細明體" panose="02020500000000000000" pitchFamily="18" charset="-120"/>
              </a:rPr>
              <a:t>●</a:t>
            </a:r>
            <a:r>
              <a:rPr lang="zh-TW" altLang="en-US" sz="1800" dirty="0">
                <a:solidFill>
                  <a:srgbClr val="4C2B11"/>
                </a:solidFill>
                <a:latin typeface="標楷體" panose="03000509000000000000" pitchFamily="65" charset="-120"/>
                <a:ea typeface="標楷體" panose="03000509000000000000" pitchFamily="65" charset="-120"/>
              </a:rPr>
              <a:t>團長認證表</a:t>
            </a:r>
            <a:r>
              <a:rPr lang="en-US" altLang="zh-TW" sz="1800" dirty="0">
                <a:solidFill>
                  <a:srgbClr val="4C2B11"/>
                </a:solidFill>
                <a:latin typeface="標楷體" panose="03000509000000000000" pitchFamily="65" charset="-120"/>
                <a:ea typeface="標楷體" panose="03000509000000000000" pitchFamily="65" charset="-120"/>
              </a:rPr>
              <a:t>(</a:t>
            </a:r>
            <a:r>
              <a:rPr lang="zh-TW" altLang="en-US" sz="1800" dirty="0">
                <a:solidFill>
                  <a:srgbClr val="4C2B11"/>
                </a:solidFill>
                <a:latin typeface="標楷體" panose="03000509000000000000" pitchFamily="65" charset="-120"/>
                <a:ea typeface="標楷體" panose="03000509000000000000" pitchFamily="65" charset="-120"/>
              </a:rPr>
              <a:t>在報名表的第二個工作表</a:t>
            </a:r>
            <a:r>
              <a:rPr lang="en-US" altLang="zh-TW" sz="1800" dirty="0">
                <a:solidFill>
                  <a:srgbClr val="4C2B11"/>
                </a:solidFill>
                <a:latin typeface="標楷體" panose="03000509000000000000" pitchFamily="65" charset="-120"/>
                <a:ea typeface="標楷體" panose="03000509000000000000" pitchFamily="65" charset="-120"/>
              </a:rPr>
              <a:t>)</a:t>
            </a:r>
          </a:p>
          <a:p>
            <a:pPr marL="0" indent="0" algn="l">
              <a:buNone/>
            </a:pPr>
            <a:r>
              <a:rPr lang="zh-TW" altLang="en-US" sz="1800" dirty="0">
                <a:solidFill>
                  <a:srgbClr val="4C2B11"/>
                </a:solidFill>
                <a:latin typeface="標楷體" panose="03000509000000000000" pitchFamily="65" charset="-120"/>
                <a:ea typeface="標楷體" panose="03000509000000000000" pitchFamily="65" charset="-120"/>
              </a:rPr>
              <a:t> </a:t>
            </a:r>
            <a:r>
              <a:rPr lang="zh-TW" altLang="en-US" sz="1800" dirty="0">
                <a:solidFill>
                  <a:srgbClr val="4C2B11"/>
                </a:solidFill>
                <a:latin typeface="新細明體" panose="02020500000000000000" pitchFamily="18" charset="-120"/>
                <a:ea typeface="新細明體" panose="02020500000000000000" pitchFamily="18" charset="-120"/>
              </a:rPr>
              <a:t>●</a:t>
            </a:r>
            <a:r>
              <a:rPr lang="zh-TW" altLang="en-US" sz="1800" dirty="0">
                <a:solidFill>
                  <a:srgbClr val="4C2B11"/>
                </a:solidFill>
                <a:latin typeface="標楷體" panose="03000509000000000000" pitchFamily="65" charset="-120"/>
                <a:ea typeface="標楷體" panose="03000509000000000000" pitchFamily="65" charset="-120"/>
              </a:rPr>
              <a:t>觀察報告</a:t>
            </a:r>
            <a:endParaRPr lang="en-US" altLang="zh-TW" sz="1800" dirty="0">
              <a:solidFill>
                <a:srgbClr val="4C2B11"/>
              </a:solidFill>
              <a:latin typeface="標楷體" panose="03000509000000000000" pitchFamily="65" charset="-120"/>
              <a:ea typeface="標楷體" panose="03000509000000000000" pitchFamily="65" charset="-120"/>
            </a:endParaRPr>
          </a:p>
          <a:p>
            <a:pPr marL="0" indent="0" algn="l">
              <a:buNone/>
            </a:pPr>
            <a:r>
              <a:rPr lang="zh-TW" altLang="en-US" sz="1800" dirty="0">
                <a:solidFill>
                  <a:srgbClr val="4C2B11"/>
                </a:solidFill>
                <a:latin typeface="標楷體" panose="03000509000000000000" pitchFamily="65" charset="-120"/>
                <a:ea typeface="標楷體" panose="03000509000000000000" pitchFamily="65" charset="-120"/>
              </a:rPr>
              <a:t> </a:t>
            </a:r>
            <a:r>
              <a:rPr lang="zh-TW" altLang="en-US" sz="1800" dirty="0">
                <a:solidFill>
                  <a:srgbClr val="4C2B11"/>
                </a:solidFill>
                <a:latin typeface="新細明體" panose="02020500000000000000" pitchFamily="18" charset="-120"/>
                <a:ea typeface="新細明體" panose="02020500000000000000" pitchFamily="18" charset="-120"/>
              </a:rPr>
              <a:t>●</a:t>
            </a:r>
            <a:r>
              <a:rPr lang="zh-TW" altLang="en-US" sz="1800" dirty="0">
                <a:solidFill>
                  <a:srgbClr val="4C2B11"/>
                </a:solidFill>
                <a:latin typeface="標楷體" panose="03000509000000000000" pitchFamily="65" charset="-120"/>
                <a:ea typeface="標楷體" panose="03000509000000000000" pitchFamily="65" charset="-120"/>
              </a:rPr>
              <a:t>資訊作業</a:t>
            </a:r>
            <a:endParaRPr lang="en-US" altLang="zh-TW" sz="1800" dirty="0">
              <a:solidFill>
                <a:srgbClr val="4C2B11"/>
              </a:solidFill>
              <a:latin typeface="標楷體" panose="03000509000000000000" pitchFamily="65" charset="-120"/>
              <a:ea typeface="標楷體" panose="03000509000000000000" pitchFamily="65" charset="-120"/>
            </a:endParaRPr>
          </a:p>
          <a:p>
            <a:pPr marL="0" indent="0" algn="l">
              <a:buNone/>
            </a:pPr>
            <a:r>
              <a:rPr lang="zh-TW" altLang="en-US" sz="1800" dirty="0">
                <a:solidFill>
                  <a:srgbClr val="4C2B11"/>
                </a:solidFill>
                <a:latin typeface="標楷體" panose="03000509000000000000" pitchFamily="65" charset="-120"/>
                <a:ea typeface="標楷體" panose="03000509000000000000" pitchFamily="65" charset="-120"/>
              </a:rPr>
              <a:t> </a:t>
            </a:r>
            <a:r>
              <a:rPr lang="zh-TW" altLang="en-US" sz="1800" dirty="0">
                <a:solidFill>
                  <a:srgbClr val="4C2B11"/>
                </a:solidFill>
                <a:latin typeface="新細明體" panose="02020500000000000000" pitchFamily="18" charset="-120"/>
                <a:ea typeface="新細明體" panose="02020500000000000000" pitchFamily="18" charset="-120"/>
              </a:rPr>
              <a:t>●</a:t>
            </a:r>
            <a:r>
              <a:rPr lang="zh-TW" altLang="en-US" sz="1800" dirty="0">
                <a:solidFill>
                  <a:srgbClr val="4C2B11"/>
                </a:solidFill>
                <a:latin typeface="標楷體" panose="03000509000000000000" pitchFamily="65" charset="-120"/>
                <a:ea typeface="標楷體" panose="03000509000000000000" pitchFamily="65" charset="-120"/>
              </a:rPr>
              <a:t>露營計畫</a:t>
            </a:r>
            <a:endParaRPr lang="en-US" altLang="zh-TW" sz="1800" dirty="0">
              <a:solidFill>
                <a:srgbClr val="4C2B11"/>
              </a:solidFill>
              <a:latin typeface="標楷體" panose="03000509000000000000" pitchFamily="65" charset="-120"/>
              <a:ea typeface="標楷體" panose="03000509000000000000" pitchFamily="65" charset="-120"/>
            </a:endParaRPr>
          </a:p>
          <a:p>
            <a:pPr marL="0" indent="0" algn="l">
              <a:buNone/>
            </a:pPr>
            <a:endParaRPr lang="en-US" altLang="zh-TW" sz="2400" dirty="0">
              <a:solidFill>
                <a:srgbClr val="4C2B11"/>
              </a:solidFill>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A9FE68F8-78FC-F601-01DE-25C025312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292" y="5746716"/>
            <a:ext cx="1635793" cy="729585"/>
          </a:xfrm>
          <a:prstGeom prst="rect">
            <a:avLst/>
          </a:prstGeom>
        </p:spPr>
      </p:pic>
    </p:spTree>
    <p:extLst>
      <p:ext uri="{BB962C8B-B14F-4D97-AF65-F5344CB8AC3E}">
        <p14:creationId xmlns:p14="http://schemas.microsoft.com/office/powerpoint/2010/main" val="3861005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BE300B64-767A-E4C0-9F54-15F90CFC0D62}"/>
              </a:ext>
            </a:extLst>
          </p:cNvPr>
          <p:cNvSpPr txBox="1">
            <a:spLocks/>
          </p:cNvSpPr>
          <p:nvPr/>
        </p:nvSpPr>
        <p:spPr>
          <a:xfrm>
            <a:off x="492990" y="226362"/>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露營計畫書重點</a:t>
            </a:r>
            <a:endParaRPr lang="zh-TW" altLang="en-US" sz="3200" dirty="0">
              <a:solidFill>
                <a:srgbClr val="7030A0"/>
              </a:solidFill>
            </a:endParaRPr>
          </a:p>
        </p:txBody>
      </p:sp>
      <p:sp>
        <p:nvSpPr>
          <p:cNvPr id="3" name="內容版面配置區 2">
            <a:extLst>
              <a:ext uri="{FF2B5EF4-FFF2-40B4-BE49-F238E27FC236}">
                <a16:creationId xmlns:a16="http://schemas.microsoft.com/office/drawing/2014/main" id="{4EB2F492-4963-4760-F954-23122A1403DE}"/>
              </a:ext>
            </a:extLst>
          </p:cNvPr>
          <p:cNvSpPr>
            <a:spLocks noGrp="1"/>
          </p:cNvSpPr>
          <p:nvPr>
            <p:ph idx="1"/>
          </p:nvPr>
        </p:nvSpPr>
        <p:spPr>
          <a:xfrm>
            <a:off x="595588" y="1200060"/>
            <a:ext cx="10515600" cy="4911448"/>
          </a:xfrm>
        </p:spPr>
        <p:txBody>
          <a:bodyPr>
            <a:noAutofit/>
          </a:bodyPr>
          <a:lstStyle/>
          <a:p>
            <a:pPr marL="0" indent="0" algn="l">
              <a:buNone/>
            </a:pPr>
            <a:r>
              <a:rPr lang="zh-TW" altLang="en-US" sz="2400" b="0" i="0" dirty="0">
                <a:solidFill>
                  <a:srgbClr val="4C2B11"/>
                </a:solidFill>
                <a:effectLst/>
                <a:latin typeface="標楷體" panose="03000509000000000000" pitchFamily="65" charset="-120"/>
                <a:ea typeface="標楷體" panose="03000509000000000000" pitchFamily="65" charset="-120"/>
              </a:rPr>
              <a:t>一、邏輯</a:t>
            </a:r>
          </a:p>
          <a:p>
            <a:pPr marL="0" indent="0" algn="l">
              <a:buNone/>
            </a:pPr>
            <a:r>
              <a:rPr lang="en-US" altLang="zh-TW" sz="1800" b="0" i="0" dirty="0">
                <a:solidFill>
                  <a:srgbClr val="4C2B11"/>
                </a:solidFill>
                <a:effectLst/>
                <a:latin typeface="標楷體" panose="03000509000000000000" pitchFamily="65" charset="-120"/>
                <a:ea typeface="標楷體" panose="03000509000000000000" pitchFamily="65" charset="-120"/>
              </a:rPr>
              <a:t>1.</a:t>
            </a:r>
            <a:r>
              <a:rPr lang="zh-TW" altLang="en-US" sz="1800" b="0" i="0" dirty="0">
                <a:solidFill>
                  <a:srgbClr val="4C2B11"/>
                </a:solidFill>
                <a:effectLst/>
                <a:latin typeface="標楷體" panose="03000509000000000000" pitchFamily="65" charset="-120"/>
                <a:ea typeface="標楷體" panose="03000509000000000000" pitchFamily="65" charset="-120"/>
              </a:rPr>
              <a:t>天數</a:t>
            </a:r>
            <a:r>
              <a:rPr lang="en-US" altLang="zh-TW" sz="1800" b="0" i="0" dirty="0">
                <a:solidFill>
                  <a:srgbClr val="4C2B11"/>
                </a:solidFill>
                <a:effectLst/>
                <a:latin typeface="標楷體" panose="03000509000000000000" pitchFamily="65" charset="-120"/>
                <a:ea typeface="標楷體" panose="03000509000000000000" pitchFamily="65" charset="-120"/>
              </a:rPr>
              <a:t>.</a:t>
            </a:r>
            <a:r>
              <a:rPr lang="zh-TW" altLang="en-US" sz="1800" b="0" i="0" dirty="0">
                <a:solidFill>
                  <a:srgbClr val="4C2B11"/>
                </a:solidFill>
                <a:effectLst/>
                <a:latin typeface="標楷體" panose="03000509000000000000" pitchFamily="65" charset="-120"/>
                <a:ea typeface="標楷體" panose="03000509000000000000" pitchFamily="65" charset="-120"/>
              </a:rPr>
              <a:t>地點</a:t>
            </a:r>
            <a:r>
              <a:rPr lang="en-US" altLang="zh-TW" sz="1800" b="0" i="0" dirty="0">
                <a:solidFill>
                  <a:srgbClr val="4C2B11"/>
                </a:solidFill>
                <a:effectLst/>
                <a:latin typeface="標楷體" panose="03000509000000000000" pitchFamily="65" charset="-120"/>
                <a:ea typeface="標楷體" panose="03000509000000000000" pitchFamily="65" charset="-120"/>
              </a:rPr>
              <a:t>.</a:t>
            </a:r>
            <a:r>
              <a:rPr lang="zh-TW" altLang="en-US" sz="1800" b="0" i="0" dirty="0">
                <a:solidFill>
                  <a:srgbClr val="4C2B11"/>
                </a:solidFill>
                <a:effectLst/>
                <a:latin typeface="標楷體" panose="03000509000000000000" pitchFamily="65" charset="-120"/>
                <a:ea typeface="標楷體" panose="03000509000000000000" pitchFamily="65" charset="-120"/>
              </a:rPr>
              <a:t>交通</a:t>
            </a:r>
            <a:r>
              <a:rPr lang="en-US" altLang="zh-TW" sz="1800" b="0" i="0" dirty="0">
                <a:solidFill>
                  <a:srgbClr val="4C2B11"/>
                </a:solidFill>
                <a:effectLst/>
                <a:latin typeface="標楷體" panose="03000509000000000000" pitchFamily="65" charset="-120"/>
                <a:ea typeface="標楷體" panose="03000509000000000000" pitchFamily="65" charset="-120"/>
              </a:rPr>
              <a:t>.</a:t>
            </a:r>
            <a:r>
              <a:rPr lang="zh-TW" altLang="en-US" sz="1800" b="0" i="0" dirty="0">
                <a:solidFill>
                  <a:srgbClr val="4C2B11"/>
                </a:solidFill>
                <a:effectLst/>
                <a:latin typeface="標楷體" panose="03000509000000000000" pitchFamily="65" charset="-120"/>
                <a:ea typeface="標楷體" panose="03000509000000000000" pitchFamily="65" charset="-120"/>
              </a:rPr>
              <a:t>器材要能呼應，例：去金山搭高鐵？在學校要租遊覽車</a:t>
            </a:r>
            <a:r>
              <a:rPr lang="en-US" altLang="zh-TW" sz="1800" b="0" i="0" dirty="0">
                <a:solidFill>
                  <a:srgbClr val="4C2B11"/>
                </a:solidFill>
                <a:effectLst/>
                <a:latin typeface="標楷體" panose="03000509000000000000" pitchFamily="65" charset="-120"/>
                <a:ea typeface="標楷體" panose="03000509000000000000" pitchFamily="65" charset="-120"/>
              </a:rPr>
              <a:t>?</a:t>
            </a:r>
            <a:r>
              <a:rPr lang="zh-TW" altLang="en-US" sz="1800" b="0" i="0" dirty="0">
                <a:solidFill>
                  <a:srgbClr val="4C2B11"/>
                </a:solidFill>
                <a:effectLst/>
                <a:latin typeface="標楷體" panose="03000509000000000000" pitchFamily="65" charset="-120"/>
                <a:ea typeface="標楷體" panose="03000509000000000000" pitchFamily="65" charset="-120"/>
              </a:rPr>
              <a:t>要搭營門但器材沒竹子沒童軍棍？學校露營三天兩夜一人收</a:t>
            </a:r>
            <a:r>
              <a:rPr lang="en-US" altLang="zh-TW" sz="1800" b="0" i="0" dirty="0">
                <a:solidFill>
                  <a:srgbClr val="4C2B11"/>
                </a:solidFill>
                <a:effectLst/>
                <a:latin typeface="標楷體" panose="03000509000000000000" pitchFamily="65" charset="-120"/>
                <a:ea typeface="標楷體" panose="03000509000000000000" pitchFamily="65" charset="-120"/>
              </a:rPr>
              <a:t>5000-8000</a:t>
            </a:r>
            <a:r>
              <a:rPr lang="zh-TW" altLang="en-US" sz="1800" b="0" i="0" dirty="0">
                <a:solidFill>
                  <a:srgbClr val="4C2B11"/>
                </a:solidFill>
                <a:effectLst/>
                <a:latin typeface="標楷體" panose="03000509000000000000" pitchFamily="65" charset="-120"/>
                <a:ea typeface="標楷體" panose="03000509000000000000" pitchFamily="65" charset="-120"/>
              </a:rPr>
              <a:t>元？</a:t>
            </a:r>
          </a:p>
          <a:p>
            <a:pPr marL="0" indent="0" algn="l">
              <a:buNone/>
            </a:pPr>
            <a:r>
              <a:rPr lang="en-US" altLang="zh-TW" sz="1800" b="0" i="0" dirty="0">
                <a:solidFill>
                  <a:srgbClr val="4C2B11"/>
                </a:solidFill>
                <a:effectLst/>
                <a:latin typeface="標楷體" panose="03000509000000000000" pitchFamily="65" charset="-120"/>
                <a:ea typeface="標楷體" panose="03000509000000000000" pitchFamily="65" charset="-120"/>
              </a:rPr>
              <a:t>2.</a:t>
            </a:r>
            <a:r>
              <a:rPr lang="zh-TW" altLang="en-US" sz="1800" b="0" i="0" dirty="0">
                <a:solidFill>
                  <a:srgbClr val="4C2B11"/>
                </a:solidFill>
                <a:effectLst/>
                <a:latin typeface="標楷體" panose="03000509000000000000" pitchFamily="65" charset="-120"/>
                <a:ea typeface="標楷體" panose="03000509000000000000" pitchFamily="65" charset="-120"/>
              </a:rPr>
              <a:t>時間點</a:t>
            </a:r>
            <a:r>
              <a:rPr lang="en-US" altLang="zh-TW" sz="1800" b="0" i="0" dirty="0">
                <a:solidFill>
                  <a:srgbClr val="4C2B11"/>
                </a:solidFill>
                <a:effectLst/>
                <a:latin typeface="標楷體" panose="03000509000000000000" pitchFamily="65" charset="-120"/>
                <a:ea typeface="標楷體" panose="03000509000000000000" pitchFamily="65" charset="-120"/>
              </a:rPr>
              <a:t>(</a:t>
            </a:r>
            <a:r>
              <a:rPr lang="zh-TW" altLang="en-US" sz="1800" b="0" i="0" dirty="0">
                <a:solidFill>
                  <a:srgbClr val="4C2B11"/>
                </a:solidFill>
                <a:effectLst/>
                <a:latin typeface="標楷體" panose="03000509000000000000" pitchFamily="65" charset="-120"/>
                <a:ea typeface="標楷體" panose="03000509000000000000" pitchFamily="65" charset="-120"/>
              </a:rPr>
              <a:t>集合需在活動日、活動為三天兩夜</a:t>
            </a:r>
            <a:r>
              <a:rPr lang="en-US" altLang="zh-TW" sz="1800" b="0" i="0" dirty="0">
                <a:solidFill>
                  <a:srgbClr val="4C2B11"/>
                </a:solidFill>
                <a:effectLst/>
                <a:latin typeface="標楷體" panose="03000509000000000000" pitchFamily="65" charset="-120"/>
                <a:ea typeface="標楷體" panose="03000509000000000000" pitchFamily="65" charset="-120"/>
              </a:rPr>
              <a:t>)</a:t>
            </a:r>
          </a:p>
          <a:p>
            <a:pPr marL="0" indent="0" algn="l">
              <a:buNone/>
            </a:pPr>
            <a:r>
              <a:rPr lang="en-US" altLang="zh-TW" sz="1800" b="0" i="0" dirty="0">
                <a:solidFill>
                  <a:srgbClr val="4C2B11"/>
                </a:solidFill>
                <a:effectLst/>
                <a:latin typeface="標楷體" panose="03000509000000000000" pitchFamily="65" charset="-120"/>
                <a:ea typeface="標楷體" panose="03000509000000000000" pitchFamily="65" charset="-120"/>
              </a:rPr>
              <a:t>3.</a:t>
            </a:r>
            <a:r>
              <a:rPr lang="zh-TW" altLang="en-US" sz="1800" b="0" i="0" dirty="0">
                <a:solidFill>
                  <a:srgbClr val="4C2B11"/>
                </a:solidFill>
                <a:effectLst/>
                <a:latin typeface="標楷體" panose="03000509000000000000" pitchFamily="65" charset="-120"/>
                <a:ea typeface="標楷體" panose="03000509000000000000" pitchFamily="65" charset="-120"/>
              </a:rPr>
              <a:t>小隊露營人數</a:t>
            </a:r>
            <a:r>
              <a:rPr lang="en-US" altLang="zh-TW" sz="1800" b="0" i="0" dirty="0">
                <a:solidFill>
                  <a:srgbClr val="4C2B11"/>
                </a:solidFill>
                <a:effectLst/>
                <a:latin typeface="標楷體" panose="03000509000000000000" pitchFamily="65" charset="-120"/>
                <a:ea typeface="標楷體" panose="03000509000000000000" pitchFamily="65" charset="-120"/>
              </a:rPr>
              <a:t>(50</a:t>
            </a:r>
            <a:r>
              <a:rPr lang="zh-TW" altLang="en-US" sz="1800" b="0" i="0" dirty="0">
                <a:solidFill>
                  <a:srgbClr val="4C2B11"/>
                </a:solidFill>
                <a:effectLst/>
                <a:latin typeface="標楷體" panose="03000509000000000000" pitchFamily="65" charset="-120"/>
                <a:ea typeface="標楷體" panose="03000509000000000000" pitchFamily="65" charset="-120"/>
              </a:rPr>
              <a:t>人？</a:t>
            </a:r>
            <a:r>
              <a:rPr lang="en-US" altLang="zh-TW" sz="1800" b="0" i="0" dirty="0">
                <a:solidFill>
                  <a:srgbClr val="4C2B11"/>
                </a:solidFill>
                <a:effectLst/>
                <a:latin typeface="標楷體" panose="03000509000000000000" pitchFamily="65" charset="-120"/>
                <a:ea typeface="標楷體" panose="03000509000000000000" pitchFamily="65" charset="-120"/>
              </a:rPr>
              <a:t>)</a:t>
            </a:r>
          </a:p>
          <a:p>
            <a:pPr marL="0" indent="0" algn="l">
              <a:buNone/>
            </a:pPr>
            <a:r>
              <a:rPr lang="zh-TW" altLang="en-US" sz="2400" b="0" i="0" dirty="0">
                <a:solidFill>
                  <a:srgbClr val="4C2B11"/>
                </a:solidFill>
                <a:effectLst/>
                <a:latin typeface="標楷體" panose="03000509000000000000" pitchFamily="65" charset="-120"/>
                <a:ea typeface="標楷體" panose="03000509000000000000" pitchFamily="65" charset="-120"/>
              </a:rPr>
              <a:t>二、</a:t>
            </a:r>
            <a:r>
              <a:rPr lang="zh-TW" altLang="en-US" sz="3200" b="0" i="0" dirty="0">
                <a:solidFill>
                  <a:srgbClr val="4C2B11"/>
                </a:solidFill>
                <a:effectLst/>
                <a:latin typeface="標楷體" panose="03000509000000000000" pitchFamily="65" charset="-120"/>
                <a:ea typeface="標楷體" panose="03000509000000000000" pitchFamily="65" charset="-120"/>
              </a:rPr>
              <a:t>菜單</a:t>
            </a:r>
          </a:p>
          <a:p>
            <a:pPr marL="0" indent="0" algn="l">
              <a:buNone/>
            </a:pPr>
            <a:r>
              <a:rPr lang="zh-TW" altLang="en-US" sz="1800" b="0" i="0" dirty="0">
                <a:solidFill>
                  <a:srgbClr val="4C2B11"/>
                </a:solidFill>
                <a:effectLst/>
                <a:latin typeface="標楷體" panose="03000509000000000000" pitchFamily="65" charset="-120"/>
                <a:ea typeface="標楷體" panose="03000509000000000000" pitchFamily="65" charset="-120"/>
              </a:rPr>
              <a:t>要有四菜一湯的菜單</a:t>
            </a:r>
            <a:r>
              <a:rPr lang="en-US" altLang="zh-TW" sz="1800" b="0" i="0" dirty="0">
                <a:solidFill>
                  <a:srgbClr val="4C2B11"/>
                </a:solidFill>
                <a:effectLst/>
                <a:latin typeface="標楷體" panose="03000509000000000000" pitchFamily="65" charset="-120"/>
                <a:ea typeface="標楷體" panose="03000509000000000000" pitchFamily="65" charset="-120"/>
              </a:rPr>
              <a:t>(</a:t>
            </a:r>
            <a:r>
              <a:rPr lang="zh-TW" altLang="en-US" sz="1800" b="0" i="0" dirty="0">
                <a:solidFill>
                  <a:srgbClr val="4C2B11"/>
                </a:solidFill>
                <a:effectLst/>
                <a:latin typeface="標楷體" panose="03000509000000000000" pitchFamily="65" charset="-120"/>
                <a:ea typeface="標楷體" panose="03000509000000000000" pitchFamily="65" charset="-120"/>
              </a:rPr>
              <a:t>可簡易化但不可以三餐都烤肉、火鍋之類的</a:t>
            </a:r>
            <a:r>
              <a:rPr lang="en-US" altLang="zh-TW" sz="1800" b="0" i="0" dirty="0">
                <a:solidFill>
                  <a:srgbClr val="4C2B11"/>
                </a:solidFill>
                <a:effectLst/>
                <a:latin typeface="標楷體" panose="03000509000000000000" pitchFamily="65" charset="-120"/>
                <a:ea typeface="標楷體" panose="03000509000000000000" pitchFamily="65" charset="-120"/>
              </a:rPr>
              <a:t>)</a:t>
            </a:r>
          </a:p>
          <a:p>
            <a:pPr marL="0" indent="0" algn="l">
              <a:buNone/>
            </a:pPr>
            <a:r>
              <a:rPr lang="zh-TW" altLang="en-US" sz="2400" b="0" i="0" dirty="0">
                <a:solidFill>
                  <a:srgbClr val="4C2B11"/>
                </a:solidFill>
                <a:effectLst/>
                <a:latin typeface="標楷體" panose="03000509000000000000" pitchFamily="65" charset="-120"/>
                <a:ea typeface="標楷體" panose="03000509000000000000" pitchFamily="65" charset="-120"/>
              </a:rPr>
              <a:t>三、收支平衡</a:t>
            </a:r>
          </a:p>
          <a:p>
            <a:pPr marL="0" indent="0" algn="l">
              <a:buNone/>
            </a:pPr>
            <a:r>
              <a:rPr lang="en-US" altLang="zh-TW" sz="1800" b="0" i="0" dirty="0">
                <a:solidFill>
                  <a:srgbClr val="4C2B11"/>
                </a:solidFill>
                <a:effectLst/>
                <a:latin typeface="標楷體" panose="03000509000000000000" pitchFamily="65" charset="-120"/>
                <a:ea typeface="標楷體" panose="03000509000000000000" pitchFamily="65" charset="-120"/>
              </a:rPr>
              <a:t>1.</a:t>
            </a:r>
            <a:r>
              <a:rPr lang="zh-TW" altLang="en-US" sz="1800" b="0" i="0" dirty="0">
                <a:solidFill>
                  <a:srgbClr val="4C2B11"/>
                </a:solidFill>
                <a:effectLst/>
                <a:latin typeface="標楷體" panose="03000509000000000000" pitchFamily="65" charset="-120"/>
                <a:ea typeface="標楷體" panose="03000509000000000000" pitchFamily="65" charset="-120"/>
              </a:rPr>
              <a:t>活動辦法為每人收費</a:t>
            </a:r>
          </a:p>
          <a:p>
            <a:pPr marL="0" indent="0" algn="l">
              <a:buNone/>
            </a:pPr>
            <a:r>
              <a:rPr lang="en-US" altLang="zh-TW" sz="1800" b="0" i="0" dirty="0">
                <a:solidFill>
                  <a:srgbClr val="4C2B11"/>
                </a:solidFill>
                <a:effectLst/>
                <a:latin typeface="標楷體" panose="03000509000000000000" pitchFamily="65" charset="-120"/>
                <a:ea typeface="標楷體" panose="03000509000000000000" pitchFamily="65" charset="-120"/>
              </a:rPr>
              <a:t>2.</a:t>
            </a:r>
            <a:r>
              <a:rPr lang="zh-TW" altLang="en-US" sz="1800" b="0" i="0" dirty="0">
                <a:solidFill>
                  <a:srgbClr val="4C2B11"/>
                </a:solidFill>
                <a:effectLst/>
                <a:latin typeface="標楷體" panose="03000509000000000000" pitchFamily="65" charset="-120"/>
                <a:ea typeface="標楷體" panose="03000509000000000000" pitchFamily="65" charset="-120"/>
              </a:rPr>
              <a:t>活動總收入為每人收費*人數</a:t>
            </a:r>
            <a:r>
              <a:rPr lang="en-US" altLang="zh-TW" sz="1800" b="0" i="0" dirty="0">
                <a:solidFill>
                  <a:srgbClr val="4C2B11"/>
                </a:solidFill>
                <a:effectLst/>
                <a:latin typeface="標楷體" panose="03000509000000000000" pitchFamily="65" charset="-120"/>
                <a:ea typeface="標楷體" panose="03000509000000000000" pitchFamily="65" charset="-120"/>
              </a:rPr>
              <a:t>+</a:t>
            </a:r>
            <a:r>
              <a:rPr lang="zh-TW" altLang="en-US" sz="1800" b="0" i="0" dirty="0">
                <a:solidFill>
                  <a:srgbClr val="4C2B11"/>
                </a:solidFill>
                <a:effectLst/>
                <a:latin typeface="標楷體" panose="03000509000000000000" pitchFamily="65" charset="-120"/>
                <a:ea typeface="標楷體" panose="03000509000000000000" pitchFamily="65" charset="-120"/>
              </a:rPr>
              <a:t>補助收入</a:t>
            </a:r>
          </a:p>
          <a:p>
            <a:pPr marL="0" indent="0" algn="l">
              <a:buNone/>
            </a:pPr>
            <a:r>
              <a:rPr lang="en-US" altLang="zh-TW" sz="1800" b="0" i="0" dirty="0">
                <a:solidFill>
                  <a:srgbClr val="4C2B11"/>
                </a:solidFill>
                <a:effectLst/>
                <a:latin typeface="標楷體" panose="03000509000000000000" pitchFamily="65" charset="-120"/>
                <a:ea typeface="標楷體" panose="03000509000000000000" pitchFamily="65" charset="-120"/>
              </a:rPr>
              <a:t>3.</a:t>
            </a:r>
            <a:r>
              <a:rPr lang="zh-TW" altLang="en-US" sz="1800" b="0" i="0" dirty="0">
                <a:solidFill>
                  <a:srgbClr val="4C2B11"/>
                </a:solidFill>
                <a:effectLst/>
                <a:latin typeface="標楷體" panose="03000509000000000000" pitchFamily="65" charset="-120"/>
                <a:ea typeface="標楷體" panose="03000509000000000000" pitchFamily="65" charset="-120"/>
              </a:rPr>
              <a:t>邀請人員如有收費應備註</a:t>
            </a:r>
          </a:p>
          <a:p>
            <a:pPr marL="0" indent="0" algn="l">
              <a:buNone/>
            </a:pPr>
            <a:r>
              <a:rPr lang="en-US" altLang="zh-TW" sz="1800" b="0" i="0" dirty="0">
                <a:solidFill>
                  <a:srgbClr val="4C2B11"/>
                </a:solidFill>
                <a:effectLst/>
                <a:latin typeface="標楷體" panose="03000509000000000000" pitchFamily="65" charset="-120"/>
                <a:ea typeface="標楷體" panose="03000509000000000000" pitchFamily="65" charset="-120"/>
              </a:rPr>
              <a:t>4.</a:t>
            </a:r>
            <a:r>
              <a:rPr lang="zh-TW" altLang="en-US" sz="1800" b="0" i="0" dirty="0">
                <a:solidFill>
                  <a:srgbClr val="4C2B11"/>
                </a:solidFill>
                <a:effectLst/>
                <a:latin typeface="標楷體" panose="03000509000000000000" pitchFamily="65" charset="-120"/>
                <a:ea typeface="標楷體" panose="03000509000000000000" pitchFamily="65" charset="-120"/>
              </a:rPr>
              <a:t>結餘款如何處理</a:t>
            </a:r>
          </a:p>
          <a:p>
            <a:pPr marL="0" indent="0" algn="l">
              <a:buNone/>
            </a:pPr>
            <a:r>
              <a:rPr lang="zh-TW" altLang="en-US" sz="2400" b="0" i="0" dirty="0">
                <a:solidFill>
                  <a:srgbClr val="4C2B11"/>
                </a:solidFill>
                <a:effectLst/>
                <a:latin typeface="標楷體" panose="03000509000000000000" pitchFamily="65" charset="-120"/>
                <a:ea typeface="標楷體" panose="03000509000000000000" pitchFamily="65" charset="-120"/>
              </a:rPr>
              <a:t>四、事後整理</a:t>
            </a:r>
            <a:endParaRPr lang="en-US" altLang="zh-TW" sz="2400" dirty="0">
              <a:solidFill>
                <a:srgbClr val="4C2B11"/>
              </a:solidFill>
              <a:latin typeface="標楷體" panose="03000509000000000000" pitchFamily="65" charset="-120"/>
              <a:ea typeface="標楷體" panose="03000509000000000000" pitchFamily="65" charset="-120"/>
            </a:endParaRPr>
          </a:p>
        </p:txBody>
      </p:sp>
      <p:pic>
        <p:nvPicPr>
          <p:cNvPr id="6" name="圖片 5">
            <a:extLst>
              <a:ext uri="{FF2B5EF4-FFF2-40B4-BE49-F238E27FC236}">
                <a16:creationId xmlns:a16="http://schemas.microsoft.com/office/drawing/2014/main" id="{A9FE68F8-78FC-F601-01DE-25C0253128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3292" y="5746716"/>
            <a:ext cx="1635793" cy="729585"/>
          </a:xfrm>
          <a:prstGeom prst="rect">
            <a:avLst/>
          </a:prstGeom>
        </p:spPr>
      </p:pic>
    </p:spTree>
    <p:extLst>
      <p:ext uri="{BB962C8B-B14F-4D97-AF65-F5344CB8AC3E}">
        <p14:creationId xmlns:p14="http://schemas.microsoft.com/office/powerpoint/2010/main" val="3597953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7778" y="5430627"/>
            <a:ext cx="2371465" cy="1057705"/>
          </a:xfrm>
          <a:prstGeom prst="rect">
            <a:avLst/>
          </a:prstGeom>
        </p:spPr>
      </p:pic>
      <p:sp>
        <p:nvSpPr>
          <p:cNvPr id="10" name="標題 1">
            <a:extLst>
              <a:ext uri="{FF2B5EF4-FFF2-40B4-BE49-F238E27FC236}">
                <a16:creationId xmlns:a16="http://schemas.microsoft.com/office/drawing/2014/main" id="{850D9392-A6AD-305A-A7D2-8FE78FEFD947}"/>
              </a:ext>
            </a:extLst>
          </p:cNvPr>
          <p:cNvSpPr>
            <a:spLocks noGrp="1"/>
          </p:cNvSpPr>
          <p:nvPr>
            <p:ph type="title"/>
          </p:nvPr>
        </p:nvSpPr>
        <p:spPr>
          <a:xfrm>
            <a:off x="331076" y="155400"/>
            <a:ext cx="11658167" cy="1325563"/>
          </a:xfrm>
        </p:spPr>
        <p:txBody>
          <a:bodyPr>
            <a:normAutofit/>
          </a:bodyPr>
          <a:lstStyle/>
          <a:p>
            <a:pPr algn="ctr"/>
            <a:r>
              <a:rPr lang="zh-TW" altLang="en-US" sz="2800" b="0" i="0" u="none" strike="noStrike" dirty="0">
                <a:solidFill>
                  <a:srgbClr val="005CA8"/>
                </a:solidFill>
                <a:effectLst/>
                <a:latin typeface="標楷體" panose="03000509000000000000" pitchFamily="65" charset="-120"/>
                <a:ea typeface="標楷體" panose="03000509000000000000" pitchFamily="65" charset="-120"/>
              </a:rPr>
              <a:t>新北市童軍會</a:t>
            </a:r>
            <a:r>
              <a:rPr lang="en-US" altLang="zh-TW" sz="2800" b="0" i="0" u="none" strike="noStrike" dirty="0">
                <a:solidFill>
                  <a:srgbClr val="005CA8"/>
                </a:solidFill>
                <a:effectLst/>
                <a:latin typeface="標楷體" panose="03000509000000000000" pitchFamily="65" charset="-120"/>
                <a:ea typeface="標楷體" panose="03000509000000000000" pitchFamily="65" charset="-120"/>
              </a:rPr>
              <a:t>114</a:t>
            </a:r>
            <a:r>
              <a:rPr lang="zh-TW" altLang="en-US" sz="2800" b="0" i="0" u="none" strike="noStrike" dirty="0">
                <a:solidFill>
                  <a:srgbClr val="005CA8"/>
                </a:solidFill>
                <a:effectLst/>
                <a:latin typeface="標楷體" panose="03000509000000000000" pitchFamily="65" charset="-120"/>
                <a:ea typeface="標楷體" panose="03000509000000000000" pitchFamily="65" charset="-120"/>
              </a:rPr>
              <a:t>年童軍活動行事曆</a:t>
            </a:r>
            <a:r>
              <a:rPr lang="en-US" altLang="zh-TW" sz="2800" b="0" i="0" u="none" strike="noStrike" dirty="0">
                <a:solidFill>
                  <a:srgbClr val="005CA8"/>
                </a:solidFill>
                <a:effectLst/>
                <a:latin typeface="標楷體" panose="03000509000000000000" pitchFamily="65" charset="-120"/>
                <a:ea typeface="標楷體" panose="03000509000000000000" pitchFamily="65" charset="-120"/>
              </a:rPr>
              <a:t>-</a:t>
            </a:r>
            <a:r>
              <a:rPr lang="zh-TW" altLang="en-US" sz="2800" b="0" i="0" u="none" strike="noStrike" dirty="0">
                <a:solidFill>
                  <a:srgbClr val="005CA8"/>
                </a:solidFill>
                <a:effectLst/>
                <a:latin typeface="標楷體" panose="03000509000000000000" pitchFamily="65" charset="-120"/>
                <a:ea typeface="標楷體" panose="03000509000000000000" pitchFamily="65" charset="-120"/>
              </a:rPr>
              <a:t>幼童軍</a:t>
            </a:r>
            <a:endParaRPr lang="zh-TW" altLang="en-US" sz="2800" dirty="0">
              <a:latin typeface="標楷體" panose="03000509000000000000" pitchFamily="65" charset="-120"/>
              <a:ea typeface="標楷體" panose="03000509000000000000" pitchFamily="65" charset="-120"/>
            </a:endParaRPr>
          </a:p>
        </p:txBody>
      </p:sp>
      <p:graphicFrame>
        <p:nvGraphicFramePr>
          <p:cNvPr id="8" name="表格 7">
            <a:extLst>
              <a:ext uri="{FF2B5EF4-FFF2-40B4-BE49-F238E27FC236}">
                <a16:creationId xmlns:a16="http://schemas.microsoft.com/office/drawing/2014/main" id="{29FD715E-B74E-961E-697F-CA3DFA6EFDC8}"/>
              </a:ext>
            </a:extLst>
          </p:cNvPr>
          <p:cNvGraphicFramePr>
            <a:graphicFrameLocks noGrp="1"/>
          </p:cNvGraphicFramePr>
          <p:nvPr/>
        </p:nvGraphicFramePr>
        <p:xfrm>
          <a:off x="1120165" y="1277000"/>
          <a:ext cx="8497613" cy="5425600"/>
        </p:xfrm>
        <a:graphic>
          <a:graphicData uri="http://schemas.openxmlformats.org/drawingml/2006/table">
            <a:tbl>
              <a:tblPr firstRow="1" firstCol="1" bandRow="1">
                <a:tableStyleId>{5C22544A-7EE6-4342-B048-85BDC9FD1C3A}</a:tableStyleId>
              </a:tblPr>
              <a:tblGrid>
                <a:gridCol w="2005986">
                  <a:extLst>
                    <a:ext uri="{9D8B030D-6E8A-4147-A177-3AD203B41FA5}">
                      <a16:colId xmlns:a16="http://schemas.microsoft.com/office/drawing/2014/main" val="1933347495"/>
                    </a:ext>
                  </a:extLst>
                </a:gridCol>
                <a:gridCol w="4641709">
                  <a:extLst>
                    <a:ext uri="{9D8B030D-6E8A-4147-A177-3AD203B41FA5}">
                      <a16:colId xmlns:a16="http://schemas.microsoft.com/office/drawing/2014/main" val="816233945"/>
                    </a:ext>
                  </a:extLst>
                </a:gridCol>
                <a:gridCol w="1849918">
                  <a:extLst>
                    <a:ext uri="{9D8B030D-6E8A-4147-A177-3AD203B41FA5}">
                      <a16:colId xmlns:a16="http://schemas.microsoft.com/office/drawing/2014/main" val="2821112054"/>
                    </a:ext>
                  </a:extLst>
                </a:gridCol>
              </a:tblGrid>
              <a:tr h="542560">
                <a:tc>
                  <a:txBody>
                    <a:bodyPr/>
                    <a:lstStyle/>
                    <a:p>
                      <a:r>
                        <a:rPr lang="zh-TW" sz="1600" kern="100" dirty="0">
                          <a:effectLst/>
                          <a:latin typeface="標楷體" panose="03000509000000000000" pitchFamily="65" charset="-120"/>
                          <a:ea typeface="標楷體" panose="03000509000000000000" pitchFamily="65" charset="-120"/>
                        </a:rPr>
                        <a:t>時間</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dirty="0">
                          <a:effectLst/>
                          <a:latin typeface="標楷體" panose="03000509000000000000" pitchFamily="65" charset="-120"/>
                          <a:ea typeface="標楷體" panose="03000509000000000000" pitchFamily="65" charset="-120"/>
                        </a:rPr>
                        <a:t>活動內容</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200" kern="100">
                          <a:effectLst/>
                        </a:rPr>
                        <a:t>負責單位</a:t>
                      </a:r>
                    </a:p>
                    <a:p>
                      <a:r>
                        <a:rPr lang="zh-TW" sz="1200" kern="100">
                          <a:effectLst/>
                        </a:rPr>
                        <a:t>（暫訂）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975495865"/>
                  </a:ext>
                </a:extLst>
              </a:tr>
              <a:tr h="271280">
                <a:tc>
                  <a:txBody>
                    <a:bodyPr/>
                    <a:lstStyle/>
                    <a:p>
                      <a:r>
                        <a:rPr lang="en-US" sz="1600" kern="100">
                          <a:effectLst/>
                          <a:latin typeface="標楷體" panose="03000509000000000000" pitchFamily="65" charset="-120"/>
                          <a:ea typeface="標楷體" panose="03000509000000000000" pitchFamily="65" charset="-120"/>
                        </a:rPr>
                        <a:t>2</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a:effectLst/>
                          <a:latin typeface="標楷體" panose="03000509000000000000" pitchFamily="65" charset="-120"/>
                          <a:ea typeface="標楷體" panose="03000509000000000000" pitchFamily="65" charset="-120"/>
                        </a:rPr>
                        <a:t>幼童軍木章訓練</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en-US" sz="1200" kern="10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741891863"/>
                  </a:ext>
                </a:extLst>
              </a:tr>
              <a:tr h="271280">
                <a:tc>
                  <a:txBody>
                    <a:bodyPr/>
                    <a:lstStyle/>
                    <a:p>
                      <a:r>
                        <a:rPr lang="en-US" sz="1600" kern="100">
                          <a:effectLst/>
                          <a:latin typeface="標楷體" panose="03000509000000000000" pitchFamily="65" charset="-120"/>
                          <a:ea typeface="標楷體" panose="03000509000000000000" pitchFamily="65" charset="-120"/>
                        </a:rPr>
                        <a:t>3</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a:effectLst/>
                          <a:latin typeface="標楷體" panose="03000509000000000000" pitchFamily="65" charset="-120"/>
                          <a:ea typeface="標楷體" panose="03000509000000000000" pitchFamily="65" charset="-120"/>
                        </a:rPr>
                        <a:t>板橋分區</a:t>
                      </a:r>
                      <a:r>
                        <a:rPr lang="en-US" sz="1600" kern="100">
                          <a:effectLst/>
                          <a:latin typeface="標楷體" panose="03000509000000000000" pitchFamily="65" charset="-120"/>
                          <a:ea typeface="標楷體" panose="03000509000000000000" pitchFamily="65" charset="-120"/>
                        </a:rPr>
                        <a:t>1</a:t>
                      </a:r>
                      <a:r>
                        <a:rPr lang="zh-TW" sz="1600" kern="100">
                          <a:effectLst/>
                          <a:latin typeface="標楷體" panose="03000509000000000000" pitchFamily="65" charset="-120"/>
                          <a:ea typeface="標楷體" panose="03000509000000000000" pitchFamily="65" charset="-120"/>
                        </a:rPr>
                        <a:t>日幼童軍聯團活動</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000" kern="100" dirty="0">
                          <a:effectLst/>
                        </a:rPr>
                        <a:t>莒光國小</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765510435"/>
                  </a:ext>
                </a:extLst>
              </a:tr>
              <a:tr h="271280">
                <a:tc>
                  <a:txBody>
                    <a:bodyPr/>
                    <a:lstStyle/>
                    <a:p>
                      <a:r>
                        <a:rPr lang="en-US" sz="1600" kern="100">
                          <a:effectLst/>
                          <a:latin typeface="標楷體" panose="03000509000000000000" pitchFamily="65" charset="-120"/>
                          <a:ea typeface="標楷體" panose="03000509000000000000" pitchFamily="65" charset="-120"/>
                        </a:rPr>
                        <a:t>3</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dirty="0">
                          <a:effectLst/>
                          <a:latin typeface="標楷體" panose="03000509000000000000" pitchFamily="65" charset="-120"/>
                          <a:ea typeface="標楷體" panose="03000509000000000000" pitchFamily="65" charset="-120"/>
                        </a:rPr>
                        <a:t>三五童軍節慶祝大會幼童軍分站活動</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en-US" sz="1000" kern="100">
                          <a:effectLst/>
                        </a:rPr>
                        <a:t> </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922642177"/>
                  </a:ext>
                </a:extLst>
              </a:tr>
              <a:tr h="271280">
                <a:tc>
                  <a:txBody>
                    <a:bodyPr/>
                    <a:lstStyle/>
                    <a:p>
                      <a:r>
                        <a:rPr lang="en-US" sz="1600" kern="100">
                          <a:effectLst/>
                          <a:latin typeface="標楷體" panose="03000509000000000000" pitchFamily="65" charset="-120"/>
                          <a:ea typeface="標楷體" panose="03000509000000000000" pitchFamily="65" charset="-120"/>
                        </a:rPr>
                        <a:t>3</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dirty="0">
                          <a:effectLst/>
                          <a:latin typeface="標楷體" panose="03000509000000000000" pitchFamily="65" charset="-120"/>
                          <a:ea typeface="標楷體" panose="03000509000000000000" pitchFamily="65" charset="-120"/>
                        </a:rPr>
                        <a:t>幼童軍木章基本訓練</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en-US" sz="1000" kern="100" dirty="0">
                          <a:effectLst/>
                        </a:rPr>
                        <a:t> </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922463921"/>
                  </a:ext>
                </a:extLst>
              </a:tr>
              <a:tr h="271280">
                <a:tc>
                  <a:txBody>
                    <a:bodyPr/>
                    <a:lstStyle/>
                    <a:p>
                      <a:r>
                        <a:rPr lang="en-US" sz="1600" kern="100">
                          <a:effectLst/>
                          <a:latin typeface="標楷體" panose="03000509000000000000" pitchFamily="65" charset="-120"/>
                          <a:ea typeface="標楷體" panose="03000509000000000000" pitchFamily="65" charset="-120"/>
                        </a:rPr>
                        <a:t>4</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dirty="0">
                          <a:effectLst/>
                          <a:latin typeface="標楷體" panose="03000509000000000000" pitchFamily="65" charset="-120"/>
                          <a:ea typeface="標楷體" panose="03000509000000000000" pitchFamily="65" charset="-120"/>
                        </a:rPr>
                        <a:t>主任班幼童軍木章基本訓練</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000" kern="100" dirty="0">
                          <a:effectLst/>
                        </a:rPr>
                        <a:t>興化國小</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830405881"/>
                  </a:ext>
                </a:extLst>
              </a:tr>
              <a:tr h="271280">
                <a:tc>
                  <a:txBody>
                    <a:bodyPr/>
                    <a:lstStyle/>
                    <a:p>
                      <a:r>
                        <a:rPr lang="en-US" sz="1600" kern="100">
                          <a:effectLst/>
                          <a:latin typeface="標楷體" panose="03000509000000000000" pitchFamily="65" charset="-120"/>
                          <a:ea typeface="標楷體" panose="03000509000000000000" pitchFamily="65" charset="-120"/>
                        </a:rPr>
                        <a:t>4</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dirty="0">
                          <a:effectLst/>
                          <a:latin typeface="標楷體" panose="03000509000000000000" pitchFamily="65" charset="-120"/>
                          <a:ea typeface="標楷體" panose="03000509000000000000" pitchFamily="65" charset="-120"/>
                        </a:rPr>
                        <a:t>新莊分區</a:t>
                      </a:r>
                      <a:r>
                        <a:rPr lang="en-US" sz="1600" kern="100" dirty="0">
                          <a:effectLst/>
                          <a:latin typeface="標楷體" panose="03000509000000000000" pitchFamily="65" charset="-120"/>
                          <a:ea typeface="標楷體" panose="03000509000000000000" pitchFamily="65" charset="-120"/>
                        </a:rPr>
                        <a:t>1</a:t>
                      </a:r>
                      <a:r>
                        <a:rPr lang="zh-TW" sz="1600" kern="100" dirty="0">
                          <a:effectLst/>
                          <a:latin typeface="標楷體" panose="03000509000000000000" pitchFamily="65" charset="-120"/>
                          <a:ea typeface="標楷體" panose="03000509000000000000" pitchFamily="65" charset="-120"/>
                        </a:rPr>
                        <a:t>日幼童軍聯團活動</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000" kern="100">
                          <a:effectLst/>
                        </a:rPr>
                        <a:t>新林國小</a:t>
                      </a:r>
                      <a:endParaRPr lang="zh-TW" sz="1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807452289"/>
                  </a:ext>
                </a:extLst>
              </a:tr>
              <a:tr h="271280">
                <a:tc>
                  <a:txBody>
                    <a:bodyPr/>
                    <a:lstStyle/>
                    <a:p>
                      <a:r>
                        <a:rPr lang="en-US" sz="1600" kern="100">
                          <a:effectLst/>
                          <a:latin typeface="標楷體" panose="03000509000000000000" pitchFamily="65" charset="-120"/>
                          <a:ea typeface="標楷體" panose="03000509000000000000" pitchFamily="65" charset="-120"/>
                        </a:rPr>
                        <a:t>4</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a:effectLst/>
                          <a:latin typeface="標楷體" panose="03000509000000000000" pitchFamily="65" charset="-120"/>
                          <a:ea typeface="標楷體" panose="03000509000000000000" pitchFamily="65" charset="-120"/>
                        </a:rPr>
                        <a:t>稚齡童軍木章基本訓練</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000" kern="100" dirty="0">
                          <a:effectLst/>
                        </a:rPr>
                        <a:t>仁愛國小</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738907828"/>
                  </a:ext>
                </a:extLst>
              </a:tr>
              <a:tr h="271280">
                <a:tc>
                  <a:txBody>
                    <a:bodyPr/>
                    <a:lstStyle/>
                    <a:p>
                      <a:r>
                        <a:rPr lang="en-US" sz="1600" kern="100">
                          <a:effectLst/>
                          <a:latin typeface="標楷體" panose="03000509000000000000" pitchFamily="65" charset="-120"/>
                          <a:ea typeface="標楷體" panose="03000509000000000000" pitchFamily="65" charset="-120"/>
                        </a:rPr>
                        <a:t>5</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a:effectLst/>
                          <a:latin typeface="標楷體" panose="03000509000000000000" pitchFamily="65" charset="-120"/>
                          <a:ea typeface="標楷體" panose="03000509000000000000" pitchFamily="65" charset="-120"/>
                        </a:rPr>
                        <a:t>稚齡童軍聯團活動（</a:t>
                      </a:r>
                      <a:r>
                        <a:rPr lang="en-US" sz="1600" kern="100">
                          <a:effectLst/>
                          <a:latin typeface="標楷體" panose="03000509000000000000" pitchFamily="65" charset="-120"/>
                          <a:ea typeface="標楷體" panose="03000509000000000000" pitchFamily="65" charset="-120"/>
                        </a:rPr>
                        <a:t>1</a:t>
                      </a:r>
                      <a:r>
                        <a:rPr lang="zh-TW" sz="1600" kern="100">
                          <a:effectLst/>
                          <a:latin typeface="標楷體" panose="03000509000000000000" pitchFamily="65" charset="-120"/>
                          <a:ea typeface="標楷體" panose="03000509000000000000" pitchFamily="65" charset="-120"/>
                        </a:rPr>
                        <a:t>日）</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000" kern="100" dirty="0">
                          <a:effectLst/>
                        </a:rPr>
                        <a:t>仁愛國小</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51104324"/>
                  </a:ext>
                </a:extLst>
              </a:tr>
              <a:tr h="271280">
                <a:tc>
                  <a:txBody>
                    <a:bodyPr/>
                    <a:lstStyle/>
                    <a:p>
                      <a:r>
                        <a:rPr lang="en-US" sz="1600" kern="100">
                          <a:effectLst/>
                          <a:latin typeface="標楷體" panose="03000509000000000000" pitchFamily="65" charset="-120"/>
                          <a:ea typeface="標楷體" panose="03000509000000000000" pitchFamily="65" charset="-120"/>
                        </a:rPr>
                        <a:t>6</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a:effectLst/>
                          <a:latin typeface="標楷體" panose="03000509000000000000" pitchFamily="65" charset="-120"/>
                          <a:ea typeface="標楷體" panose="03000509000000000000" pitchFamily="65" charset="-120"/>
                        </a:rPr>
                        <a:t>三重、蘆洲、雙和分區</a:t>
                      </a:r>
                      <a:r>
                        <a:rPr lang="en-US" sz="1600" kern="100">
                          <a:effectLst/>
                          <a:latin typeface="標楷體" panose="03000509000000000000" pitchFamily="65" charset="-120"/>
                          <a:ea typeface="標楷體" panose="03000509000000000000" pitchFamily="65" charset="-120"/>
                        </a:rPr>
                        <a:t>1</a:t>
                      </a:r>
                      <a:r>
                        <a:rPr lang="zh-TW" sz="1600" kern="100">
                          <a:effectLst/>
                          <a:latin typeface="標楷體" panose="03000509000000000000" pitchFamily="65" charset="-120"/>
                          <a:ea typeface="標楷體" panose="03000509000000000000" pitchFamily="65" charset="-120"/>
                        </a:rPr>
                        <a:t>日幼童軍聯團活動</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000" kern="100" dirty="0">
                          <a:effectLst/>
                        </a:rPr>
                        <a:t>重陽國小</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209903118"/>
                  </a:ext>
                </a:extLst>
              </a:tr>
              <a:tr h="271280">
                <a:tc>
                  <a:txBody>
                    <a:bodyPr/>
                    <a:lstStyle/>
                    <a:p>
                      <a:r>
                        <a:rPr lang="en-US" sz="1600" kern="100">
                          <a:effectLst/>
                          <a:latin typeface="標楷體" panose="03000509000000000000" pitchFamily="65" charset="-120"/>
                          <a:ea typeface="標楷體" panose="03000509000000000000" pitchFamily="65" charset="-120"/>
                        </a:rPr>
                        <a:t>7</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a:effectLst/>
                          <a:latin typeface="標楷體" panose="03000509000000000000" pitchFamily="65" charset="-120"/>
                          <a:ea typeface="標楷體" panose="03000509000000000000" pitchFamily="65" charset="-120"/>
                        </a:rPr>
                        <a:t>新北市大露營</a:t>
                      </a:r>
                      <a:r>
                        <a:rPr lang="en-US" sz="1600" kern="100">
                          <a:effectLst/>
                          <a:latin typeface="標楷體" panose="03000509000000000000" pitchFamily="65" charset="-120"/>
                          <a:ea typeface="標楷體" panose="03000509000000000000" pitchFamily="65" charset="-120"/>
                        </a:rPr>
                        <a:t>-</a:t>
                      </a:r>
                      <a:r>
                        <a:rPr lang="zh-TW" sz="1600" kern="100">
                          <a:effectLst/>
                          <a:latin typeface="標楷體" panose="03000509000000000000" pitchFamily="65" charset="-120"/>
                          <a:ea typeface="標楷體" panose="03000509000000000000" pitchFamily="65" charset="-120"/>
                        </a:rPr>
                        <a:t>幼童軍組</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000" kern="100" dirty="0">
                          <a:effectLst/>
                        </a:rPr>
                        <a:t>光華國小</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874042905"/>
                  </a:ext>
                </a:extLst>
              </a:tr>
              <a:tr h="271280">
                <a:tc>
                  <a:txBody>
                    <a:bodyPr/>
                    <a:lstStyle/>
                    <a:p>
                      <a:r>
                        <a:rPr lang="en-US" sz="1600" kern="100">
                          <a:effectLst/>
                          <a:latin typeface="標楷體" panose="03000509000000000000" pitchFamily="65" charset="-120"/>
                          <a:ea typeface="標楷體" panose="03000509000000000000" pitchFamily="65" charset="-120"/>
                        </a:rPr>
                        <a:t>8</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dirty="0">
                          <a:effectLst/>
                          <a:latin typeface="標楷體" panose="03000509000000000000" pitchFamily="65" charset="-120"/>
                          <a:ea typeface="標楷體" panose="03000509000000000000" pitchFamily="65" charset="-120"/>
                        </a:rPr>
                        <a:t>國小初任教師童軍體驗營</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000" kern="100" dirty="0">
                          <a:effectLst/>
                        </a:rPr>
                        <a:t>光華國小</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733178189"/>
                  </a:ext>
                </a:extLst>
              </a:tr>
              <a:tr h="271280">
                <a:tc>
                  <a:txBody>
                    <a:bodyPr/>
                    <a:lstStyle/>
                    <a:p>
                      <a:r>
                        <a:rPr lang="en-US" sz="1600" kern="100">
                          <a:effectLst/>
                          <a:latin typeface="標楷體" panose="03000509000000000000" pitchFamily="65" charset="-120"/>
                          <a:ea typeface="標楷體" panose="03000509000000000000" pitchFamily="65" charset="-120"/>
                        </a:rPr>
                        <a:t>9</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dirty="0">
                          <a:effectLst/>
                          <a:latin typeface="標楷體" panose="03000509000000000000" pitchFamily="65" charset="-120"/>
                          <a:ea typeface="標楷體" panose="03000509000000000000" pitchFamily="65" charset="-120"/>
                        </a:rPr>
                        <a:t>七星、文山分區</a:t>
                      </a:r>
                      <a:r>
                        <a:rPr lang="en-US" sz="1600" kern="100" dirty="0">
                          <a:effectLst/>
                          <a:latin typeface="標楷體" panose="03000509000000000000" pitchFamily="65" charset="-120"/>
                          <a:ea typeface="標楷體" panose="03000509000000000000" pitchFamily="65" charset="-120"/>
                        </a:rPr>
                        <a:t>1</a:t>
                      </a:r>
                      <a:r>
                        <a:rPr lang="zh-TW" sz="1600" kern="100" dirty="0">
                          <a:effectLst/>
                          <a:latin typeface="標楷體" panose="03000509000000000000" pitchFamily="65" charset="-120"/>
                          <a:ea typeface="標楷體" panose="03000509000000000000" pitchFamily="65" charset="-120"/>
                        </a:rPr>
                        <a:t>日幼童軍聯團活動</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000" kern="100" dirty="0">
                          <a:effectLst/>
                        </a:rPr>
                        <a:t>北新國小</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3500037"/>
                  </a:ext>
                </a:extLst>
              </a:tr>
              <a:tr h="271280">
                <a:tc>
                  <a:txBody>
                    <a:bodyPr/>
                    <a:lstStyle/>
                    <a:p>
                      <a:r>
                        <a:rPr lang="en-US" sz="1600" kern="100">
                          <a:effectLst/>
                          <a:latin typeface="標楷體" panose="03000509000000000000" pitchFamily="65" charset="-120"/>
                          <a:ea typeface="標楷體" panose="03000509000000000000" pitchFamily="65" charset="-120"/>
                        </a:rPr>
                        <a:t>10</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a:effectLst/>
                          <a:latin typeface="標楷體" panose="03000509000000000000" pitchFamily="65" charset="-120"/>
                          <a:ea typeface="標楷體" panose="03000509000000000000" pitchFamily="65" charset="-120"/>
                        </a:rPr>
                        <a:t>幼童軍木章基本訓練</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en-US" sz="1000" kern="100" dirty="0">
                          <a:effectLst/>
                        </a:rPr>
                        <a:t> </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375529248"/>
                  </a:ext>
                </a:extLst>
              </a:tr>
              <a:tr h="271280">
                <a:tc>
                  <a:txBody>
                    <a:bodyPr/>
                    <a:lstStyle/>
                    <a:p>
                      <a:r>
                        <a:rPr lang="en-US" sz="1600" kern="100">
                          <a:effectLst/>
                          <a:latin typeface="標楷體" panose="03000509000000000000" pitchFamily="65" charset="-120"/>
                          <a:ea typeface="標楷體" panose="03000509000000000000" pitchFamily="65" charset="-120"/>
                        </a:rPr>
                        <a:t>10</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dirty="0">
                          <a:effectLst/>
                          <a:latin typeface="標楷體" panose="03000509000000000000" pitchFamily="65" charset="-120"/>
                          <a:ea typeface="標楷體" panose="03000509000000000000" pitchFamily="65" charset="-120"/>
                        </a:rPr>
                        <a:t>淡水分區</a:t>
                      </a:r>
                      <a:r>
                        <a:rPr lang="en-US" sz="1600" kern="100" dirty="0">
                          <a:effectLst/>
                          <a:latin typeface="標楷體" panose="03000509000000000000" pitchFamily="65" charset="-120"/>
                          <a:ea typeface="標楷體" panose="03000509000000000000" pitchFamily="65" charset="-120"/>
                        </a:rPr>
                        <a:t>1</a:t>
                      </a:r>
                      <a:r>
                        <a:rPr lang="zh-TW" sz="1600" kern="100" dirty="0">
                          <a:effectLst/>
                          <a:latin typeface="標楷體" panose="03000509000000000000" pitchFamily="65" charset="-120"/>
                          <a:ea typeface="標楷體" panose="03000509000000000000" pitchFamily="65" charset="-120"/>
                        </a:rPr>
                        <a:t>日幼童軍聯團活動</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000" kern="100" dirty="0">
                          <a:effectLst/>
                        </a:rPr>
                        <a:t>淡海國小</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047736827"/>
                  </a:ext>
                </a:extLst>
              </a:tr>
              <a:tr h="271280">
                <a:tc>
                  <a:txBody>
                    <a:bodyPr/>
                    <a:lstStyle/>
                    <a:p>
                      <a:r>
                        <a:rPr lang="en-US" sz="1600" kern="100">
                          <a:effectLst/>
                          <a:latin typeface="標楷體" panose="03000509000000000000" pitchFamily="65" charset="-120"/>
                          <a:ea typeface="標楷體" panose="03000509000000000000" pitchFamily="65" charset="-120"/>
                        </a:rPr>
                        <a:t>11</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dirty="0">
                          <a:effectLst/>
                          <a:latin typeface="標楷體" panose="03000509000000000000" pitchFamily="65" charset="-120"/>
                          <a:ea typeface="標楷體" panose="03000509000000000000" pitchFamily="65" charset="-120"/>
                        </a:rPr>
                        <a:t>三鶯分區</a:t>
                      </a:r>
                      <a:r>
                        <a:rPr lang="en-US" sz="1600" kern="100" dirty="0">
                          <a:effectLst/>
                          <a:latin typeface="標楷體" panose="03000509000000000000" pitchFamily="65" charset="-120"/>
                          <a:ea typeface="標楷體" panose="03000509000000000000" pitchFamily="65" charset="-120"/>
                        </a:rPr>
                        <a:t>1</a:t>
                      </a:r>
                      <a:r>
                        <a:rPr lang="zh-TW" sz="1600" kern="100" dirty="0">
                          <a:effectLst/>
                          <a:latin typeface="標楷體" panose="03000509000000000000" pitchFamily="65" charset="-120"/>
                          <a:ea typeface="標楷體" panose="03000509000000000000" pitchFamily="65" charset="-120"/>
                        </a:rPr>
                        <a:t>日幼童軍聯團活動</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en-US" sz="1000" kern="100" dirty="0">
                          <a:effectLst/>
                        </a:rPr>
                        <a:t> </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756037920"/>
                  </a:ext>
                </a:extLst>
              </a:tr>
              <a:tr h="271280">
                <a:tc>
                  <a:txBody>
                    <a:bodyPr/>
                    <a:lstStyle/>
                    <a:p>
                      <a:r>
                        <a:rPr lang="en-US" sz="1600" kern="100">
                          <a:effectLst/>
                          <a:latin typeface="標楷體" panose="03000509000000000000" pitchFamily="65" charset="-120"/>
                          <a:ea typeface="標楷體" panose="03000509000000000000" pitchFamily="65" charset="-120"/>
                        </a:rPr>
                        <a:t>11</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dirty="0">
                          <a:effectLst/>
                          <a:latin typeface="標楷體" panose="03000509000000000000" pitchFamily="65" charset="-120"/>
                          <a:ea typeface="標楷體" panose="03000509000000000000" pitchFamily="65" charset="-120"/>
                        </a:rPr>
                        <a:t>國小童軍教師團務研習（</a:t>
                      </a:r>
                      <a:r>
                        <a:rPr lang="en-US" sz="1600" kern="100" dirty="0">
                          <a:effectLst/>
                          <a:latin typeface="標楷體" panose="03000509000000000000" pitchFamily="65" charset="-120"/>
                          <a:ea typeface="標楷體" panose="03000509000000000000" pitchFamily="65" charset="-120"/>
                        </a:rPr>
                        <a:t>1</a:t>
                      </a:r>
                      <a:r>
                        <a:rPr lang="zh-TW" sz="1600" kern="100" dirty="0">
                          <a:effectLst/>
                          <a:latin typeface="標楷體" panose="03000509000000000000" pitchFamily="65" charset="-120"/>
                          <a:ea typeface="標楷體" panose="03000509000000000000" pitchFamily="65" charset="-120"/>
                        </a:rPr>
                        <a:t>日）</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000" kern="100" dirty="0">
                          <a:effectLst/>
                        </a:rPr>
                        <a:t>光華國小</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675483472"/>
                  </a:ext>
                </a:extLst>
              </a:tr>
              <a:tr h="271280">
                <a:tc>
                  <a:txBody>
                    <a:bodyPr/>
                    <a:lstStyle/>
                    <a:p>
                      <a:r>
                        <a:rPr lang="en-US" sz="1600" kern="100">
                          <a:effectLst/>
                          <a:latin typeface="標楷體" panose="03000509000000000000" pitchFamily="65" charset="-120"/>
                          <a:ea typeface="標楷體" panose="03000509000000000000" pitchFamily="65" charset="-120"/>
                        </a:rPr>
                        <a:t>11</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dirty="0">
                          <a:effectLst/>
                          <a:latin typeface="標楷體" panose="03000509000000000000" pitchFamily="65" charset="-120"/>
                          <a:ea typeface="標楷體" panose="03000509000000000000" pitchFamily="65" charset="-120"/>
                        </a:rPr>
                        <a:t>國中童軍教師團務研習（</a:t>
                      </a:r>
                      <a:r>
                        <a:rPr lang="en-US" sz="1600" kern="100" dirty="0">
                          <a:effectLst/>
                          <a:latin typeface="標楷體" panose="03000509000000000000" pitchFamily="65" charset="-120"/>
                          <a:ea typeface="標楷體" panose="03000509000000000000" pitchFamily="65" charset="-120"/>
                        </a:rPr>
                        <a:t>1</a:t>
                      </a:r>
                      <a:r>
                        <a:rPr lang="zh-TW" sz="1600" kern="100" dirty="0">
                          <a:effectLst/>
                          <a:latin typeface="標楷體" panose="03000509000000000000" pitchFamily="65" charset="-120"/>
                          <a:ea typeface="標楷體" panose="03000509000000000000" pitchFamily="65" charset="-120"/>
                        </a:rPr>
                        <a:t>日）</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000" kern="100" dirty="0">
                          <a:effectLst/>
                        </a:rPr>
                        <a:t>光華國小</a:t>
                      </a:r>
                      <a:endParaRPr lang="zh-TW" sz="1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4211824349"/>
                  </a:ext>
                </a:extLst>
              </a:tr>
              <a:tr h="271280">
                <a:tc>
                  <a:txBody>
                    <a:bodyPr/>
                    <a:lstStyle/>
                    <a:p>
                      <a:r>
                        <a:rPr lang="en-US" sz="1600" kern="100">
                          <a:effectLst/>
                          <a:latin typeface="標楷體" panose="03000509000000000000" pitchFamily="65" charset="-120"/>
                          <a:ea typeface="標楷體" panose="03000509000000000000" pitchFamily="65" charset="-120"/>
                        </a:rPr>
                        <a:t>12</a:t>
                      </a:r>
                      <a:r>
                        <a:rPr lang="zh-TW" sz="1600" kern="100">
                          <a:effectLst/>
                          <a:latin typeface="標楷體" panose="03000509000000000000" pitchFamily="65" charset="-120"/>
                          <a:ea typeface="標楷體" panose="03000509000000000000" pitchFamily="65" charset="-120"/>
                        </a:rPr>
                        <a:t>月</a:t>
                      </a:r>
                      <a:endParaRPr lang="zh-TW" sz="16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zh-TW" sz="1600" kern="100" dirty="0">
                          <a:effectLst/>
                          <a:latin typeface="標楷體" panose="03000509000000000000" pitchFamily="65" charset="-120"/>
                          <a:ea typeface="標楷體" panose="03000509000000000000" pitchFamily="65" charset="-120"/>
                        </a:rPr>
                        <a:t>幼童軍聯團宿營</a:t>
                      </a:r>
                      <a:r>
                        <a:rPr lang="en-US" sz="1600" kern="100" dirty="0">
                          <a:effectLst/>
                          <a:latin typeface="標楷體" panose="03000509000000000000" pitchFamily="65" charset="-120"/>
                          <a:ea typeface="標楷體" panose="03000509000000000000" pitchFamily="65" charset="-120"/>
                        </a:rPr>
                        <a:t>(2</a:t>
                      </a:r>
                      <a:r>
                        <a:rPr lang="zh-TW" sz="1600" kern="100" dirty="0">
                          <a:effectLst/>
                          <a:latin typeface="標楷體" panose="03000509000000000000" pitchFamily="65" charset="-120"/>
                          <a:ea typeface="標楷體" panose="03000509000000000000" pitchFamily="65" charset="-120"/>
                        </a:rPr>
                        <a:t>日</a:t>
                      </a:r>
                      <a:r>
                        <a:rPr lang="en-US" sz="1600" kern="100" dirty="0">
                          <a:effectLst/>
                          <a:latin typeface="標楷體" panose="03000509000000000000" pitchFamily="65" charset="-120"/>
                          <a:ea typeface="標楷體" panose="03000509000000000000" pitchFamily="65" charset="-120"/>
                        </a:rPr>
                        <a:t>)</a:t>
                      </a:r>
                      <a:endParaRPr lang="zh-TW" sz="16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r>
                        <a:rPr lang="en-US" sz="1200" kern="10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9166035"/>
                  </a:ext>
                </a:extLst>
              </a:tr>
            </a:tbl>
          </a:graphicData>
        </a:graphic>
      </p:graphicFrame>
    </p:spTree>
    <p:extLst>
      <p:ext uri="{BB962C8B-B14F-4D97-AF65-F5344CB8AC3E}">
        <p14:creationId xmlns:p14="http://schemas.microsoft.com/office/powerpoint/2010/main" val="3671377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BE300B64-767A-E4C0-9F54-15F90CFC0D62}"/>
              </a:ext>
            </a:extLst>
          </p:cNvPr>
          <p:cNvSpPr txBox="1">
            <a:spLocks/>
          </p:cNvSpPr>
          <p:nvPr/>
        </p:nvSpPr>
        <p:spPr>
          <a:xfrm>
            <a:off x="492990" y="226362"/>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年度童軍三項登記作業</a:t>
            </a:r>
            <a:endParaRPr lang="zh-TW" altLang="en-US" sz="3200" dirty="0">
              <a:solidFill>
                <a:srgbClr val="7030A0"/>
              </a:solidFill>
            </a:endParaRPr>
          </a:p>
        </p:txBody>
      </p:sp>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2" name="內容版面配置區 2">
            <a:extLst>
              <a:ext uri="{FF2B5EF4-FFF2-40B4-BE49-F238E27FC236}">
                <a16:creationId xmlns:a16="http://schemas.microsoft.com/office/drawing/2014/main" id="{11ADBF5D-3127-10BD-A1BC-500612ECD6D3}"/>
              </a:ext>
            </a:extLst>
          </p:cNvPr>
          <p:cNvSpPr>
            <a:spLocks noGrp="1"/>
          </p:cNvSpPr>
          <p:nvPr>
            <p:ph idx="1"/>
          </p:nvPr>
        </p:nvSpPr>
        <p:spPr>
          <a:xfrm>
            <a:off x="779477" y="1564853"/>
            <a:ext cx="10918536" cy="3955103"/>
          </a:xfrm>
        </p:spPr>
        <p:txBody>
          <a:bodyPr>
            <a:noAutofit/>
          </a:bodyPr>
          <a:lstStyle/>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系統網址：</a:t>
            </a:r>
            <a:r>
              <a:rPr lang="en-US" altLang="zh-TW" sz="2400" dirty="0">
                <a:solidFill>
                  <a:srgbClr val="4C2B11"/>
                </a:solidFill>
                <a:latin typeface="標楷體" panose="03000509000000000000" pitchFamily="65" charset="-120"/>
                <a:ea typeface="標楷體" panose="03000509000000000000" pitchFamily="65" charset="-120"/>
                <a:hlinkClick r:id="rId3"/>
              </a:rPr>
              <a:t>http://newregister.scout.org.tw/scout_updata/ch/login.php</a:t>
            </a: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2400" dirty="0">
                <a:solidFill>
                  <a:srgbClr val="FF0000"/>
                </a:solidFill>
                <a:latin typeface="標楷體" panose="03000509000000000000" pitchFamily="65" charset="-120"/>
                <a:ea typeface="標楷體" panose="03000509000000000000" pitchFamily="65" charset="-120"/>
              </a:rPr>
              <a:t>114</a:t>
            </a:r>
            <a:r>
              <a:rPr lang="zh-TW" altLang="en-US" sz="2400" dirty="0">
                <a:solidFill>
                  <a:srgbClr val="FF0000"/>
                </a:solidFill>
                <a:latin typeface="標楷體" panose="03000509000000000000" pitchFamily="65" charset="-120"/>
                <a:ea typeface="標楷體" panose="03000509000000000000" pitchFamily="65" charset="-120"/>
              </a:rPr>
              <a:t>年系統登記功能預計於</a:t>
            </a:r>
            <a:r>
              <a:rPr lang="en-US" altLang="zh-TW" sz="2400" dirty="0">
                <a:solidFill>
                  <a:srgbClr val="FF0000"/>
                </a:solidFill>
                <a:latin typeface="標楷體" panose="03000509000000000000" pitchFamily="65" charset="-120"/>
                <a:ea typeface="標楷體" panose="03000509000000000000" pitchFamily="65" charset="-120"/>
              </a:rPr>
              <a:t>113/10/25</a:t>
            </a:r>
            <a:r>
              <a:rPr lang="zh-TW" altLang="en-US" sz="2400" dirty="0">
                <a:solidFill>
                  <a:srgbClr val="FF0000"/>
                </a:solidFill>
                <a:latin typeface="標楷體" panose="03000509000000000000" pitchFamily="65" charset="-120"/>
                <a:ea typeface="標楷體" panose="03000509000000000000" pitchFamily="65" charset="-120"/>
              </a:rPr>
              <a:t>開放，請務必立即上線登記，以免影響團員</a:t>
            </a:r>
            <a:r>
              <a:rPr lang="en-US" altLang="zh-TW" sz="2400" dirty="0">
                <a:solidFill>
                  <a:srgbClr val="FF0000"/>
                </a:solidFill>
                <a:latin typeface="標楷體" panose="03000509000000000000" pitchFamily="65" charset="-120"/>
                <a:ea typeface="標楷體" panose="03000509000000000000" pitchFamily="65" charset="-120"/>
              </a:rPr>
              <a:t>114</a:t>
            </a:r>
            <a:r>
              <a:rPr lang="zh-TW" altLang="en-US" sz="2400" dirty="0">
                <a:solidFill>
                  <a:srgbClr val="FF0000"/>
                </a:solidFill>
                <a:latin typeface="標楷體" panose="03000509000000000000" pitchFamily="65" charset="-120"/>
                <a:ea typeface="標楷體" panose="03000509000000000000" pitchFamily="65" charset="-120"/>
              </a:rPr>
              <a:t>年進程、活動報名資格及服務員獎章申請、活動報名資格。</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algn="l">
              <a:buNone/>
            </a:pPr>
            <a:endParaRPr lang="en-US" altLang="zh-TW" sz="2400" dirty="0">
              <a:solidFill>
                <a:srgbClr val="FF0000"/>
              </a:solidFill>
              <a:latin typeface="標楷體" panose="03000509000000000000" pitchFamily="65" charset="-120"/>
              <a:ea typeface="標楷體" panose="03000509000000000000" pitchFamily="65" charset="-120"/>
            </a:endParaRPr>
          </a:p>
          <a:p>
            <a:pPr marL="0" indent="0" algn="l">
              <a:buNone/>
            </a:pPr>
            <a:r>
              <a:rPr lang="zh-TW" altLang="en-US" sz="2400">
                <a:solidFill>
                  <a:srgbClr val="FF0000"/>
                </a:solidFill>
                <a:latin typeface="標楷體" panose="03000509000000000000" pitchFamily="65" charset="-120"/>
                <a:ea typeface="標楷體" panose="03000509000000000000" pitchFamily="65" charset="-120"/>
              </a:rPr>
              <a:t>＊＊同意</a:t>
            </a:r>
            <a:r>
              <a:rPr lang="zh-TW" altLang="en-US" sz="2400" dirty="0">
                <a:solidFill>
                  <a:srgbClr val="FF0000"/>
                </a:solidFill>
                <a:latin typeface="標楷體" panose="03000509000000000000" pitchFamily="65" charset="-120"/>
                <a:ea typeface="標楷體" panose="03000509000000000000" pitchFamily="65" charset="-120"/>
              </a:rPr>
              <a:t>登記視為同意將個人資料提交給童軍團、縣市童軍會、童軍總會在不違法之下用於童軍活動報名、獎章申請等相關使用。</a:t>
            </a:r>
            <a:endParaRPr lang="en-US" altLang="zh-TW" sz="2400" dirty="0">
              <a:solidFill>
                <a:srgbClr val="FF0000"/>
              </a:solidFill>
              <a:latin typeface="標楷體" panose="03000509000000000000" pitchFamily="65" charset="-120"/>
              <a:ea typeface="標楷體" panose="03000509000000000000" pitchFamily="65" charset="-120"/>
            </a:endParaRPr>
          </a:p>
          <a:p>
            <a:pPr marL="0" indent="0" algn="l">
              <a:buNone/>
            </a:pP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9977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534BF-7BC4-46E4-3D7D-678130D7F9BC}"/>
            </a:ext>
          </a:extLst>
        </p:cNvPr>
        <p:cNvGrpSpPr/>
        <p:nvPr/>
      </p:nvGrpSpPr>
      <p:grpSpPr>
        <a:xfrm>
          <a:off x="0" y="0"/>
          <a:ext cx="0" cy="0"/>
          <a:chOff x="0" y="0"/>
          <a:chExt cx="0" cy="0"/>
        </a:xfrm>
      </p:grpSpPr>
      <p:sp>
        <p:nvSpPr>
          <p:cNvPr id="4" name="標題 1">
            <a:extLst>
              <a:ext uri="{FF2B5EF4-FFF2-40B4-BE49-F238E27FC236}">
                <a16:creationId xmlns:a16="http://schemas.microsoft.com/office/drawing/2014/main" id="{613969CE-FD1F-7221-BD47-1A175B7BB587}"/>
              </a:ext>
            </a:extLst>
          </p:cNvPr>
          <p:cNvSpPr txBox="1">
            <a:spLocks/>
          </p:cNvSpPr>
          <p:nvPr/>
        </p:nvSpPr>
        <p:spPr>
          <a:xfrm>
            <a:off x="492990" y="226362"/>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年度童軍三項登記作業</a:t>
            </a:r>
            <a:endParaRPr lang="zh-TW" altLang="en-US" sz="3200" dirty="0">
              <a:solidFill>
                <a:srgbClr val="7030A0"/>
              </a:solidFill>
            </a:endParaRPr>
          </a:p>
        </p:txBody>
      </p:sp>
      <p:pic>
        <p:nvPicPr>
          <p:cNvPr id="5" name="圖片 4">
            <a:extLst>
              <a:ext uri="{FF2B5EF4-FFF2-40B4-BE49-F238E27FC236}">
                <a16:creationId xmlns:a16="http://schemas.microsoft.com/office/drawing/2014/main" id="{79B68FD8-72D8-0C91-BD72-43666E01D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2" name="內容版面配置區 2">
            <a:extLst>
              <a:ext uri="{FF2B5EF4-FFF2-40B4-BE49-F238E27FC236}">
                <a16:creationId xmlns:a16="http://schemas.microsoft.com/office/drawing/2014/main" id="{A3C94902-94EF-C08F-D4AE-B5980656478D}"/>
              </a:ext>
            </a:extLst>
          </p:cNvPr>
          <p:cNvSpPr>
            <a:spLocks noGrp="1"/>
          </p:cNvSpPr>
          <p:nvPr>
            <p:ph idx="1"/>
          </p:nvPr>
        </p:nvSpPr>
        <p:spPr>
          <a:xfrm>
            <a:off x="636233" y="1268255"/>
            <a:ext cx="10918536" cy="4679193"/>
          </a:xfrm>
        </p:spPr>
        <p:txBody>
          <a:bodyPr>
            <a:noAutofit/>
          </a:bodyPr>
          <a:lstStyle/>
          <a:p>
            <a:pPr marL="0" indent="0" algn="l">
              <a:buNone/>
            </a:pPr>
            <a:r>
              <a:rPr lang="zh-TW" altLang="en-US" sz="1800" b="1" dirty="0">
                <a:solidFill>
                  <a:srgbClr val="FF0000"/>
                </a:solidFill>
                <a:latin typeface="標楷體" panose="03000509000000000000" pitchFamily="65" charset="-120"/>
                <a:ea typeface="標楷體" panose="03000509000000000000" pitchFamily="65" charset="-120"/>
              </a:rPr>
              <a:t>未完成三項登記影響</a:t>
            </a:r>
            <a:endParaRPr lang="en-US" altLang="zh-TW" sz="1800" b="1" dirty="0">
              <a:solidFill>
                <a:srgbClr val="FF0000"/>
              </a:solidFill>
              <a:latin typeface="標楷體" panose="03000509000000000000" pitchFamily="65" charset="-120"/>
              <a:ea typeface="標楷體" panose="03000509000000000000" pitchFamily="65" charset="-120"/>
            </a:endParaRPr>
          </a:p>
          <a:p>
            <a:pPr marL="0" indent="0" algn="l">
              <a:buNone/>
            </a:pPr>
            <a:r>
              <a:rPr lang="zh-TW" altLang="en-US" sz="1800" dirty="0">
                <a:solidFill>
                  <a:srgbClr val="4C2B11"/>
                </a:solidFill>
                <a:latin typeface="標楷體" panose="03000509000000000000" pitchFamily="65" charset="-120"/>
                <a:ea typeface="標楷體" panose="03000509000000000000" pitchFamily="65" charset="-120"/>
              </a:rPr>
              <a:t>團員：</a:t>
            </a:r>
            <a:br>
              <a:rPr lang="en-US" altLang="zh-TW" sz="1800" dirty="0">
                <a:solidFill>
                  <a:srgbClr val="4C2B11"/>
                </a:solidFill>
                <a:latin typeface="標楷體" panose="03000509000000000000" pitchFamily="65" charset="-120"/>
                <a:ea typeface="標楷體" panose="03000509000000000000" pitchFamily="65" charset="-120"/>
              </a:rPr>
            </a:br>
            <a:r>
              <a:rPr lang="en-US" altLang="zh-TW" sz="1800" dirty="0">
                <a:solidFill>
                  <a:srgbClr val="4C2B11"/>
                </a:solidFill>
                <a:latin typeface="標楷體" panose="03000509000000000000" pitchFamily="65" charset="-120"/>
                <a:ea typeface="標楷體" panose="03000509000000000000" pitchFamily="65" charset="-120"/>
              </a:rPr>
              <a:t>1.</a:t>
            </a:r>
            <a:r>
              <a:rPr lang="zh-TW" altLang="en-US" sz="1800" dirty="0">
                <a:solidFill>
                  <a:srgbClr val="4C2B11"/>
                </a:solidFill>
                <a:latin typeface="標楷體" panose="03000509000000000000" pitchFamily="65" charset="-120"/>
                <a:ea typeface="標楷體" panose="03000509000000000000" pitchFamily="65" charset="-120"/>
              </a:rPr>
              <a:t>無法參加當年度童軍活動。</a:t>
            </a:r>
            <a:endParaRPr lang="en-US" altLang="zh-TW" sz="18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1800" dirty="0">
                <a:solidFill>
                  <a:srgbClr val="4C2B11"/>
                </a:solidFill>
                <a:latin typeface="標楷體" panose="03000509000000000000" pitchFamily="65" charset="-120"/>
                <a:ea typeface="標楷體" panose="03000509000000000000" pitchFamily="65" charset="-120"/>
              </a:rPr>
              <a:t>2.</a:t>
            </a:r>
            <a:r>
              <a:rPr lang="zh-TW" altLang="en-US" sz="1800" dirty="0">
                <a:solidFill>
                  <a:srgbClr val="4C2B11"/>
                </a:solidFill>
                <a:latin typeface="標楷體" panose="03000509000000000000" pitchFamily="65" charset="-120"/>
                <a:ea typeface="標楷體" panose="03000509000000000000" pitchFamily="65" charset="-120"/>
              </a:rPr>
              <a:t>當年度參加考驗成績無法採計且無法申請童軍晉級。</a:t>
            </a:r>
            <a:endParaRPr lang="en-US" altLang="zh-TW" sz="1800" dirty="0">
              <a:solidFill>
                <a:srgbClr val="4C2B11"/>
              </a:solidFill>
              <a:latin typeface="標楷體" panose="03000509000000000000" pitchFamily="65" charset="-120"/>
              <a:ea typeface="標楷體" panose="03000509000000000000" pitchFamily="65" charset="-120"/>
            </a:endParaRPr>
          </a:p>
          <a:p>
            <a:pPr marL="0" indent="0" algn="l">
              <a:buNone/>
            </a:pPr>
            <a:r>
              <a:rPr lang="en-US" altLang="zh-TW" sz="1800" dirty="0">
                <a:solidFill>
                  <a:srgbClr val="4C2B11"/>
                </a:solidFill>
                <a:latin typeface="標楷體" panose="03000509000000000000" pitchFamily="65" charset="-120"/>
                <a:ea typeface="標楷體" panose="03000509000000000000" pitchFamily="65" charset="-120"/>
              </a:rPr>
              <a:t>3.</a:t>
            </a:r>
            <a:r>
              <a:rPr lang="zh-TW" altLang="en-US" sz="1800" dirty="0">
                <a:solidFill>
                  <a:srgbClr val="4C2B11"/>
                </a:solidFill>
                <a:latin typeface="標楷體" panose="03000509000000000000" pitchFamily="65" charset="-120"/>
                <a:ea typeface="標楷體" panose="03000509000000000000" pitchFamily="65" charset="-120"/>
              </a:rPr>
              <a:t>無法申請各類童軍獎章。</a:t>
            </a:r>
            <a:endParaRPr lang="en-US" altLang="zh-TW" sz="1800" dirty="0">
              <a:solidFill>
                <a:srgbClr val="4C2B11"/>
              </a:solidFill>
              <a:latin typeface="標楷體" panose="03000509000000000000" pitchFamily="65" charset="-120"/>
              <a:ea typeface="標楷體" panose="03000509000000000000" pitchFamily="65" charset="-120"/>
            </a:endParaRPr>
          </a:p>
          <a:p>
            <a:pPr marL="0" indent="0" algn="l">
              <a:buNone/>
            </a:pPr>
            <a:r>
              <a:rPr lang="zh-TW" altLang="en-US" sz="1800" dirty="0">
                <a:solidFill>
                  <a:srgbClr val="4C2B11"/>
                </a:solidFill>
                <a:latin typeface="標楷體" panose="03000509000000000000" pitchFamily="65" charset="-120"/>
                <a:ea typeface="標楷體" panose="03000509000000000000" pitchFamily="65" charset="-120"/>
              </a:rPr>
              <a:t>服務員：</a:t>
            </a:r>
            <a:endParaRPr lang="en-US" altLang="zh-TW" sz="1800" dirty="0">
              <a:solidFill>
                <a:srgbClr val="4C2B11"/>
              </a:solidFill>
              <a:latin typeface="標楷體" panose="03000509000000000000" pitchFamily="65" charset="-120"/>
              <a:ea typeface="標楷體" panose="03000509000000000000" pitchFamily="65" charset="-120"/>
            </a:endParaRPr>
          </a:p>
          <a:p>
            <a:pPr marL="0" indent="0">
              <a:buNone/>
            </a:pPr>
            <a:r>
              <a:rPr lang="en-US" altLang="zh-TW" sz="1800" dirty="0">
                <a:solidFill>
                  <a:srgbClr val="4C2B11"/>
                </a:solidFill>
                <a:latin typeface="標楷體" panose="03000509000000000000" pitchFamily="65" charset="-120"/>
                <a:ea typeface="標楷體" panose="03000509000000000000" pitchFamily="65" charset="-120"/>
              </a:rPr>
              <a:t>1.</a:t>
            </a:r>
            <a:r>
              <a:rPr lang="zh-TW" altLang="en-US" sz="1800" dirty="0">
                <a:solidFill>
                  <a:srgbClr val="4C2B11"/>
                </a:solidFill>
                <a:latin typeface="標楷體" panose="03000509000000000000" pitchFamily="65" charset="-120"/>
                <a:ea typeface="標楷體" panose="03000509000000000000" pitchFamily="65" charset="-120"/>
              </a:rPr>
              <a:t>無法參加當年度童軍童軍及服務員訓練活動。</a:t>
            </a:r>
            <a:endParaRPr lang="en-US" altLang="zh-TW" sz="1800" dirty="0">
              <a:solidFill>
                <a:srgbClr val="4C2B11"/>
              </a:solidFill>
              <a:latin typeface="標楷體" panose="03000509000000000000" pitchFamily="65" charset="-120"/>
              <a:ea typeface="標楷體" panose="03000509000000000000" pitchFamily="65" charset="-120"/>
            </a:endParaRPr>
          </a:p>
          <a:p>
            <a:pPr marL="0" indent="0">
              <a:buNone/>
            </a:pPr>
            <a:r>
              <a:rPr lang="en-US" altLang="zh-TW" sz="1800" dirty="0">
                <a:solidFill>
                  <a:srgbClr val="4C2B11"/>
                </a:solidFill>
                <a:latin typeface="標楷體" panose="03000509000000000000" pitchFamily="65" charset="-120"/>
                <a:ea typeface="標楷體" panose="03000509000000000000" pitchFamily="65" charset="-120"/>
              </a:rPr>
              <a:t>2.</a:t>
            </a:r>
            <a:r>
              <a:rPr lang="zh-TW" altLang="en-US" sz="1800" dirty="0">
                <a:solidFill>
                  <a:srgbClr val="4C2B11"/>
                </a:solidFill>
                <a:latin typeface="標楷體" panose="03000509000000000000" pitchFamily="65" charset="-120"/>
                <a:ea typeface="標楷體" panose="03000509000000000000" pitchFamily="65" charset="-120"/>
              </a:rPr>
              <a:t>無法申請各類服務員獎章。</a:t>
            </a:r>
            <a:endParaRPr lang="en-US" altLang="zh-TW" sz="1800" dirty="0">
              <a:solidFill>
                <a:srgbClr val="4C2B11"/>
              </a:solidFill>
              <a:latin typeface="標楷體" panose="03000509000000000000" pitchFamily="65" charset="-120"/>
              <a:ea typeface="標楷體" panose="03000509000000000000" pitchFamily="65" charset="-120"/>
            </a:endParaRPr>
          </a:p>
          <a:p>
            <a:pPr marL="0" indent="0">
              <a:buNone/>
            </a:pPr>
            <a:endParaRPr lang="en-US" altLang="zh-TW" sz="1800" dirty="0">
              <a:solidFill>
                <a:srgbClr val="4C2B11"/>
              </a:solidFill>
              <a:latin typeface="標楷體" panose="03000509000000000000" pitchFamily="65" charset="-120"/>
              <a:ea typeface="標楷體" panose="03000509000000000000" pitchFamily="65" charset="-120"/>
            </a:endParaRPr>
          </a:p>
          <a:p>
            <a:pPr marL="0" indent="0">
              <a:buNone/>
            </a:pPr>
            <a:r>
              <a:rPr lang="zh-TW" altLang="en-US" sz="1800" dirty="0">
                <a:solidFill>
                  <a:srgbClr val="4C2B11"/>
                </a:solidFill>
                <a:latin typeface="標楷體" panose="03000509000000000000" pitchFamily="65" charset="-120"/>
                <a:ea typeface="標楷體" panose="03000509000000000000" pitchFamily="65" charset="-120"/>
              </a:rPr>
              <a:t>新北市三項登記期限為前年</a:t>
            </a:r>
            <a:r>
              <a:rPr lang="en-US" altLang="zh-TW" sz="1800" dirty="0">
                <a:solidFill>
                  <a:srgbClr val="4C2B11"/>
                </a:solidFill>
                <a:latin typeface="標楷體" panose="03000509000000000000" pitchFamily="65" charset="-120"/>
                <a:ea typeface="標楷體" panose="03000509000000000000" pitchFamily="65" charset="-120"/>
              </a:rPr>
              <a:t>10</a:t>
            </a:r>
            <a:r>
              <a:rPr lang="zh-TW" altLang="en-US" sz="1800" dirty="0">
                <a:solidFill>
                  <a:srgbClr val="4C2B11"/>
                </a:solidFill>
                <a:latin typeface="標楷體" panose="03000509000000000000" pitchFamily="65" charset="-120"/>
                <a:ea typeface="標楷體" panose="03000509000000000000" pitchFamily="65" charset="-120"/>
              </a:rPr>
              <a:t>月</a:t>
            </a:r>
            <a:r>
              <a:rPr lang="en-US" altLang="zh-TW" sz="1800" dirty="0">
                <a:solidFill>
                  <a:srgbClr val="4C2B11"/>
                </a:solidFill>
                <a:latin typeface="標楷體" panose="03000509000000000000" pitchFamily="65" charset="-120"/>
                <a:ea typeface="標楷體" panose="03000509000000000000" pitchFamily="65" charset="-120"/>
              </a:rPr>
              <a:t>~</a:t>
            </a:r>
            <a:r>
              <a:rPr lang="zh-TW" altLang="en-US" sz="1800" dirty="0">
                <a:solidFill>
                  <a:srgbClr val="4C2B11"/>
                </a:solidFill>
                <a:latin typeface="標楷體" panose="03000509000000000000" pitchFamily="65" charset="-120"/>
                <a:ea typeface="標楷體" panose="03000509000000000000" pitchFamily="65" charset="-120"/>
              </a:rPr>
              <a:t>當年</a:t>
            </a:r>
            <a:r>
              <a:rPr lang="en-US" altLang="zh-TW" sz="1800" dirty="0">
                <a:solidFill>
                  <a:srgbClr val="4C2B11"/>
                </a:solidFill>
                <a:latin typeface="標楷體" panose="03000509000000000000" pitchFamily="65" charset="-120"/>
                <a:ea typeface="標楷體" panose="03000509000000000000" pitchFamily="65" charset="-120"/>
              </a:rPr>
              <a:t>3</a:t>
            </a:r>
            <a:r>
              <a:rPr lang="zh-TW" altLang="en-US" sz="1800" dirty="0">
                <a:solidFill>
                  <a:srgbClr val="4C2B11"/>
                </a:solidFill>
                <a:latin typeface="標楷體" panose="03000509000000000000" pitchFamily="65" charset="-120"/>
                <a:ea typeface="標楷體" panose="03000509000000000000" pitchFamily="65" charset="-120"/>
              </a:rPr>
              <a:t>月，若有持續登記但因作業疏漏未登記時可於當年度</a:t>
            </a:r>
            <a:r>
              <a:rPr lang="en-US" altLang="zh-TW" sz="1800" dirty="0">
                <a:solidFill>
                  <a:srgbClr val="4C2B11"/>
                </a:solidFill>
                <a:latin typeface="標楷體" panose="03000509000000000000" pitchFamily="65" charset="-120"/>
                <a:ea typeface="標楷體" panose="03000509000000000000" pitchFamily="65" charset="-120"/>
              </a:rPr>
              <a:t>6</a:t>
            </a:r>
            <a:r>
              <a:rPr lang="zh-TW" altLang="en-US" sz="1800" dirty="0">
                <a:solidFill>
                  <a:srgbClr val="4C2B11"/>
                </a:solidFill>
                <a:latin typeface="標楷體" panose="03000509000000000000" pitchFamily="65" charset="-120"/>
                <a:ea typeface="標楷體" panose="03000509000000000000" pitchFamily="65" charset="-120"/>
              </a:rPr>
              <a:t>月前申請補登記，中斷一年以上因年底有特定活動想參加才申請補登記時，一律於下一年度才開登記。</a:t>
            </a:r>
            <a:endParaRPr lang="en-US" altLang="zh-TW" sz="1800" dirty="0">
              <a:solidFill>
                <a:srgbClr val="4C2B11"/>
              </a:solidFill>
              <a:latin typeface="標楷體" panose="03000509000000000000" pitchFamily="65" charset="-120"/>
              <a:ea typeface="標楷體" panose="03000509000000000000" pitchFamily="65" charset="-120"/>
            </a:endParaRPr>
          </a:p>
          <a:p>
            <a:pPr marL="0" indent="0">
              <a:buNone/>
            </a:pPr>
            <a:r>
              <a:rPr lang="zh-TW" altLang="en-US" sz="1800" b="1" dirty="0">
                <a:solidFill>
                  <a:srgbClr val="FF0000"/>
                </a:solidFill>
                <a:latin typeface="標楷體" panose="03000509000000000000" pitchFamily="65" charset="-120"/>
                <a:ea typeface="標楷體" panose="03000509000000000000" pitchFamily="65" charset="-120"/>
              </a:rPr>
              <a:t>提交新年度三項登記時務必確認團內登記人數、名冊，個人資料如有誤亦會影響服務員獎章申請</a:t>
            </a:r>
            <a:r>
              <a:rPr lang="zh-TW" altLang="en-US" sz="2000" b="1" dirty="0">
                <a:solidFill>
                  <a:srgbClr val="FF0000"/>
                </a:solidFill>
                <a:latin typeface="標楷體" panose="03000509000000000000" pitchFamily="65" charset="-120"/>
                <a:ea typeface="標楷體" panose="03000509000000000000" pitchFamily="65" charset="-120"/>
              </a:rPr>
              <a:t>。</a:t>
            </a:r>
            <a:endParaRPr lang="en-US" altLang="zh-TW" sz="2000" b="1" dirty="0">
              <a:solidFill>
                <a:srgbClr val="FF0000"/>
              </a:solidFill>
              <a:latin typeface="標楷體" panose="03000509000000000000" pitchFamily="65" charset="-120"/>
              <a:ea typeface="標楷體" panose="03000509000000000000" pitchFamily="65" charset="-120"/>
            </a:endParaRPr>
          </a:p>
          <a:p>
            <a:pPr marL="0" indent="0" algn="l">
              <a:buNone/>
            </a:pP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8559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8365125-C024-8B45-C527-976659A0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2" name="標題 1">
            <a:extLst>
              <a:ext uri="{FF2B5EF4-FFF2-40B4-BE49-F238E27FC236}">
                <a16:creationId xmlns:a16="http://schemas.microsoft.com/office/drawing/2014/main" id="{D2A556BF-B0DF-8832-7600-D56A4FF06567}"/>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年度童軍三項登記系統說明</a:t>
            </a:r>
            <a:endParaRPr lang="zh-TW" altLang="en-US" sz="3200" dirty="0">
              <a:solidFill>
                <a:srgbClr val="7030A0"/>
              </a:solidFill>
            </a:endParaRPr>
          </a:p>
        </p:txBody>
      </p:sp>
      <p:sp>
        <p:nvSpPr>
          <p:cNvPr id="17" name="內容版面配置區 2">
            <a:extLst>
              <a:ext uri="{FF2B5EF4-FFF2-40B4-BE49-F238E27FC236}">
                <a16:creationId xmlns:a16="http://schemas.microsoft.com/office/drawing/2014/main" id="{59D74E37-2916-7339-7B93-1DF0D6ACD898}"/>
              </a:ext>
            </a:extLst>
          </p:cNvPr>
          <p:cNvSpPr>
            <a:spLocks noGrp="1"/>
          </p:cNvSpPr>
          <p:nvPr>
            <p:ph idx="1"/>
          </p:nvPr>
        </p:nvSpPr>
        <p:spPr>
          <a:xfrm>
            <a:off x="779477" y="1564853"/>
            <a:ext cx="10515600" cy="3853743"/>
          </a:xfrm>
        </p:spPr>
        <p:txBody>
          <a:bodyPr>
            <a:noAutofit/>
          </a:bodyPr>
          <a:lstStyle/>
          <a:p>
            <a:pPr marL="0" indent="0" algn="l">
              <a:buNone/>
            </a:pPr>
            <a:r>
              <a:rPr lang="en-US" altLang="zh-TW" sz="2400" b="0" i="0" dirty="0">
                <a:solidFill>
                  <a:srgbClr val="4C2B11"/>
                </a:solidFill>
                <a:effectLst/>
                <a:latin typeface="標楷體" panose="03000509000000000000" pitchFamily="65" charset="-120"/>
                <a:ea typeface="標楷體" panose="03000509000000000000" pitchFamily="65" charset="-120"/>
              </a:rPr>
              <a:t>1.</a:t>
            </a:r>
            <a:r>
              <a:rPr lang="zh-TW" altLang="en-US" sz="2400" b="0" i="0" dirty="0">
                <a:solidFill>
                  <a:srgbClr val="4C2B11"/>
                </a:solidFill>
                <a:effectLst/>
                <a:latin typeface="標楷體" panose="03000509000000000000" pitchFamily="65" charset="-120"/>
                <a:ea typeface="標楷體" panose="03000509000000000000" pitchFamily="65" charset="-120"/>
              </a:rPr>
              <a:t>登入帳號：</a:t>
            </a:r>
            <a:r>
              <a:rPr lang="en-US" altLang="zh-TW" sz="2400" b="0" i="0" dirty="0">
                <a:solidFill>
                  <a:srgbClr val="4C2B11"/>
                </a:solidFill>
                <a:effectLst/>
                <a:latin typeface="標楷體" panose="03000509000000000000" pitchFamily="65" charset="-120"/>
                <a:ea typeface="標楷體" panose="03000509000000000000" pitchFamily="65" charset="-120"/>
              </a:rPr>
              <a:t>A2+</a:t>
            </a:r>
            <a:r>
              <a:rPr lang="zh-TW" altLang="en-US" sz="2400" b="0" i="0" dirty="0">
                <a:solidFill>
                  <a:srgbClr val="4C2B11"/>
                </a:solidFill>
                <a:effectLst/>
                <a:latin typeface="標楷體" panose="03000509000000000000" pitchFamily="65" charset="-120"/>
                <a:ea typeface="標楷體" panose="03000509000000000000" pitchFamily="65" charset="-120"/>
              </a:rPr>
              <a:t>團次三碼</a:t>
            </a:r>
            <a:endParaRPr lang="en-US" altLang="zh-TW" sz="2400" b="0" i="0" dirty="0">
              <a:solidFill>
                <a:srgbClr val="4C2B11"/>
              </a:solidFill>
              <a:effectLst/>
              <a:latin typeface="標楷體" panose="03000509000000000000" pitchFamily="65" charset="-120"/>
              <a:ea typeface="標楷體" panose="03000509000000000000" pitchFamily="65" charset="-120"/>
            </a:endParaRPr>
          </a:p>
          <a:p>
            <a:pPr marL="0" indent="0" algn="l">
              <a:buNone/>
            </a:pPr>
            <a:r>
              <a:rPr lang="en-US" altLang="zh-TW" sz="2400" dirty="0">
                <a:solidFill>
                  <a:srgbClr val="4C2B11"/>
                </a:solidFill>
                <a:latin typeface="標楷體" panose="03000509000000000000" pitchFamily="65" charset="-120"/>
                <a:ea typeface="標楷體" panose="03000509000000000000" pitchFamily="65" charset="-120"/>
              </a:rPr>
              <a:t>2.</a:t>
            </a:r>
            <a:r>
              <a:rPr lang="zh-TW" altLang="en-US" sz="2400" dirty="0">
                <a:solidFill>
                  <a:srgbClr val="4C2B11"/>
                </a:solidFill>
                <a:latin typeface="標楷體" panose="03000509000000000000" pitchFamily="65" charset="-120"/>
                <a:ea typeface="標楷體" panose="03000509000000000000" pitchFamily="65" charset="-120"/>
              </a:rPr>
              <a:t>登入密碼：比照去年</a:t>
            </a: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如為新接任承辦請洽前任承辦人員，如忘記密碼請來函童軍會申請密碼重置</a:t>
            </a:r>
            <a:r>
              <a:rPr lang="en-US" altLang="zh-TW" sz="2400" dirty="0">
                <a:solidFill>
                  <a:srgbClr val="4C2B11"/>
                </a:solidFill>
                <a:latin typeface="標楷體" panose="03000509000000000000" pitchFamily="65" charset="-120"/>
                <a:ea typeface="標楷體" panose="03000509000000000000" pitchFamily="65" charset="-120"/>
              </a:rPr>
              <a:t>(</a:t>
            </a:r>
            <a:r>
              <a:rPr lang="zh-TW" altLang="en-US" sz="2400" dirty="0">
                <a:solidFill>
                  <a:srgbClr val="4C2B11"/>
                </a:solidFill>
                <a:latin typeface="標楷體" panose="03000509000000000000" pitchFamily="65" charset="-120"/>
                <a:ea typeface="標楷體" panose="03000509000000000000" pitchFamily="65" charset="-120"/>
              </a:rPr>
              <a:t>若無法確認詢問者是團窗口時，童軍會只會將密碼寄到原承辦人員的信箱</a:t>
            </a:r>
            <a:r>
              <a:rPr lang="en-US" altLang="zh-TW" sz="2400" dirty="0">
                <a:solidFill>
                  <a:srgbClr val="4C2B11"/>
                </a:solidFill>
                <a:latin typeface="標楷體" panose="03000509000000000000" pitchFamily="65" charset="-120"/>
                <a:ea typeface="標楷體" panose="03000509000000000000" pitchFamily="65" charset="-120"/>
              </a:rPr>
              <a:t>,</a:t>
            </a:r>
            <a:r>
              <a:rPr lang="zh-TW" altLang="en-US" sz="2400" dirty="0">
                <a:solidFill>
                  <a:srgbClr val="4C2B11"/>
                </a:solidFill>
                <a:latin typeface="標楷體" panose="03000509000000000000" pitchFamily="65" charset="-120"/>
                <a:ea typeface="標楷體" panose="03000509000000000000" pitchFamily="65" charset="-120"/>
              </a:rPr>
              <a:t>以確保個資不外洩</a:t>
            </a:r>
            <a:r>
              <a:rPr lang="en-US" altLang="zh-TW" sz="2400" dirty="0">
                <a:solidFill>
                  <a:srgbClr val="4C2B11"/>
                </a:solidFill>
                <a:latin typeface="標楷體" panose="03000509000000000000" pitchFamily="65" charset="-120"/>
                <a:ea typeface="標楷體" panose="03000509000000000000" pitchFamily="65" charset="-120"/>
              </a:rPr>
              <a:t>)</a:t>
            </a:r>
            <a:r>
              <a:rPr lang="zh-TW" altLang="en-US" sz="2400" dirty="0">
                <a:solidFill>
                  <a:srgbClr val="4C2B11"/>
                </a:solidFill>
                <a:latin typeface="標楷體" panose="03000509000000000000" pitchFamily="65" charset="-120"/>
                <a:ea typeface="標楷體" panose="03000509000000000000" pitchFamily="65" charset="-120"/>
              </a:rPr>
              <a:t>。</a:t>
            </a: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96215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7EB7F-EDA0-F36D-921A-DADD441FBAF3}"/>
            </a:ext>
          </a:extLst>
        </p:cNvPr>
        <p:cNvGrpSpPr/>
        <p:nvPr/>
      </p:nvGrpSpPr>
      <p:grpSpPr>
        <a:xfrm>
          <a:off x="0" y="0"/>
          <a:ext cx="0" cy="0"/>
          <a:chOff x="0" y="0"/>
          <a:chExt cx="0" cy="0"/>
        </a:xfrm>
      </p:grpSpPr>
      <p:pic>
        <p:nvPicPr>
          <p:cNvPr id="5" name="圖片 4">
            <a:extLst>
              <a:ext uri="{FF2B5EF4-FFF2-40B4-BE49-F238E27FC236}">
                <a16:creationId xmlns:a16="http://schemas.microsoft.com/office/drawing/2014/main" id="{E6BD744B-C649-5C62-8D15-5E331157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7620" y="5418596"/>
            <a:ext cx="2371465" cy="1057705"/>
          </a:xfrm>
          <a:prstGeom prst="rect">
            <a:avLst/>
          </a:prstGeom>
        </p:spPr>
      </p:pic>
      <p:sp>
        <p:nvSpPr>
          <p:cNvPr id="2" name="標題 1">
            <a:extLst>
              <a:ext uri="{FF2B5EF4-FFF2-40B4-BE49-F238E27FC236}">
                <a16:creationId xmlns:a16="http://schemas.microsoft.com/office/drawing/2014/main" id="{8EEF6F3E-4C02-8791-A45B-F16D1D3A7189}"/>
              </a:ext>
            </a:extLst>
          </p:cNvPr>
          <p:cNvSpPr txBox="1">
            <a:spLocks/>
          </p:cNvSpPr>
          <p:nvPr/>
        </p:nvSpPr>
        <p:spPr>
          <a:xfrm>
            <a:off x="493488" y="166834"/>
            <a:ext cx="11205023" cy="14605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新北市</a:t>
            </a:r>
            <a:r>
              <a:rPr lang="en-US" altLang="zh-TW"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3200" b="1" kern="100"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年度童軍三項登記系統說明</a:t>
            </a:r>
            <a:endParaRPr lang="zh-TW" altLang="en-US" sz="3200" dirty="0">
              <a:solidFill>
                <a:srgbClr val="7030A0"/>
              </a:solidFill>
            </a:endParaRPr>
          </a:p>
        </p:txBody>
      </p:sp>
      <p:sp>
        <p:nvSpPr>
          <p:cNvPr id="17" name="內容版面配置區 2">
            <a:extLst>
              <a:ext uri="{FF2B5EF4-FFF2-40B4-BE49-F238E27FC236}">
                <a16:creationId xmlns:a16="http://schemas.microsoft.com/office/drawing/2014/main" id="{7A22D37C-2472-26DF-DFF4-FF7803DADC5E}"/>
              </a:ext>
            </a:extLst>
          </p:cNvPr>
          <p:cNvSpPr>
            <a:spLocks noGrp="1"/>
          </p:cNvSpPr>
          <p:nvPr>
            <p:ph idx="1"/>
          </p:nvPr>
        </p:nvSpPr>
        <p:spPr>
          <a:xfrm>
            <a:off x="779477" y="1564853"/>
            <a:ext cx="10515600" cy="3853743"/>
          </a:xfrm>
        </p:spPr>
        <p:txBody>
          <a:bodyPr>
            <a:noAutofit/>
          </a:bodyPr>
          <a:lstStyle/>
          <a:p>
            <a:pPr marL="0" indent="0" algn="l">
              <a:buNone/>
            </a:pPr>
            <a:r>
              <a:rPr lang="zh-TW" altLang="en-US" sz="2400" dirty="0">
                <a:solidFill>
                  <a:srgbClr val="4C2B11"/>
                </a:solidFill>
                <a:latin typeface="標楷體" panose="03000509000000000000" pitchFamily="65" charset="-120"/>
                <a:ea typeface="標楷體" panose="03000509000000000000" pitchFamily="65" charset="-120"/>
              </a:rPr>
              <a:t>開始登記前先執行第一個動作是手動轉換年度</a:t>
            </a: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endParaRPr lang="en-US" altLang="zh-TW" sz="2400" dirty="0">
              <a:solidFill>
                <a:srgbClr val="4C2B11"/>
              </a:solidFill>
              <a:latin typeface="標楷體" panose="03000509000000000000" pitchFamily="65" charset="-120"/>
              <a:ea typeface="標楷體" panose="03000509000000000000" pitchFamily="65" charset="-120"/>
            </a:endParaRPr>
          </a:p>
          <a:p>
            <a:pPr marL="0" indent="0" algn="l">
              <a:buNone/>
            </a:pPr>
            <a:endParaRPr lang="zh-TW" altLang="en-US" sz="2400" dirty="0">
              <a:latin typeface="標楷體" panose="03000509000000000000" pitchFamily="65" charset="-120"/>
              <a:ea typeface="標楷體" panose="03000509000000000000" pitchFamily="65" charset="-120"/>
            </a:endParaRPr>
          </a:p>
        </p:txBody>
      </p:sp>
      <p:pic>
        <p:nvPicPr>
          <p:cNvPr id="4" name="圖片 3">
            <a:extLst>
              <a:ext uri="{FF2B5EF4-FFF2-40B4-BE49-F238E27FC236}">
                <a16:creationId xmlns:a16="http://schemas.microsoft.com/office/drawing/2014/main" id="{CD8DB1E8-F4DA-517B-972C-266ECCAAEDBD}"/>
              </a:ext>
            </a:extLst>
          </p:cNvPr>
          <p:cNvPicPr>
            <a:picLocks noChangeAspect="1"/>
          </p:cNvPicPr>
          <p:nvPr/>
        </p:nvPicPr>
        <p:blipFill>
          <a:blip r:embed="rId3"/>
          <a:stretch>
            <a:fillRect/>
          </a:stretch>
        </p:blipFill>
        <p:spPr>
          <a:xfrm>
            <a:off x="1448495" y="3025401"/>
            <a:ext cx="5766763" cy="2774761"/>
          </a:xfrm>
          <a:prstGeom prst="rect">
            <a:avLst/>
          </a:prstGeom>
        </p:spPr>
      </p:pic>
    </p:spTree>
    <p:extLst>
      <p:ext uri="{BB962C8B-B14F-4D97-AF65-F5344CB8AC3E}">
        <p14:creationId xmlns:p14="http://schemas.microsoft.com/office/powerpoint/2010/main" val="52235872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TotalTime>
  <Words>4111</Words>
  <Application>Microsoft Office PowerPoint</Application>
  <PresentationFormat>寬螢幕</PresentationFormat>
  <Paragraphs>385</Paragraphs>
  <Slides>44</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44</vt:i4>
      </vt:variant>
    </vt:vector>
  </HeadingPairs>
  <TitlesOfParts>
    <vt:vector size="51" baseType="lpstr">
      <vt:lpstr>新細明體</vt:lpstr>
      <vt:lpstr>標楷體</vt:lpstr>
      <vt:lpstr>Arial</vt:lpstr>
      <vt:lpstr>Calibri</vt:lpstr>
      <vt:lpstr>Calibri Light</vt:lpstr>
      <vt:lpstr>Times New Roman</vt:lpstr>
      <vt:lpstr>Office 佈景主題</vt:lpstr>
      <vt:lpstr>PowerPoint 簡報</vt:lpstr>
      <vt:lpstr>PowerPoint 簡報</vt:lpstr>
      <vt:lpstr>新北市童軍會113年9-12月活動行事曆</vt:lpstr>
      <vt:lpstr>新北市童軍會114年童軍活動行事曆</vt:lpstr>
      <vt:lpstr>新北市童軍會114年童軍活動行事曆-幼童軍</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新北市童軍團長電腦系統作業暨專長研習</dc:title>
  <dc:creator>user</dc:creator>
  <cp:lastModifiedBy>瑞婷 徐</cp:lastModifiedBy>
  <cp:revision>30</cp:revision>
  <dcterms:created xsi:type="dcterms:W3CDTF">2021-09-28T07:17:38Z</dcterms:created>
  <dcterms:modified xsi:type="dcterms:W3CDTF">2024-10-30T07:28:10Z</dcterms:modified>
</cp:coreProperties>
</file>