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9144000" cy="5143500" type="screen16x9"/>
  <p:notesSz cx="9144000" cy="51435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3" d="100"/>
          <a:sy n="143" d="100"/>
        </p:scale>
        <p:origin x="684"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90550" y="478282"/>
            <a:ext cx="5067935" cy="436880"/>
          </a:xfrm>
          <a:prstGeom prst="rect">
            <a:avLst/>
          </a:prstGeom>
        </p:spPr>
        <p:txBody>
          <a:bodyPr wrap="square" lIns="0" tIns="0" rIns="0" bIns="0">
            <a:spAutoFit/>
          </a:bodyPr>
          <a:lstStyle>
            <a:lvl1pPr>
              <a:defRPr sz="2700" b="1" i="0">
                <a:solidFill>
                  <a:srgbClr val="2A3990"/>
                </a:solidFill>
                <a:latin typeface="微軟正黑體"/>
                <a:cs typeface="微軟正黑體"/>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154923" y="3902964"/>
            <a:ext cx="989330" cy="989330"/>
          </a:xfrm>
          <a:custGeom>
            <a:avLst/>
            <a:gdLst/>
            <a:ahLst/>
            <a:cxnLst/>
            <a:rect l="l" t="t" r="r" b="b"/>
            <a:pathLst>
              <a:path w="989329" h="989329">
                <a:moveTo>
                  <a:pt x="0" y="0"/>
                </a:moveTo>
                <a:lnTo>
                  <a:pt x="0" y="989076"/>
                </a:lnTo>
                <a:lnTo>
                  <a:pt x="989076" y="989076"/>
                </a:lnTo>
                <a:lnTo>
                  <a:pt x="0" y="0"/>
                </a:lnTo>
                <a:close/>
              </a:path>
            </a:pathLst>
          </a:custGeom>
          <a:solidFill>
            <a:srgbClr val="EF6192"/>
          </a:solidFill>
        </p:spPr>
        <p:txBody>
          <a:bodyPr wrap="square" lIns="0" tIns="0" rIns="0" bIns="0" rtlCol="0"/>
          <a:lstStyle/>
          <a:p>
            <a:endParaRPr/>
          </a:p>
        </p:txBody>
      </p:sp>
      <p:sp>
        <p:nvSpPr>
          <p:cNvPr id="17" name="bg object 17"/>
          <p:cNvSpPr/>
          <p:nvPr/>
        </p:nvSpPr>
        <p:spPr>
          <a:xfrm>
            <a:off x="6181344" y="3902964"/>
            <a:ext cx="989330" cy="989330"/>
          </a:xfrm>
          <a:custGeom>
            <a:avLst/>
            <a:gdLst/>
            <a:ahLst/>
            <a:cxnLst/>
            <a:rect l="l" t="t" r="r" b="b"/>
            <a:pathLst>
              <a:path w="989329" h="989329">
                <a:moveTo>
                  <a:pt x="989076" y="0"/>
                </a:moveTo>
                <a:lnTo>
                  <a:pt x="0" y="989076"/>
                </a:lnTo>
                <a:lnTo>
                  <a:pt x="989076" y="989076"/>
                </a:lnTo>
                <a:lnTo>
                  <a:pt x="989076" y="0"/>
                </a:lnTo>
                <a:close/>
              </a:path>
            </a:pathLst>
          </a:custGeom>
          <a:solidFill>
            <a:srgbClr val="EF6192"/>
          </a:solidFill>
        </p:spPr>
        <p:txBody>
          <a:bodyPr wrap="square" lIns="0" tIns="0" rIns="0" bIns="0" rtlCol="0"/>
          <a:lstStyle/>
          <a:p>
            <a:endParaRPr/>
          </a:p>
        </p:txBody>
      </p:sp>
      <p:sp>
        <p:nvSpPr>
          <p:cNvPr id="18" name="bg object 18"/>
          <p:cNvSpPr/>
          <p:nvPr/>
        </p:nvSpPr>
        <p:spPr>
          <a:xfrm>
            <a:off x="7170419" y="3902964"/>
            <a:ext cx="989330" cy="989330"/>
          </a:xfrm>
          <a:custGeom>
            <a:avLst/>
            <a:gdLst/>
            <a:ahLst/>
            <a:cxnLst/>
            <a:rect l="l" t="t" r="r" b="b"/>
            <a:pathLst>
              <a:path w="989329" h="989329">
                <a:moveTo>
                  <a:pt x="989076" y="0"/>
                </a:moveTo>
                <a:lnTo>
                  <a:pt x="0" y="0"/>
                </a:lnTo>
                <a:lnTo>
                  <a:pt x="0" y="989076"/>
                </a:lnTo>
                <a:lnTo>
                  <a:pt x="989076" y="989076"/>
                </a:lnTo>
                <a:lnTo>
                  <a:pt x="989076" y="0"/>
                </a:lnTo>
                <a:close/>
              </a:path>
            </a:pathLst>
          </a:custGeom>
          <a:solidFill>
            <a:srgbClr val="D23369"/>
          </a:solidFill>
        </p:spPr>
        <p:txBody>
          <a:bodyPr wrap="square" lIns="0" tIns="0" rIns="0" bIns="0" rtlCol="0"/>
          <a:lstStyle/>
          <a:p>
            <a:endParaRPr/>
          </a:p>
        </p:txBody>
      </p:sp>
      <p:sp>
        <p:nvSpPr>
          <p:cNvPr id="19" name="bg object 19"/>
          <p:cNvSpPr/>
          <p:nvPr/>
        </p:nvSpPr>
        <p:spPr>
          <a:xfrm>
            <a:off x="8154923" y="3902964"/>
            <a:ext cx="989330" cy="989330"/>
          </a:xfrm>
          <a:custGeom>
            <a:avLst/>
            <a:gdLst/>
            <a:ahLst/>
            <a:cxnLst/>
            <a:rect l="l" t="t" r="r" b="b"/>
            <a:pathLst>
              <a:path w="989329" h="989329">
                <a:moveTo>
                  <a:pt x="989076" y="0"/>
                </a:moveTo>
                <a:lnTo>
                  <a:pt x="0" y="0"/>
                </a:lnTo>
                <a:lnTo>
                  <a:pt x="989076" y="989076"/>
                </a:lnTo>
                <a:lnTo>
                  <a:pt x="989076" y="0"/>
                </a:lnTo>
                <a:close/>
              </a:path>
            </a:pathLst>
          </a:custGeom>
          <a:solidFill>
            <a:srgbClr val="9C244D"/>
          </a:solidFill>
        </p:spPr>
        <p:txBody>
          <a:bodyPr wrap="square" lIns="0" tIns="0" rIns="0" bIns="0" rtlCol="0"/>
          <a:lstStyle/>
          <a:p>
            <a:endParaRPr/>
          </a:p>
        </p:txBody>
      </p:sp>
      <p:sp>
        <p:nvSpPr>
          <p:cNvPr id="20" name="bg object 20"/>
          <p:cNvSpPr/>
          <p:nvPr/>
        </p:nvSpPr>
        <p:spPr>
          <a:xfrm>
            <a:off x="0" y="4892039"/>
            <a:ext cx="9144000" cy="251460"/>
          </a:xfrm>
          <a:custGeom>
            <a:avLst/>
            <a:gdLst/>
            <a:ahLst/>
            <a:cxnLst/>
            <a:rect l="l" t="t" r="r" b="b"/>
            <a:pathLst>
              <a:path w="9144000" h="251460">
                <a:moveTo>
                  <a:pt x="9144000" y="0"/>
                </a:moveTo>
                <a:lnTo>
                  <a:pt x="0" y="0"/>
                </a:lnTo>
                <a:lnTo>
                  <a:pt x="0" y="251459"/>
                </a:lnTo>
                <a:lnTo>
                  <a:pt x="9144000" y="251459"/>
                </a:lnTo>
                <a:lnTo>
                  <a:pt x="9144000" y="0"/>
                </a:lnTo>
                <a:close/>
              </a:path>
            </a:pathLst>
          </a:custGeom>
          <a:solidFill>
            <a:srgbClr val="2A399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700" b="1" i="0">
                <a:solidFill>
                  <a:srgbClr val="2A3990"/>
                </a:solidFill>
                <a:latin typeface="微軟正黑體"/>
                <a:cs typeface="微軟正黑體"/>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2A3990"/>
                </a:solidFill>
                <a:latin typeface="微軟正黑體"/>
                <a:cs typeface="微軟正黑體"/>
              </a:defRPr>
            </a:lvl1pPr>
          </a:lstStyle>
          <a:p>
            <a:endParaRPr/>
          </a:p>
        </p:txBody>
      </p:sp>
      <p:sp>
        <p:nvSpPr>
          <p:cNvPr id="3" name="Holder 3"/>
          <p:cNvSpPr>
            <a:spLocks noGrp="1"/>
          </p:cNvSpPr>
          <p:nvPr>
            <p:ph sz="half" idx="2"/>
          </p:nvPr>
        </p:nvSpPr>
        <p:spPr>
          <a:xfrm>
            <a:off x="390550" y="1217193"/>
            <a:ext cx="3840479" cy="3429000"/>
          </a:xfrm>
          <a:prstGeom prst="rect">
            <a:avLst/>
          </a:prstGeom>
        </p:spPr>
        <p:txBody>
          <a:bodyPr wrap="square" lIns="0" tIns="0" rIns="0" bIns="0">
            <a:spAutoFit/>
          </a:bodyPr>
          <a:lstStyle>
            <a:lvl1pPr>
              <a:defRPr sz="2000" b="1" i="0" u="sng">
                <a:solidFill>
                  <a:srgbClr val="6F2F9F"/>
                </a:solidFill>
                <a:latin typeface="微軟正黑體"/>
                <a:cs typeface="微軟正黑體"/>
              </a:defRPr>
            </a:lvl1pPr>
          </a:lstStyle>
          <a:p>
            <a:endParaRPr/>
          </a:p>
        </p:txBody>
      </p:sp>
      <p:sp>
        <p:nvSpPr>
          <p:cNvPr id="4" name="Holder 4"/>
          <p:cNvSpPr>
            <a:spLocks noGrp="1"/>
          </p:cNvSpPr>
          <p:nvPr>
            <p:ph sz="half" idx="3"/>
          </p:nvPr>
        </p:nvSpPr>
        <p:spPr>
          <a:xfrm>
            <a:off x="4940300" y="1091946"/>
            <a:ext cx="3842384" cy="3547110"/>
          </a:xfrm>
          <a:prstGeom prst="rect">
            <a:avLst/>
          </a:prstGeom>
        </p:spPr>
        <p:txBody>
          <a:bodyPr wrap="square" lIns="0" tIns="0" rIns="0" bIns="0">
            <a:spAutoFit/>
          </a:bodyPr>
          <a:lstStyle>
            <a:lvl1pPr>
              <a:defRPr sz="1800" b="0" i="0">
                <a:solidFill>
                  <a:srgbClr val="434343"/>
                </a:solidFill>
                <a:latin typeface="微軟正黑體"/>
                <a:cs typeface="微軟正黑體"/>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2A3990"/>
          </a:solidFill>
        </p:spPr>
        <p:txBody>
          <a:bodyPr wrap="square" lIns="0" tIns="0" rIns="0" bIns="0" rtlCol="0"/>
          <a:lstStyle/>
          <a:p>
            <a:endParaRPr/>
          </a:p>
        </p:txBody>
      </p:sp>
      <p:sp>
        <p:nvSpPr>
          <p:cNvPr id="17" name="bg object 17"/>
          <p:cNvSpPr/>
          <p:nvPr/>
        </p:nvSpPr>
        <p:spPr>
          <a:xfrm>
            <a:off x="8129015" y="0"/>
            <a:ext cx="1015365" cy="1015365"/>
          </a:xfrm>
          <a:custGeom>
            <a:avLst/>
            <a:gdLst/>
            <a:ahLst/>
            <a:cxnLst/>
            <a:rect l="l" t="t" r="r" b="b"/>
            <a:pathLst>
              <a:path w="1015365" h="1015365">
                <a:moveTo>
                  <a:pt x="1014983" y="0"/>
                </a:moveTo>
                <a:lnTo>
                  <a:pt x="0" y="0"/>
                </a:lnTo>
                <a:lnTo>
                  <a:pt x="0" y="1014984"/>
                </a:lnTo>
                <a:lnTo>
                  <a:pt x="1014983" y="1014984"/>
                </a:lnTo>
                <a:lnTo>
                  <a:pt x="1014983" y="0"/>
                </a:lnTo>
                <a:close/>
              </a:path>
            </a:pathLst>
          </a:custGeom>
          <a:solidFill>
            <a:srgbClr val="202C74"/>
          </a:solidFill>
        </p:spPr>
        <p:txBody>
          <a:bodyPr wrap="square" lIns="0" tIns="0" rIns="0" bIns="0" rtlCol="0"/>
          <a:lstStyle/>
          <a:p>
            <a:endParaRPr/>
          </a:p>
        </p:txBody>
      </p:sp>
      <p:sp>
        <p:nvSpPr>
          <p:cNvPr id="18" name="bg object 18"/>
          <p:cNvSpPr/>
          <p:nvPr/>
        </p:nvSpPr>
        <p:spPr>
          <a:xfrm>
            <a:off x="7114031" y="0"/>
            <a:ext cx="1015365" cy="1015365"/>
          </a:xfrm>
          <a:custGeom>
            <a:avLst/>
            <a:gdLst/>
            <a:ahLst/>
            <a:cxnLst/>
            <a:rect l="l" t="t" r="r" b="b"/>
            <a:pathLst>
              <a:path w="1015365" h="1015365">
                <a:moveTo>
                  <a:pt x="1014984" y="0"/>
                </a:moveTo>
                <a:lnTo>
                  <a:pt x="0" y="1014984"/>
                </a:lnTo>
                <a:lnTo>
                  <a:pt x="1014984" y="1014984"/>
                </a:lnTo>
                <a:lnTo>
                  <a:pt x="1014984" y="0"/>
                </a:lnTo>
                <a:close/>
              </a:path>
            </a:pathLst>
          </a:custGeom>
          <a:solidFill>
            <a:srgbClr val="3948AB"/>
          </a:solidFill>
        </p:spPr>
        <p:txBody>
          <a:bodyPr wrap="square" lIns="0" tIns="0" rIns="0" bIns="0" rtlCol="0"/>
          <a:lstStyle/>
          <a:p>
            <a:endParaRPr/>
          </a:p>
        </p:txBody>
      </p:sp>
      <p:sp>
        <p:nvSpPr>
          <p:cNvPr id="19" name="bg object 19"/>
          <p:cNvSpPr/>
          <p:nvPr/>
        </p:nvSpPr>
        <p:spPr>
          <a:xfrm>
            <a:off x="7114031" y="0"/>
            <a:ext cx="1015365" cy="1015365"/>
          </a:xfrm>
          <a:custGeom>
            <a:avLst/>
            <a:gdLst/>
            <a:ahLst/>
            <a:cxnLst/>
            <a:rect l="l" t="t" r="r" b="b"/>
            <a:pathLst>
              <a:path w="1015365" h="1015365">
                <a:moveTo>
                  <a:pt x="1014984" y="0"/>
                </a:moveTo>
                <a:lnTo>
                  <a:pt x="0" y="0"/>
                </a:lnTo>
                <a:lnTo>
                  <a:pt x="0" y="1014984"/>
                </a:lnTo>
                <a:lnTo>
                  <a:pt x="1014984" y="0"/>
                </a:lnTo>
                <a:close/>
              </a:path>
            </a:pathLst>
          </a:custGeom>
          <a:solidFill>
            <a:srgbClr val="7890CD"/>
          </a:solidFill>
        </p:spPr>
        <p:txBody>
          <a:bodyPr wrap="square" lIns="0" tIns="0" rIns="0" bIns="0" rtlCol="0"/>
          <a:lstStyle/>
          <a:p>
            <a:endParaRPr/>
          </a:p>
        </p:txBody>
      </p:sp>
      <p:sp>
        <p:nvSpPr>
          <p:cNvPr id="20" name="bg object 20"/>
          <p:cNvSpPr/>
          <p:nvPr/>
        </p:nvSpPr>
        <p:spPr>
          <a:xfrm>
            <a:off x="6099047" y="0"/>
            <a:ext cx="1015365" cy="1015365"/>
          </a:xfrm>
          <a:custGeom>
            <a:avLst/>
            <a:gdLst/>
            <a:ahLst/>
            <a:cxnLst/>
            <a:rect l="l" t="t" r="r" b="b"/>
            <a:pathLst>
              <a:path w="1015365" h="1015365">
                <a:moveTo>
                  <a:pt x="1014983" y="0"/>
                </a:moveTo>
                <a:lnTo>
                  <a:pt x="0" y="0"/>
                </a:lnTo>
                <a:lnTo>
                  <a:pt x="1014983" y="1014984"/>
                </a:lnTo>
                <a:lnTo>
                  <a:pt x="1014983" y="0"/>
                </a:lnTo>
                <a:close/>
              </a:path>
            </a:pathLst>
          </a:custGeom>
          <a:solidFill>
            <a:srgbClr val="202C74"/>
          </a:solidFill>
        </p:spPr>
        <p:txBody>
          <a:bodyPr wrap="square" lIns="0" tIns="0" rIns="0" bIns="0" rtlCol="0"/>
          <a:lstStyle/>
          <a:p>
            <a:endParaRPr/>
          </a:p>
        </p:txBody>
      </p:sp>
      <p:sp>
        <p:nvSpPr>
          <p:cNvPr id="21" name="bg object 21"/>
          <p:cNvSpPr/>
          <p:nvPr/>
        </p:nvSpPr>
        <p:spPr>
          <a:xfrm>
            <a:off x="8129015" y="1014983"/>
            <a:ext cx="1015365" cy="1015365"/>
          </a:xfrm>
          <a:custGeom>
            <a:avLst/>
            <a:gdLst/>
            <a:ahLst/>
            <a:cxnLst/>
            <a:rect l="l" t="t" r="r" b="b"/>
            <a:pathLst>
              <a:path w="1015365" h="1015364">
                <a:moveTo>
                  <a:pt x="1014983" y="0"/>
                </a:moveTo>
                <a:lnTo>
                  <a:pt x="0" y="0"/>
                </a:lnTo>
                <a:lnTo>
                  <a:pt x="1014983" y="1014983"/>
                </a:lnTo>
                <a:lnTo>
                  <a:pt x="1014983" y="0"/>
                </a:lnTo>
                <a:close/>
              </a:path>
            </a:pathLst>
          </a:custGeom>
          <a:solidFill>
            <a:srgbClr val="7890CD"/>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700" b="1" i="0">
                <a:solidFill>
                  <a:srgbClr val="2A3990"/>
                </a:solidFill>
                <a:latin typeface="微軟正黑體"/>
                <a:cs typeface="微軟正黑體"/>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04012" y="67767"/>
            <a:ext cx="8722995" cy="847395"/>
          </a:xfrm>
          <a:prstGeom prst="rect">
            <a:avLst/>
          </a:prstGeom>
        </p:spPr>
        <p:txBody>
          <a:bodyPr wrap="square" lIns="0" tIns="0" rIns="0" bIns="0">
            <a:spAutoFit/>
          </a:bodyPr>
          <a:lstStyle>
            <a:lvl1pPr>
              <a:defRPr sz="2700" b="1" i="0">
                <a:solidFill>
                  <a:srgbClr val="2A3990"/>
                </a:solidFill>
                <a:latin typeface="微軟正黑體"/>
                <a:cs typeface="微軟正黑體"/>
              </a:defRPr>
            </a:lvl1pPr>
          </a:lstStyle>
          <a:p>
            <a:endParaRPr/>
          </a:p>
        </p:txBody>
      </p:sp>
      <p:sp>
        <p:nvSpPr>
          <p:cNvPr id="3" name="Holder 3"/>
          <p:cNvSpPr>
            <a:spLocks noGrp="1"/>
          </p:cNvSpPr>
          <p:nvPr>
            <p:ph type="body" idx="1"/>
          </p:nvPr>
        </p:nvSpPr>
        <p:spPr>
          <a:xfrm>
            <a:off x="357441" y="1188466"/>
            <a:ext cx="8519795" cy="35369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9/30/2024</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2A3990"/>
          </a:solidFill>
        </p:spPr>
        <p:txBody>
          <a:bodyPr wrap="square" lIns="0" tIns="0" rIns="0" bIns="0" rtlCol="0"/>
          <a:lstStyle/>
          <a:p>
            <a:endParaRPr/>
          </a:p>
        </p:txBody>
      </p:sp>
      <p:grpSp>
        <p:nvGrpSpPr>
          <p:cNvPr id="3" name="object 3"/>
          <p:cNvGrpSpPr/>
          <p:nvPr/>
        </p:nvGrpSpPr>
        <p:grpSpPr>
          <a:xfrm>
            <a:off x="6099047" y="0"/>
            <a:ext cx="3045460" cy="2030095"/>
            <a:chOff x="6099047" y="0"/>
            <a:chExt cx="3045460" cy="2030095"/>
          </a:xfrm>
        </p:grpSpPr>
        <p:sp>
          <p:nvSpPr>
            <p:cNvPr id="4" name="object 4"/>
            <p:cNvSpPr/>
            <p:nvPr/>
          </p:nvSpPr>
          <p:spPr>
            <a:xfrm>
              <a:off x="8129015" y="0"/>
              <a:ext cx="1015365" cy="1015365"/>
            </a:xfrm>
            <a:custGeom>
              <a:avLst/>
              <a:gdLst/>
              <a:ahLst/>
              <a:cxnLst/>
              <a:rect l="l" t="t" r="r" b="b"/>
              <a:pathLst>
                <a:path w="1015365" h="1015365">
                  <a:moveTo>
                    <a:pt x="1014983" y="0"/>
                  </a:moveTo>
                  <a:lnTo>
                    <a:pt x="0" y="0"/>
                  </a:lnTo>
                  <a:lnTo>
                    <a:pt x="0" y="1014984"/>
                  </a:lnTo>
                  <a:lnTo>
                    <a:pt x="1014983" y="1014984"/>
                  </a:lnTo>
                  <a:lnTo>
                    <a:pt x="1014983" y="0"/>
                  </a:lnTo>
                  <a:close/>
                </a:path>
              </a:pathLst>
            </a:custGeom>
            <a:solidFill>
              <a:srgbClr val="202C74"/>
            </a:solidFill>
          </p:spPr>
          <p:txBody>
            <a:bodyPr wrap="square" lIns="0" tIns="0" rIns="0" bIns="0" rtlCol="0"/>
            <a:lstStyle/>
            <a:p>
              <a:endParaRPr/>
            </a:p>
          </p:txBody>
        </p:sp>
        <p:sp>
          <p:nvSpPr>
            <p:cNvPr id="5" name="object 5"/>
            <p:cNvSpPr/>
            <p:nvPr/>
          </p:nvSpPr>
          <p:spPr>
            <a:xfrm>
              <a:off x="7114031" y="0"/>
              <a:ext cx="1015365" cy="1015365"/>
            </a:xfrm>
            <a:custGeom>
              <a:avLst/>
              <a:gdLst/>
              <a:ahLst/>
              <a:cxnLst/>
              <a:rect l="l" t="t" r="r" b="b"/>
              <a:pathLst>
                <a:path w="1015365" h="1015365">
                  <a:moveTo>
                    <a:pt x="1014984" y="0"/>
                  </a:moveTo>
                  <a:lnTo>
                    <a:pt x="0" y="1014984"/>
                  </a:lnTo>
                  <a:lnTo>
                    <a:pt x="1014984" y="1014984"/>
                  </a:lnTo>
                  <a:lnTo>
                    <a:pt x="1014984" y="0"/>
                  </a:lnTo>
                  <a:close/>
                </a:path>
              </a:pathLst>
            </a:custGeom>
            <a:solidFill>
              <a:srgbClr val="3948AB"/>
            </a:solidFill>
          </p:spPr>
          <p:txBody>
            <a:bodyPr wrap="square" lIns="0" tIns="0" rIns="0" bIns="0" rtlCol="0"/>
            <a:lstStyle/>
            <a:p>
              <a:endParaRPr/>
            </a:p>
          </p:txBody>
        </p:sp>
        <p:sp>
          <p:nvSpPr>
            <p:cNvPr id="6" name="object 6"/>
            <p:cNvSpPr/>
            <p:nvPr/>
          </p:nvSpPr>
          <p:spPr>
            <a:xfrm>
              <a:off x="7114031" y="0"/>
              <a:ext cx="1015365" cy="1015365"/>
            </a:xfrm>
            <a:custGeom>
              <a:avLst/>
              <a:gdLst/>
              <a:ahLst/>
              <a:cxnLst/>
              <a:rect l="l" t="t" r="r" b="b"/>
              <a:pathLst>
                <a:path w="1015365" h="1015365">
                  <a:moveTo>
                    <a:pt x="1014984" y="0"/>
                  </a:moveTo>
                  <a:lnTo>
                    <a:pt x="0" y="0"/>
                  </a:lnTo>
                  <a:lnTo>
                    <a:pt x="0" y="1014984"/>
                  </a:lnTo>
                  <a:lnTo>
                    <a:pt x="1014984" y="0"/>
                  </a:lnTo>
                  <a:close/>
                </a:path>
              </a:pathLst>
            </a:custGeom>
            <a:solidFill>
              <a:srgbClr val="7890CD"/>
            </a:solidFill>
          </p:spPr>
          <p:txBody>
            <a:bodyPr wrap="square" lIns="0" tIns="0" rIns="0" bIns="0" rtlCol="0"/>
            <a:lstStyle/>
            <a:p>
              <a:endParaRPr/>
            </a:p>
          </p:txBody>
        </p:sp>
        <p:sp>
          <p:nvSpPr>
            <p:cNvPr id="7" name="object 7"/>
            <p:cNvSpPr/>
            <p:nvPr/>
          </p:nvSpPr>
          <p:spPr>
            <a:xfrm>
              <a:off x="6099047" y="0"/>
              <a:ext cx="1015365" cy="1015365"/>
            </a:xfrm>
            <a:custGeom>
              <a:avLst/>
              <a:gdLst/>
              <a:ahLst/>
              <a:cxnLst/>
              <a:rect l="l" t="t" r="r" b="b"/>
              <a:pathLst>
                <a:path w="1015365" h="1015365">
                  <a:moveTo>
                    <a:pt x="1014983" y="0"/>
                  </a:moveTo>
                  <a:lnTo>
                    <a:pt x="0" y="0"/>
                  </a:lnTo>
                  <a:lnTo>
                    <a:pt x="1014983" y="1014984"/>
                  </a:lnTo>
                  <a:lnTo>
                    <a:pt x="1014983" y="0"/>
                  </a:lnTo>
                  <a:close/>
                </a:path>
              </a:pathLst>
            </a:custGeom>
            <a:solidFill>
              <a:srgbClr val="202C74"/>
            </a:solidFill>
          </p:spPr>
          <p:txBody>
            <a:bodyPr wrap="square" lIns="0" tIns="0" rIns="0" bIns="0" rtlCol="0"/>
            <a:lstStyle/>
            <a:p>
              <a:endParaRPr/>
            </a:p>
          </p:txBody>
        </p:sp>
        <p:sp>
          <p:nvSpPr>
            <p:cNvPr id="8" name="object 8"/>
            <p:cNvSpPr/>
            <p:nvPr/>
          </p:nvSpPr>
          <p:spPr>
            <a:xfrm>
              <a:off x="8129015" y="1014983"/>
              <a:ext cx="1015365" cy="1015365"/>
            </a:xfrm>
            <a:custGeom>
              <a:avLst/>
              <a:gdLst/>
              <a:ahLst/>
              <a:cxnLst/>
              <a:rect l="l" t="t" r="r" b="b"/>
              <a:pathLst>
                <a:path w="1015365" h="1015364">
                  <a:moveTo>
                    <a:pt x="1014983" y="0"/>
                  </a:moveTo>
                  <a:lnTo>
                    <a:pt x="0" y="0"/>
                  </a:lnTo>
                  <a:lnTo>
                    <a:pt x="1014983" y="1014983"/>
                  </a:lnTo>
                  <a:lnTo>
                    <a:pt x="1014983" y="0"/>
                  </a:lnTo>
                  <a:close/>
                </a:path>
              </a:pathLst>
            </a:custGeom>
            <a:solidFill>
              <a:srgbClr val="7890CD"/>
            </a:solidFill>
          </p:spPr>
          <p:txBody>
            <a:bodyPr wrap="square" lIns="0" tIns="0" rIns="0" bIns="0" rtlCol="0"/>
            <a:lstStyle/>
            <a:p>
              <a:endParaRPr/>
            </a:p>
          </p:txBody>
        </p:sp>
      </p:grpSp>
      <p:sp>
        <p:nvSpPr>
          <p:cNvPr id="9" name="object 9"/>
          <p:cNvSpPr txBox="1"/>
          <p:nvPr/>
        </p:nvSpPr>
        <p:spPr>
          <a:xfrm>
            <a:off x="677062" y="1854784"/>
            <a:ext cx="8026400" cy="666115"/>
          </a:xfrm>
          <a:prstGeom prst="rect">
            <a:avLst/>
          </a:prstGeom>
        </p:spPr>
        <p:txBody>
          <a:bodyPr vert="horz" wrap="square" lIns="0" tIns="12700" rIns="0" bIns="0" rtlCol="0">
            <a:spAutoFit/>
          </a:bodyPr>
          <a:lstStyle/>
          <a:p>
            <a:pPr marL="12700">
              <a:lnSpc>
                <a:spcPct val="100000"/>
              </a:lnSpc>
              <a:spcBef>
                <a:spcPts val="100"/>
              </a:spcBef>
            </a:pPr>
            <a:r>
              <a:rPr sz="4200" b="1" spc="-15" dirty="0">
                <a:solidFill>
                  <a:srgbClr val="FFFFFF"/>
                </a:solidFill>
                <a:latin typeface="微軟正黑體"/>
                <a:cs typeface="微軟正黑體"/>
              </a:rPr>
              <a:t>童軍、行義童軍訓練進程修訂說明</a:t>
            </a:r>
            <a:endParaRPr sz="4200">
              <a:latin typeface="微軟正黑體"/>
              <a:cs typeface="微軟正黑體"/>
            </a:endParaRPr>
          </a:p>
        </p:txBody>
      </p:sp>
      <p:sp>
        <p:nvSpPr>
          <p:cNvPr id="10" name="object 10"/>
          <p:cNvSpPr txBox="1"/>
          <p:nvPr/>
        </p:nvSpPr>
        <p:spPr>
          <a:xfrm>
            <a:off x="677062" y="2789301"/>
            <a:ext cx="3951604" cy="285115"/>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FFFFFF"/>
                </a:solidFill>
                <a:latin typeface="微軟正黑體"/>
                <a:cs typeface="微軟正黑體"/>
              </a:rPr>
              <a:t>中華民國童軍總會第</a:t>
            </a:r>
            <a:r>
              <a:rPr sz="1700" spc="-10" dirty="0">
                <a:solidFill>
                  <a:srgbClr val="FFFFFF"/>
                </a:solidFill>
                <a:latin typeface="微軟正黑體"/>
                <a:cs typeface="微軟正黑體"/>
              </a:rPr>
              <a:t>27</a:t>
            </a:r>
            <a:r>
              <a:rPr sz="1700" spc="-15" dirty="0">
                <a:solidFill>
                  <a:srgbClr val="FFFFFF"/>
                </a:solidFill>
                <a:latin typeface="微軟正黑體"/>
                <a:cs typeface="微軟正黑體"/>
              </a:rPr>
              <a:t>屆活動進程委員會</a:t>
            </a:r>
            <a:endParaRPr sz="1700">
              <a:latin typeface="微軟正黑體"/>
              <a:cs typeface="微軟正黑體"/>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1397000" cy="436880"/>
          </a:xfrm>
          <a:prstGeom prst="rect">
            <a:avLst/>
          </a:prstGeom>
        </p:spPr>
        <p:txBody>
          <a:bodyPr vert="horz" wrap="square" lIns="0" tIns="12700" rIns="0" bIns="0" rtlCol="0">
            <a:spAutoFit/>
          </a:bodyPr>
          <a:lstStyle/>
          <a:p>
            <a:pPr marL="12700">
              <a:lnSpc>
                <a:spcPct val="100000"/>
              </a:lnSpc>
              <a:spcBef>
                <a:spcPts val="100"/>
              </a:spcBef>
            </a:pPr>
            <a:r>
              <a:rPr spc="-15" dirty="0"/>
              <a:t>獅級童軍</a:t>
            </a:r>
          </a:p>
        </p:txBody>
      </p:sp>
      <p:sp>
        <p:nvSpPr>
          <p:cNvPr id="3" name="object 3"/>
          <p:cNvSpPr txBox="1"/>
          <p:nvPr/>
        </p:nvSpPr>
        <p:spPr>
          <a:xfrm>
            <a:off x="390550" y="1267626"/>
            <a:ext cx="8183245" cy="2221865"/>
          </a:xfrm>
          <a:prstGeom prst="rect">
            <a:avLst/>
          </a:prstGeom>
        </p:spPr>
        <p:txBody>
          <a:bodyPr vert="horz" wrap="square" lIns="0" tIns="12700" rIns="0" bIns="0" rtlCol="0">
            <a:spAutoFit/>
          </a:bodyPr>
          <a:lstStyle/>
          <a:p>
            <a:pPr marL="12700" marR="5080" algn="just">
              <a:lnSpc>
                <a:spcPct val="120100"/>
              </a:lnSpc>
              <a:spcBef>
                <a:spcPts val="100"/>
              </a:spcBef>
            </a:pPr>
            <a:r>
              <a:rPr sz="2000" spc="-15" dirty="0">
                <a:solidFill>
                  <a:srgbClr val="434343"/>
                </a:solidFill>
                <a:latin typeface="微軟正黑體"/>
                <a:cs typeface="微軟正黑體"/>
              </a:rPr>
              <a:t>核准高級童軍章之後，開始 </a:t>
            </a:r>
            <a:r>
              <a:rPr sz="2000" b="1" dirty="0">
                <a:solidFill>
                  <a:srgbClr val="434343"/>
                </a:solidFill>
                <a:latin typeface="微軟正黑體"/>
                <a:cs typeface="微軟正黑體"/>
              </a:rPr>
              <a:t>6</a:t>
            </a:r>
            <a:r>
              <a:rPr sz="2000" b="1" spc="-10" dirty="0">
                <a:solidFill>
                  <a:srgbClr val="434343"/>
                </a:solidFill>
                <a:latin typeface="微軟正黑體"/>
                <a:cs typeface="微軟正黑體"/>
              </a:rPr>
              <a:t> 個月</a:t>
            </a:r>
            <a:r>
              <a:rPr sz="2000" spc="-20" dirty="0">
                <a:solidFill>
                  <a:srgbClr val="434343"/>
                </a:solidFill>
                <a:latin typeface="微軟正黑體"/>
                <a:cs typeface="微軟正黑體"/>
              </a:rPr>
              <a:t>以上，獅級童軍合格標準訓練，其童軍精神、領導能力、群體生活，經團長認可；專科智能，經考驗委員評定合於專科章標準。各項經團長確達獅級童軍合格標準，由所屬童軍團提報縣</a:t>
            </a:r>
            <a:endParaRPr sz="2000">
              <a:latin typeface="微軟正黑體"/>
              <a:cs typeface="微軟正黑體"/>
            </a:endParaRPr>
          </a:p>
          <a:p>
            <a:pPr marL="12700">
              <a:lnSpc>
                <a:spcPct val="100000"/>
              </a:lnSpc>
              <a:spcBef>
                <a:spcPts val="480"/>
              </a:spcBef>
            </a:pPr>
            <a:r>
              <a:rPr sz="2000" spc="-10" dirty="0">
                <a:solidFill>
                  <a:srgbClr val="434343"/>
                </a:solidFill>
                <a:latin typeface="微軟正黑體"/>
                <a:cs typeface="微軟正黑體"/>
              </a:rPr>
              <a:t>（市）</a:t>
            </a:r>
            <a:r>
              <a:rPr sz="2000" spc="-15" dirty="0">
                <a:solidFill>
                  <a:srgbClr val="434343"/>
                </a:solidFill>
                <a:latin typeface="微軟正黑體"/>
                <a:cs typeface="微軟正黑體"/>
              </a:rPr>
              <a:t>童軍會申請晉級，經縣（</a:t>
            </a:r>
            <a:r>
              <a:rPr sz="2000" spc="-10" dirty="0">
                <a:solidFill>
                  <a:srgbClr val="434343"/>
                </a:solidFill>
                <a:latin typeface="微軟正黑體"/>
                <a:cs typeface="微軟正黑體"/>
              </a:rPr>
              <a:t>市）</a:t>
            </a:r>
            <a:r>
              <a:rPr sz="2000" spc="-15" dirty="0">
                <a:solidFill>
                  <a:srgbClr val="434343"/>
                </a:solidFill>
                <a:latin typeface="微軟正黑體"/>
                <a:cs typeface="微軟正黑體"/>
              </a:rPr>
              <a:t>童軍會核定，縣</a:t>
            </a:r>
            <a:r>
              <a:rPr sz="2000" spc="-10" dirty="0">
                <a:solidFill>
                  <a:srgbClr val="434343"/>
                </a:solidFill>
                <a:latin typeface="微軟正黑體"/>
                <a:cs typeface="微軟正黑體"/>
              </a:rPr>
              <a:t>（市</a:t>
            </a:r>
            <a:r>
              <a:rPr sz="2000" spc="-15" dirty="0">
                <a:solidFill>
                  <a:srgbClr val="434343"/>
                </a:solidFill>
                <a:latin typeface="微軟正黑體"/>
                <a:cs typeface="微軟正黑體"/>
              </a:rPr>
              <a:t>）</a:t>
            </a:r>
            <a:r>
              <a:rPr sz="2000" spc="-25" dirty="0">
                <a:solidFill>
                  <a:srgbClr val="434343"/>
                </a:solidFill>
                <a:latin typeface="微軟正黑體"/>
                <a:cs typeface="微軟正黑體"/>
              </a:rPr>
              <a:t>童軍會並向省</a:t>
            </a:r>
            <a:endParaRPr sz="2000">
              <a:latin typeface="微軟正黑體"/>
              <a:cs typeface="微軟正黑體"/>
            </a:endParaRPr>
          </a:p>
          <a:p>
            <a:pPr marL="12700" marR="28575">
              <a:lnSpc>
                <a:spcPct val="120000"/>
              </a:lnSpc>
              <a:spcBef>
                <a:spcPts val="5"/>
              </a:spcBef>
            </a:pPr>
            <a:r>
              <a:rPr sz="2000" dirty="0">
                <a:solidFill>
                  <a:srgbClr val="434343"/>
                </a:solidFill>
                <a:latin typeface="微軟正黑體"/>
                <a:cs typeface="微軟正黑體"/>
              </a:rPr>
              <a:t>（市）</a:t>
            </a:r>
            <a:r>
              <a:rPr sz="2000" spc="-15" dirty="0">
                <a:solidFill>
                  <a:srgbClr val="434343"/>
                </a:solidFill>
                <a:latin typeface="微軟正黑體"/>
                <a:cs typeface="微軟正黑體"/>
              </a:rPr>
              <a:t>童軍會、總會填報晉級名冊，公開舉辦晉級儀式，或在省（</a:t>
            </a:r>
            <a:r>
              <a:rPr sz="2000" dirty="0">
                <a:solidFill>
                  <a:srgbClr val="434343"/>
                </a:solidFill>
                <a:latin typeface="微軟正黑體"/>
                <a:cs typeface="微軟正黑體"/>
              </a:rPr>
              <a:t>市）</a:t>
            </a:r>
            <a:r>
              <a:rPr sz="2000" spc="-50" dirty="0">
                <a:solidFill>
                  <a:srgbClr val="434343"/>
                </a:solidFill>
                <a:latin typeface="微軟正黑體"/>
                <a:cs typeface="微軟正黑體"/>
              </a:rPr>
              <a:t>、</a:t>
            </a:r>
            <a:r>
              <a:rPr sz="2000" dirty="0">
                <a:solidFill>
                  <a:srgbClr val="434343"/>
                </a:solidFill>
                <a:latin typeface="微軟正黑體"/>
                <a:cs typeface="微軟正黑體"/>
              </a:rPr>
              <a:t>縣（市）</a:t>
            </a:r>
            <a:r>
              <a:rPr sz="2000" spc="-20" dirty="0">
                <a:solidFill>
                  <a:srgbClr val="434343"/>
                </a:solidFill>
                <a:latin typeface="微軟正黑體"/>
                <a:cs typeface="微軟正黑體"/>
              </a:rPr>
              <a:t>童軍會舉辦之儀典活動，頒授獅級童軍合格證書及獅級童軍章。</a:t>
            </a:r>
            <a:endParaRPr sz="2000">
              <a:latin typeface="微軟正黑體"/>
              <a:cs typeface="微軟正黑體"/>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3215" rIns="0" bIns="0" rtlCol="0">
            <a:spAutoFit/>
          </a:bodyPr>
          <a:lstStyle/>
          <a:p>
            <a:pPr marL="198755">
              <a:lnSpc>
                <a:spcPct val="100000"/>
              </a:lnSpc>
              <a:spcBef>
                <a:spcPts val="100"/>
              </a:spcBef>
            </a:pPr>
            <a:r>
              <a:rPr dirty="0"/>
              <a:t>獅級童軍合格標準</a:t>
            </a:r>
            <a:r>
              <a:rPr spc="-10" dirty="0"/>
              <a:t>(1/2)</a:t>
            </a:r>
          </a:p>
        </p:txBody>
      </p:sp>
      <p:sp>
        <p:nvSpPr>
          <p:cNvPr id="3" name="object 3"/>
          <p:cNvSpPr txBox="1"/>
          <p:nvPr/>
        </p:nvSpPr>
        <p:spPr>
          <a:xfrm>
            <a:off x="390550" y="1317701"/>
            <a:ext cx="8361680" cy="2191385"/>
          </a:xfrm>
          <a:prstGeom prst="rect">
            <a:avLst/>
          </a:prstGeom>
        </p:spPr>
        <p:txBody>
          <a:bodyPr vert="horz" wrap="square" lIns="0" tIns="13335" rIns="0" bIns="0" rtlCol="0">
            <a:spAutoFit/>
          </a:bodyPr>
          <a:lstStyle/>
          <a:p>
            <a:pPr marL="12700">
              <a:lnSpc>
                <a:spcPct val="100000"/>
              </a:lnSpc>
              <a:spcBef>
                <a:spcPts val="105"/>
              </a:spcBef>
              <a:tabLst>
                <a:tab pos="469265" algn="l"/>
              </a:tabLst>
            </a:pPr>
            <a:r>
              <a:rPr sz="2000" spc="-10" dirty="0">
                <a:solidFill>
                  <a:srgbClr val="2A3990"/>
                </a:solidFill>
                <a:latin typeface="微軟正黑體"/>
                <a:cs typeface="微軟正黑體"/>
              </a:rPr>
              <a:t>一</a:t>
            </a:r>
            <a:r>
              <a:rPr sz="2000" spc="-50" dirty="0">
                <a:solidFill>
                  <a:srgbClr val="2A3990"/>
                </a:solidFill>
                <a:latin typeface="微軟正黑體"/>
                <a:cs typeface="微軟正黑體"/>
              </a:rPr>
              <a:t>.</a:t>
            </a:r>
            <a:r>
              <a:rPr sz="2000" dirty="0">
                <a:solidFill>
                  <a:srgbClr val="2A3990"/>
                </a:solidFill>
                <a:latin typeface="微軟正黑體"/>
                <a:cs typeface="微軟正黑體"/>
              </a:rPr>
              <a:t>	</a:t>
            </a:r>
            <a:r>
              <a:rPr sz="2000" spc="-10" dirty="0">
                <a:solidFill>
                  <a:srgbClr val="434343"/>
                </a:solidFill>
                <a:latin typeface="微軟正黑體"/>
                <a:cs typeface="微軟正黑體"/>
              </a:rPr>
              <a:t>實踐童軍諾言、規律、</a:t>
            </a:r>
            <a:r>
              <a:rPr sz="2000" spc="-15" dirty="0">
                <a:solidFill>
                  <a:srgbClr val="434343"/>
                </a:solidFill>
                <a:latin typeface="微軟正黑體"/>
                <a:cs typeface="微軟正黑體"/>
              </a:rPr>
              <a:t>銘</a:t>
            </a:r>
            <a:r>
              <a:rPr sz="2000" spc="-10" dirty="0">
                <a:solidFill>
                  <a:srgbClr val="434343"/>
                </a:solidFill>
                <a:latin typeface="微軟正黑體"/>
                <a:cs typeface="微軟正黑體"/>
              </a:rPr>
              <a:t>言，</a:t>
            </a:r>
            <a:r>
              <a:rPr sz="2000" spc="-15" dirty="0">
                <a:solidFill>
                  <a:srgbClr val="434343"/>
                </a:solidFill>
                <a:latin typeface="微軟正黑體"/>
                <a:cs typeface="微軟正黑體"/>
              </a:rPr>
              <a:t>並</a:t>
            </a:r>
            <a:r>
              <a:rPr sz="2000" spc="-10" dirty="0">
                <a:solidFill>
                  <a:srgbClr val="434343"/>
                </a:solidFill>
                <a:latin typeface="微軟正黑體"/>
                <a:cs typeface="微軟正黑體"/>
              </a:rPr>
              <a:t>有良</a:t>
            </a:r>
            <a:r>
              <a:rPr sz="2000" spc="-15" dirty="0">
                <a:solidFill>
                  <a:srgbClr val="434343"/>
                </a:solidFill>
                <a:latin typeface="微軟正黑體"/>
                <a:cs typeface="微軟正黑體"/>
              </a:rPr>
              <a:t>好</a:t>
            </a:r>
            <a:r>
              <a:rPr sz="2000" spc="-10" dirty="0">
                <a:solidFill>
                  <a:srgbClr val="434343"/>
                </a:solidFill>
                <a:latin typeface="微軟正黑體"/>
                <a:cs typeface="微軟正黑體"/>
              </a:rPr>
              <a:t>成績</a:t>
            </a:r>
            <a:r>
              <a:rPr sz="2000" spc="-15" dirty="0">
                <a:solidFill>
                  <a:srgbClr val="434343"/>
                </a:solidFill>
                <a:latin typeface="微軟正黑體"/>
                <a:cs typeface="微軟正黑體"/>
              </a:rPr>
              <a:t>表</a:t>
            </a:r>
            <a:r>
              <a:rPr sz="2000" spc="-10" dirty="0">
                <a:solidFill>
                  <a:srgbClr val="434343"/>
                </a:solidFill>
                <a:latin typeface="微軟正黑體"/>
                <a:cs typeface="微軟正黑體"/>
              </a:rPr>
              <a:t>現。</a:t>
            </a:r>
            <a:r>
              <a:rPr sz="2000" spc="-15" dirty="0">
                <a:solidFill>
                  <a:srgbClr val="434343"/>
                </a:solidFill>
                <a:latin typeface="微軟正黑體"/>
                <a:cs typeface="微軟正黑體"/>
              </a:rPr>
              <a:t>（</a:t>
            </a:r>
            <a:r>
              <a:rPr sz="2000" spc="-10" dirty="0">
                <a:solidFill>
                  <a:srgbClr val="434343"/>
                </a:solidFill>
                <a:latin typeface="微軟正黑體"/>
                <a:cs typeface="微軟正黑體"/>
              </a:rPr>
              <a:t>團長</a:t>
            </a:r>
            <a:r>
              <a:rPr sz="2000" spc="-15" dirty="0">
                <a:solidFill>
                  <a:srgbClr val="434343"/>
                </a:solidFill>
                <a:latin typeface="微軟正黑體"/>
                <a:cs typeface="微軟正黑體"/>
              </a:rPr>
              <a:t>評</a:t>
            </a:r>
            <a:r>
              <a:rPr sz="2000" spc="-10" dirty="0">
                <a:solidFill>
                  <a:srgbClr val="434343"/>
                </a:solidFill>
                <a:latin typeface="微軟正黑體"/>
                <a:cs typeface="微軟正黑體"/>
              </a:rPr>
              <a:t>定</a:t>
            </a:r>
            <a:r>
              <a:rPr sz="2000" spc="-50" dirty="0">
                <a:solidFill>
                  <a:srgbClr val="434343"/>
                </a:solidFill>
                <a:latin typeface="微軟正黑體"/>
                <a:cs typeface="微軟正黑體"/>
              </a:rPr>
              <a:t>）</a:t>
            </a:r>
            <a:endParaRPr sz="2000">
              <a:latin typeface="微軟正黑體"/>
              <a:cs typeface="微軟正黑體"/>
            </a:endParaRPr>
          </a:p>
          <a:p>
            <a:pPr marL="469900" marR="5080" indent="-457200">
              <a:lnSpc>
                <a:spcPct val="114999"/>
              </a:lnSpc>
              <a:spcBef>
                <a:spcPts val="1205"/>
              </a:spcBef>
              <a:tabLst>
                <a:tab pos="469265" algn="l"/>
              </a:tabLst>
            </a:pPr>
            <a:r>
              <a:rPr sz="2000" spc="-10" dirty="0">
                <a:solidFill>
                  <a:srgbClr val="2A3990"/>
                </a:solidFill>
                <a:latin typeface="微軟正黑體"/>
                <a:cs typeface="微軟正黑體"/>
              </a:rPr>
              <a:t>二</a:t>
            </a:r>
            <a:r>
              <a:rPr sz="2000" spc="-50" dirty="0">
                <a:solidFill>
                  <a:srgbClr val="2A3990"/>
                </a:solidFill>
                <a:latin typeface="微軟正黑體"/>
                <a:cs typeface="微軟正黑體"/>
              </a:rPr>
              <a:t>.</a:t>
            </a:r>
            <a:r>
              <a:rPr sz="2000" dirty="0">
                <a:solidFill>
                  <a:srgbClr val="2A3990"/>
                </a:solidFill>
                <a:latin typeface="微軟正黑體"/>
                <a:cs typeface="微軟正黑體"/>
              </a:rPr>
              <a:t>	</a:t>
            </a:r>
            <a:r>
              <a:rPr sz="2000" dirty="0">
                <a:solidFill>
                  <a:srgbClr val="434343"/>
                </a:solidFill>
                <a:latin typeface="微軟正黑體"/>
                <a:cs typeface="微軟正黑體"/>
              </a:rPr>
              <a:t>熱心擔任童軍團內工作</a:t>
            </a:r>
            <a:r>
              <a:rPr sz="2000" spc="-15" dirty="0">
                <a:solidFill>
                  <a:srgbClr val="434343"/>
                </a:solidFill>
                <a:latin typeface="微軟正黑體"/>
                <a:cs typeface="微軟正黑體"/>
              </a:rPr>
              <a:t>：</a:t>
            </a:r>
            <a:r>
              <a:rPr sz="2000" dirty="0">
                <a:solidFill>
                  <a:srgbClr val="434343"/>
                </a:solidFill>
                <a:latin typeface="微軟正黑體"/>
                <a:cs typeface="微軟正黑體"/>
              </a:rPr>
              <a:t>如正</a:t>
            </a:r>
            <a:r>
              <a:rPr sz="2000" spc="-15" dirty="0">
                <a:solidFill>
                  <a:srgbClr val="434343"/>
                </a:solidFill>
                <a:latin typeface="微軟正黑體"/>
                <a:cs typeface="微軟正黑體"/>
              </a:rPr>
              <a:t>（</a:t>
            </a:r>
            <a:r>
              <a:rPr sz="2000" dirty="0">
                <a:solidFill>
                  <a:srgbClr val="434343"/>
                </a:solidFill>
                <a:latin typeface="微軟正黑體"/>
                <a:cs typeface="微軟正黑體"/>
              </a:rPr>
              <a:t>副）</a:t>
            </a:r>
            <a:r>
              <a:rPr sz="2000" spc="-15" dirty="0">
                <a:solidFill>
                  <a:srgbClr val="434343"/>
                </a:solidFill>
                <a:latin typeface="微軟正黑體"/>
                <a:cs typeface="微軟正黑體"/>
              </a:rPr>
              <a:t>小</a:t>
            </a:r>
            <a:r>
              <a:rPr sz="2000" dirty="0">
                <a:solidFill>
                  <a:srgbClr val="434343"/>
                </a:solidFill>
                <a:latin typeface="微軟正黑體"/>
                <a:cs typeface="微軟正黑體"/>
              </a:rPr>
              <a:t>隊長</a:t>
            </a:r>
            <a:r>
              <a:rPr sz="2000" spc="-15" dirty="0">
                <a:solidFill>
                  <a:srgbClr val="434343"/>
                </a:solidFill>
                <a:latin typeface="微軟正黑體"/>
                <a:cs typeface="微軟正黑體"/>
              </a:rPr>
              <a:t>、</a:t>
            </a:r>
            <a:r>
              <a:rPr sz="2000" dirty="0">
                <a:solidFill>
                  <a:srgbClr val="434343"/>
                </a:solidFill>
                <a:latin typeface="微軟正黑體"/>
                <a:cs typeface="微軟正黑體"/>
              </a:rPr>
              <a:t>正（</a:t>
            </a:r>
            <a:r>
              <a:rPr sz="2000" spc="-15" dirty="0">
                <a:solidFill>
                  <a:srgbClr val="434343"/>
                </a:solidFill>
                <a:latin typeface="微軟正黑體"/>
                <a:cs typeface="微軟正黑體"/>
              </a:rPr>
              <a:t>副</a:t>
            </a:r>
            <a:r>
              <a:rPr sz="2000" dirty="0">
                <a:solidFill>
                  <a:srgbClr val="434343"/>
                </a:solidFill>
                <a:latin typeface="微軟正黑體"/>
                <a:cs typeface="微軟正黑體"/>
              </a:rPr>
              <a:t>）聯</a:t>
            </a:r>
            <a:r>
              <a:rPr sz="2000" spc="-15" dirty="0">
                <a:solidFill>
                  <a:srgbClr val="434343"/>
                </a:solidFill>
                <a:latin typeface="微軟正黑體"/>
                <a:cs typeface="微軟正黑體"/>
              </a:rPr>
              <a:t>隊</a:t>
            </a:r>
            <a:r>
              <a:rPr sz="2000" dirty="0">
                <a:solidFill>
                  <a:srgbClr val="434343"/>
                </a:solidFill>
                <a:latin typeface="微軟正黑體"/>
                <a:cs typeface="微軟正黑體"/>
              </a:rPr>
              <a:t>長、</a:t>
            </a:r>
            <a:r>
              <a:rPr sz="2000" spc="-15" dirty="0">
                <a:solidFill>
                  <a:srgbClr val="434343"/>
                </a:solidFill>
                <a:latin typeface="微軟正黑體"/>
                <a:cs typeface="微軟正黑體"/>
              </a:rPr>
              <a:t>或</a:t>
            </a:r>
            <a:r>
              <a:rPr sz="2000" dirty="0">
                <a:solidFill>
                  <a:srgbClr val="434343"/>
                </a:solidFill>
                <a:latin typeface="微軟正黑體"/>
                <a:cs typeface="微軟正黑體"/>
              </a:rPr>
              <a:t>其</a:t>
            </a:r>
            <a:r>
              <a:rPr sz="2000" spc="-50" dirty="0">
                <a:solidFill>
                  <a:srgbClr val="434343"/>
                </a:solidFill>
                <a:latin typeface="微軟正黑體"/>
                <a:cs typeface="微軟正黑體"/>
              </a:rPr>
              <a:t>他</a:t>
            </a:r>
            <a:r>
              <a:rPr sz="2000" dirty="0">
                <a:solidFill>
                  <a:srgbClr val="434343"/>
                </a:solidFill>
                <a:latin typeface="微軟正黑體"/>
                <a:cs typeface="微軟正黑體"/>
              </a:rPr>
              <a:t>團幹部等職務，並累積</a:t>
            </a:r>
            <a:r>
              <a:rPr sz="2000" spc="-10" dirty="0">
                <a:solidFill>
                  <a:srgbClr val="434343"/>
                </a:solidFill>
                <a:latin typeface="微軟正黑體"/>
                <a:cs typeface="微軟正黑體"/>
              </a:rPr>
              <a:t>達</a:t>
            </a:r>
            <a:r>
              <a:rPr sz="2000" spc="-20" dirty="0">
                <a:solidFill>
                  <a:srgbClr val="434343"/>
                </a:solidFill>
                <a:latin typeface="微軟正黑體"/>
                <a:cs typeface="微軟正黑體"/>
              </a:rPr>
              <a:t>4</a:t>
            </a:r>
            <a:r>
              <a:rPr sz="2000" dirty="0">
                <a:solidFill>
                  <a:srgbClr val="434343"/>
                </a:solidFill>
                <a:latin typeface="微軟正黑體"/>
                <a:cs typeface="微軟正黑體"/>
              </a:rPr>
              <a:t>個月</a:t>
            </a:r>
            <a:r>
              <a:rPr sz="2000" spc="-15" dirty="0">
                <a:solidFill>
                  <a:srgbClr val="434343"/>
                </a:solidFill>
                <a:latin typeface="微軟正黑體"/>
                <a:cs typeface="微軟正黑體"/>
              </a:rPr>
              <a:t>以</a:t>
            </a:r>
            <a:r>
              <a:rPr sz="2000" dirty="0">
                <a:solidFill>
                  <a:srgbClr val="434343"/>
                </a:solidFill>
                <a:latin typeface="微軟正黑體"/>
                <a:cs typeface="微軟正黑體"/>
              </a:rPr>
              <a:t>上。</a:t>
            </a:r>
            <a:r>
              <a:rPr sz="2000" spc="-15" dirty="0">
                <a:solidFill>
                  <a:srgbClr val="434343"/>
                </a:solidFill>
                <a:latin typeface="微軟正黑體"/>
                <a:cs typeface="微軟正黑體"/>
              </a:rPr>
              <a:t>（</a:t>
            </a:r>
            <a:r>
              <a:rPr sz="2000" dirty="0">
                <a:solidFill>
                  <a:srgbClr val="434343"/>
                </a:solidFill>
                <a:latin typeface="微軟正黑體"/>
                <a:cs typeface="微軟正黑體"/>
              </a:rPr>
              <a:t>團長</a:t>
            </a:r>
            <a:r>
              <a:rPr sz="2000" spc="-15" dirty="0">
                <a:solidFill>
                  <a:srgbClr val="434343"/>
                </a:solidFill>
                <a:latin typeface="微軟正黑體"/>
                <a:cs typeface="微軟正黑體"/>
              </a:rPr>
              <a:t>評</a:t>
            </a:r>
            <a:r>
              <a:rPr sz="2000" dirty="0">
                <a:solidFill>
                  <a:srgbClr val="434343"/>
                </a:solidFill>
                <a:latin typeface="微軟正黑體"/>
                <a:cs typeface="微軟正黑體"/>
              </a:rPr>
              <a:t>定</a:t>
            </a:r>
            <a:r>
              <a:rPr sz="2000" spc="-50" dirty="0">
                <a:solidFill>
                  <a:srgbClr val="434343"/>
                </a:solidFill>
                <a:latin typeface="微軟正黑體"/>
                <a:cs typeface="微軟正黑體"/>
              </a:rPr>
              <a:t>）</a:t>
            </a:r>
            <a:endParaRPr sz="2000">
              <a:latin typeface="微軟正黑體"/>
              <a:cs typeface="微軟正黑體"/>
            </a:endParaRPr>
          </a:p>
          <a:p>
            <a:pPr marL="12700" marR="979805">
              <a:lnSpc>
                <a:spcPct val="165000"/>
              </a:lnSpc>
              <a:tabLst>
                <a:tab pos="469265" algn="l"/>
              </a:tabLst>
            </a:pPr>
            <a:r>
              <a:rPr sz="2000" spc="-10" dirty="0">
                <a:solidFill>
                  <a:srgbClr val="2A3990"/>
                </a:solidFill>
                <a:latin typeface="微軟正黑體"/>
                <a:cs typeface="微軟正黑體"/>
              </a:rPr>
              <a:t>三</a:t>
            </a:r>
            <a:r>
              <a:rPr sz="2000" spc="-50" dirty="0">
                <a:solidFill>
                  <a:srgbClr val="2A3990"/>
                </a:solidFill>
                <a:latin typeface="微軟正黑體"/>
                <a:cs typeface="微軟正黑體"/>
              </a:rPr>
              <a:t>.</a:t>
            </a:r>
            <a:r>
              <a:rPr sz="2000" dirty="0">
                <a:solidFill>
                  <a:srgbClr val="2A3990"/>
                </a:solidFill>
                <a:latin typeface="微軟正黑體"/>
                <a:cs typeface="微軟正黑體"/>
              </a:rPr>
              <a:t>	</a:t>
            </a:r>
            <a:r>
              <a:rPr sz="2000" dirty="0">
                <a:solidFill>
                  <a:srgbClr val="434343"/>
                </a:solidFill>
                <a:latin typeface="微軟正黑體"/>
                <a:cs typeface="微軟正黑體"/>
              </a:rPr>
              <a:t>曾介</a:t>
            </a:r>
            <a:r>
              <a:rPr sz="2000" spc="-10" dirty="0">
                <a:solidFill>
                  <a:srgbClr val="434343"/>
                </a:solidFill>
                <a:latin typeface="微軟正黑體"/>
                <a:cs typeface="微軟正黑體"/>
              </a:rPr>
              <a:t>紹2</a:t>
            </a:r>
            <a:r>
              <a:rPr sz="2000" dirty="0">
                <a:solidFill>
                  <a:srgbClr val="434343"/>
                </a:solidFill>
                <a:latin typeface="微軟正黑體"/>
                <a:cs typeface="微軟正黑體"/>
              </a:rPr>
              <a:t>人入團，並指導</a:t>
            </a:r>
            <a:r>
              <a:rPr sz="2000" spc="-15" dirty="0">
                <a:solidFill>
                  <a:srgbClr val="434343"/>
                </a:solidFill>
                <a:latin typeface="微軟正黑體"/>
                <a:cs typeface="微軟正黑體"/>
              </a:rPr>
              <a:t>童</a:t>
            </a:r>
            <a:r>
              <a:rPr sz="2000" dirty="0">
                <a:solidFill>
                  <a:srgbClr val="434343"/>
                </a:solidFill>
                <a:latin typeface="微軟正黑體"/>
                <a:cs typeface="微軟正黑體"/>
              </a:rPr>
              <a:t>軍</a:t>
            </a:r>
            <a:r>
              <a:rPr sz="2000" spc="-20" dirty="0">
                <a:solidFill>
                  <a:srgbClr val="434343"/>
                </a:solidFill>
                <a:latin typeface="微軟正黑體"/>
                <a:cs typeface="微軟正黑體"/>
              </a:rPr>
              <a:t>1</a:t>
            </a:r>
            <a:r>
              <a:rPr sz="2000" spc="-15" dirty="0">
                <a:solidFill>
                  <a:srgbClr val="434343"/>
                </a:solidFill>
                <a:latin typeface="微軟正黑體"/>
                <a:cs typeface="微軟正黑體"/>
              </a:rPr>
              <a:t>人</a:t>
            </a:r>
            <a:r>
              <a:rPr sz="2000" dirty="0">
                <a:solidFill>
                  <a:srgbClr val="434343"/>
                </a:solidFill>
                <a:latin typeface="微軟正黑體"/>
                <a:cs typeface="微軟正黑體"/>
              </a:rPr>
              <a:t>晉升</a:t>
            </a:r>
            <a:r>
              <a:rPr sz="2000" spc="-15" dirty="0">
                <a:solidFill>
                  <a:srgbClr val="434343"/>
                </a:solidFill>
                <a:latin typeface="微軟正黑體"/>
                <a:cs typeface="微軟正黑體"/>
              </a:rPr>
              <a:t>中</a:t>
            </a:r>
            <a:r>
              <a:rPr sz="2000" dirty="0">
                <a:solidFill>
                  <a:srgbClr val="434343"/>
                </a:solidFill>
                <a:latin typeface="微軟正黑體"/>
                <a:cs typeface="微軟正黑體"/>
              </a:rPr>
              <a:t>級童</a:t>
            </a:r>
            <a:r>
              <a:rPr sz="2000" spc="-15" dirty="0">
                <a:solidFill>
                  <a:srgbClr val="434343"/>
                </a:solidFill>
                <a:latin typeface="微軟正黑體"/>
                <a:cs typeface="微軟正黑體"/>
              </a:rPr>
              <a:t>軍</a:t>
            </a:r>
            <a:r>
              <a:rPr sz="2000" dirty="0">
                <a:solidFill>
                  <a:srgbClr val="434343"/>
                </a:solidFill>
                <a:latin typeface="微軟正黑體"/>
                <a:cs typeface="微軟正黑體"/>
              </a:rPr>
              <a:t>。（</a:t>
            </a:r>
            <a:r>
              <a:rPr sz="2000" spc="-15" dirty="0">
                <a:solidFill>
                  <a:srgbClr val="434343"/>
                </a:solidFill>
                <a:latin typeface="微軟正黑體"/>
                <a:cs typeface="微軟正黑體"/>
              </a:rPr>
              <a:t>團</a:t>
            </a:r>
            <a:r>
              <a:rPr sz="2000" dirty="0">
                <a:solidFill>
                  <a:srgbClr val="434343"/>
                </a:solidFill>
                <a:latin typeface="微軟正黑體"/>
                <a:cs typeface="微軟正黑體"/>
              </a:rPr>
              <a:t>長評</a:t>
            </a:r>
            <a:r>
              <a:rPr sz="2000" spc="-15" dirty="0">
                <a:solidFill>
                  <a:srgbClr val="434343"/>
                </a:solidFill>
                <a:latin typeface="微軟正黑體"/>
                <a:cs typeface="微軟正黑體"/>
              </a:rPr>
              <a:t>定</a:t>
            </a:r>
            <a:r>
              <a:rPr sz="2000" spc="-50" dirty="0">
                <a:solidFill>
                  <a:srgbClr val="434343"/>
                </a:solidFill>
                <a:latin typeface="微軟正黑體"/>
                <a:cs typeface="微軟正黑體"/>
              </a:rPr>
              <a:t>）</a:t>
            </a:r>
            <a:r>
              <a:rPr sz="2000" spc="-10" dirty="0">
                <a:solidFill>
                  <a:srgbClr val="2A3990"/>
                </a:solidFill>
                <a:latin typeface="微軟正黑體"/>
                <a:cs typeface="微軟正黑體"/>
              </a:rPr>
              <a:t>四</a:t>
            </a:r>
            <a:r>
              <a:rPr sz="2000" spc="-50" dirty="0">
                <a:solidFill>
                  <a:srgbClr val="2A3990"/>
                </a:solidFill>
                <a:latin typeface="微軟正黑體"/>
                <a:cs typeface="微軟正黑體"/>
              </a:rPr>
              <a:t>.</a:t>
            </a:r>
            <a:r>
              <a:rPr sz="2000" dirty="0">
                <a:solidFill>
                  <a:srgbClr val="2A3990"/>
                </a:solidFill>
                <a:latin typeface="微軟正黑體"/>
                <a:cs typeface="微軟正黑體"/>
              </a:rPr>
              <a:t>	</a:t>
            </a:r>
            <a:r>
              <a:rPr sz="2000" dirty="0">
                <a:solidFill>
                  <a:srgbClr val="434343"/>
                </a:solidFill>
                <a:latin typeface="微軟正黑體"/>
                <a:cs typeface="微軟正黑體"/>
              </a:rPr>
              <a:t>能說出童軍團的組織及</a:t>
            </a:r>
            <a:r>
              <a:rPr sz="2000" spc="-15" dirty="0">
                <a:solidFill>
                  <a:srgbClr val="434343"/>
                </a:solidFill>
                <a:latin typeface="微軟正黑體"/>
                <a:cs typeface="微軟正黑體"/>
              </a:rPr>
              <a:t>成</a:t>
            </a:r>
            <a:r>
              <a:rPr sz="2000" dirty="0">
                <a:solidFill>
                  <a:srgbClr val="434343"/>
                </a:solidFill>
                <a:latin typeface="微軟正黑體"/>
                <a:cs typeface="微軟正黑體"/>
              </a:rPr>
              <a:t>立程</a:t>
            </a:r>
            <a:r>
              <a:rPr sz="2000" spc="-15" dirty="0">
                <a:solidFill>
                  <a:srgbClr val="434343"/>
                </a:solidFill>
                <a:latin typeface="微軟正黑體"/>
                <a:cs typeface="微軟正黑體"/>
              </a:rPr>
              <a:t>序</a:t>
            </a:r>
            <a:r>
              <a:rPr sz="2000" dirty="0">
                <a:solidFill>
                  <a:srgbClr val="434343"/>
                </a:solidFill>
                <a:latin typeface="微軟正黑體"/>
                <a:cs typeface="微軟正黑體"/>
              </a:rPr>
              <a:t>。（</a:t>
            </a:r>
            <a:r>
              <a:rPr sz="2000" spc="-15" dirty="0">
                <a:solidFill>
                  <a:srgbClr val="434343"/>
                </a:solidFill>
                <a:latin typeface="微軟正黑體"/>
                <a:cs typeface="微軟正黑體"/>
              </a:rPr>
              <a:t>團</a:t>
            </a:r>
            <a:r>
              <a:rPr sz="2000" dirty="0">
                <a:solidFill>
                  <a:srgbClr val="434343"/>
                </a:solidFill>
                <a:latin typeface="微軟正黑體"/>
                <a:cs typeface="微軟正黑體"/>
              </a:rPr>
              <a:t>長評</a:t>
            </a:r>
            <a:r>
              <a:rPr sz="2000" spc="-15" dirty="0">
                <a:solidFill>
                  <a:srgbClr val="434343"/>
                </a:solidFill>
                <a:latin typeface="微軟正黑體"/>
                <a:cs typeface="微軟正黑體"/>
              </a:rPr>
              <a:t>定</a:t>
            </a:r>
            <a:r>
              <a:rPr sz="2000" spc="-50" dirty="0">
                <a:solidFill>
                  <a:srgbClr val="434343"/>
                </a:solidFill>
                <a:latin typeface="微軟正黑體"/>
                <a:cs typeface="微軟正黑體"/>
              </a:rPr>
              <a:t>）</a:t>
            </a:r>
            <a:endParaRPr sz="2000">
              <a:latin typeface="微軟正黑體"/>
              <a:cs typeface="微軟正黑體"/>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3215" rIns="0" bIns="0" rtlCol="0">
            <a:spAutoFit/>
          </a:bodyPr>
          <a:lstStyle/>
          <a:p>
            <a:pPr marL="198755">
              <a:lnSpc>
                <a:spcPct val="100000"/>
              </a:lnSpc>
              <a:spcBef>
                <a:spcPts val="100"/>
              </a:spcBef>
            </a:pPr>
            <a:r>
              <a:rPr dirty="0"/>
              <a:t>獅級童軍合格標準</a:t>
            </a:r>
            <a:r>
              <a:rPr spc="-10" dirty="0"/>
              <a:t>(2/2)</a:t>
            </a:r>
          </a:p>
        </p:txBody>
      </p:sp>
      <p:sp>
        <p:nvSpPr>
          <p:cNvPr id="3" name="object 3"/>
          <p:cNvSpPr txBox="1"/>
          <p:nvPr/>
        </p:nvSpPr>
        <p:spPr>
          <a:xfrm>
            <a:off x="390550" y="1131863"/>
            <a:ext cx="8213090" cy="3322320"/>
          </a:xfrm>
          <a:prstGeom prst="rect">
            <a:avLst/>
          </a:prstGeom>
        </p:spPr>
        <p:txBody>
          <a:bodyPr vert="horz" wrap="square" lIns="0" tIns="73660" rIns="0" bIns="0" rtlCol="0">
            <a:spAutoFit/>
          </a:bodyPr>
          <a:lstStyle/>
          <a:p>
            <a:pPr marL="12700">
              <a:lnSpc>
                <a:spcPct val="100000"/>
              </a:lnSpc>
              <a:spcBef>
                <a:spcPts val="580"/>
              </a:spcBef>
              <a:tabLst>
                <a:tab pos="527685" algn="l"/>
              </a:tabLst>
            </a:pPr>
            <a:r>
              <a:rPr sz="2000" spc="-10" dirty="0">
                <a:solidFill>
                  <a:srgbClr val="2A3990"/>
                </a:solidFill>
                <a:latin typeface="微軟正黑體"/>
                <a:cs typeface="微軟正黑體"/>
              </a:rPr>
              <a:t>五</a:t>
            </a:r>
            <a:r>
              <a:rPr sz="2000" spc="-50" dirty="0">
                <a:solidFill>
                  <a:srgbClr val="2A3990"/>
                </a:solidFill>
                <a:latin typeface="微軟正黑體"/>
                <a:cs typeface="微軟正黑體"/>
              </a:rPr>
              <a:t>.</a:t>
            </a:r>
            <a:r>
              <a:rPr sz="2000" dirty="0">
                <a:solidFill>
                  <a:srgbClr val="2A3990"/>
                </a:solidFill>
                <a:latin typeface="微軟正黑體"/>
                <a:cs typeface="微軟正黑體"/>
              </a:rPr>
              <a:t>	</a:t>
            </a:r>
            <a:r>
              <a:rPr sz="2000" spc="-10" dirty="0">
                <a:solidFill>
                  <a:srgbClr val="434343"/>
                </a:solidFill>
                <a:latin typeface="微軟正黑體"/>
                <a:cs typeface="微軟正黑體"/>
              </a:rPr>
              <a:t>累積</a:t>
            </a:r>
            <a:r>
              <a:rPr sz="2000" dirty="0">
                <a:solidFill>
                  <a:srgbClr val="434343"/>
                </a:solidFill>
                <a:latin typeface="微軟正黑體"/>
                <a:cs typeface="微軟正黑體"/>
              </a:rPr>
              <a:t>10</a:t>
            </a:r>
            <a:r>
              <a:rPr sz="2000" spc="-10" dirty="0">
                <a:solidFill>
                  <a:srgbClr val="434343"/>
                </a:solidFill>
                <a:latin typeface="微軟正黑體"/>
                <a:cs typeface="微軟正黑體"/>
              </a:rPr>
              <a:t>夜以上的露營經</a:t>
            </a:r>
            <a:r>
              <a:rPr sz="2000" spc="-15" dirty="0">
                <a:solidFill>
                  <a:srgbClr val="434343"/>
                </a:solidFill>
                <a:latin typeface="微軟正黑體"/>
                <a:cs typeface="微軟正黑體"/>
              </a:rPr>
              <a:t>驗</a:t>
            </a:r>
            <a:r>
              <a:rPr sz="2000" spc="-10" dirty="0">
                <a:solidFill>
                  <a:srgbClr val="434343"/>
                </a:solidFill>
                <a:latin typeface="微軟正黑體"/>
                <a:cs typeface="微軟正黑體"/>
              </a:rPr>
              <a:t>（須</a:t>
            </a:r>
            <a:r>
              <a:rPr sz="2000" spc="-15" dirty="0">
                <a:solidFill>
                  <a:srgbClr val="434343"/>
                </a:solidFill>
                <a:latin typeface="微軟正黑體"/>
                <a:cs typeface="微軟正黑體"/>
              </a:rPr>
              <a:t>在</a:t>
            </a:r>
            <a:r>
              <a:rPr sz="2000" dirty="0">
                <a:solidFill>
                  <a:srgbClr val="434343"/>
                </a:solidFill>
                <a:latin typeface="微軟正黑體"/>
                <a:cs typeface="微軟正黑體"/>
              </a:rPr>
              <a:t>3個不</a:t>
            </a:r>
            <a:r>
              <a:rPr sz="2000" spc="-25" dirty="0">
                <a:solidFill>
                  <a:srgbClr val="434343"/>
                </a:solidFill>
                <a:latin typeface="微軟正黑體"/>
                <a:cs typeface="微軟正黑體"/>
              </a:rPr>
              <a:t>同</a:t>
            </a:r>
            <a:r>
              <a:rPr sz="2000" dirty="0">
                <a:solidFill>
                  <a:srgbClr val="434343"/>
                </a:solidFill>
                <a:latin typeface="微軟正黑體"/>
                <a:cs typeface="微軟正黑體"/>
              </a:rPr>
              <a:t>營地</a:t>
            </a:r>
            <a:r>
              <a:rPr sz="2000" spc="-25" dirty="0">
                <a:solidFill>
                  <a:srgbClr val="434343"/>
                </a:solidFill>
                <a:latin typeface="微軟正黑體"/>
                <a:cs typeface="微軟正黑體"/>
              </a:rPr>
              <a:t>露</a:t>
            </a:r>
            <a:r>
              <a:rPr sz="2000" dirty="0">
                <a:solidFill>
                  <a:srgbClr val="434343"/>
                </a:solidFill>
                <a:latin typeface="微軟正黑體"/>
                <a:cs typeface="微軟正黑體"/>
              </a:rPr>
              <a:t>營，</a:t>
            </a:r>
            <a:r>
              <a:rPr sz="2000" spc="-25" dirty="0">
                <a:solidFill>
                  <a:srgbClr val="434343"/>
                </a:solidFill>
                <a:latin typeface="微軟正黑體"/>
                <a:cs typeface="微軟正黑體"/>
              </a:rPr>
              <a:t>至</a:t>
            </a:r>
            <a:r>
              <a:rPr sz="2000" dirty="0">
                <a:solidFill>
                  <a:srgbClr val="434343"/>
                </a:solidFill>
                <a:latin typeface="微軟正黑體"/>
                <a:cs typeface="微軟正黑體"/>
              </a:rPr>
              <a:t>少參</a:t>
            </a:r>
            <a:r>
              <a:rPr sz="2000" spc="-15" dirty="0">
                <a:solidFill>
                  <a:srgbClr val="434343"/>
                </a:solidFill>
                <a:latin typeface="微軟正黑體"/>
                <a:cs typeface="微軟正黑體"/>
              </a:rPr>
              <a:t>加</a:t>
            </a:r>
            <a:r>
              <a:rPr sz="2000" dirty="0">
                <a:solidFill>
                  <a:srgbClr val="434343"/>
                </a:solidFill>
                <a:latin typeface="微軟正黑體"/>
                <a:cs typeface="微軟正黑體"/>
              </a:rPr>
              <a:t>1</a:t>
            </a:r>
            <a:r>
              <a:rPr sz="2000" spc="-10" dirty="0">
                <a:solidFill>
                  <a:srgbClr val="434343"/>
                </a:solidFill>
                <a:latin typeface="微軟正黑體"/>
                <a:cs typeface="微軟正黑體"/>
              </a:rPr>
              <a:t>次</a:t>
            </a:r>
            <a:r>
              <a:rPr sz="2000" spc="-50" dirty="0">
                <a:solidFill>
                  <a:srgbClr val="434343"/>
                </a:solidFill>
                <a:latin typeface="微軟正黑體"/>
                <a:cs typeface="微軟正黑體"/>
              </a:rPr>
              <a:t>縣</a:t>
            </a:r>
            <a:endParaRPr sz="2000">
              <a:latin typeface="微軟正黑體"/>
              <a:cs typeface="微軟正黑體"/>
            </a:endParaRPr>
          </a:p>
          <a:p>
            <a:pPr marL="527685" marR="156845">
              <a:lnSpc>
                <a:spcPct val="120000"/>
              </a:lnSpc>
              <a:spcBef>
                <a:spcPts val="5"/>
              </a:spcBef>
            </a:pPr>
            <a:r>
              <a:rPr sz="2000" dirty="0">
                <a:solidFill>
                  <a:srgbClr val="434343"/>
                </a:solidFill>
                <a:latin typeface="微軟正黑體"/>
                <a:cs typeface="微軟正黑體"/>
              </a:rPr>
              <a:t>（市）以上或經所屬縣</a:t>
            </a:r>
            <a:r>
              <a:rPr sz="2000" spc="-15" dirty="0">
                <a:solidFill>
                  <a:srgbClr val="434343"/>
                </a:solidFill>
                <a:latin typeface="微軟正黑體"/>
                <a:cs typeface="微軟正黑體"/>
              </a:rPr>
              <a:t>（</a:t>
            </a:r>
            <a:r>
              <a:rPr sz="2000" dirty="0">
                <a:solidFill>
                  <a:srgbClr val="434343"/>
                </a:solidFill>
                <a:latin typeface="微軟正黑體"/>
                <a:cs typeface="微軟正黑體"/>
              </a:rPr>
              <a:t>市）</a:t>
            </a:r>
            <a:r>
              <a:rPr sz="2000" spc="-15" dirty="0">
                <a:solidFill>
                  <a:srgbClr val="434343"/>
                </a:solidFill>
                <a:latin typeface="微軟正黑體"/>
                <a:cs typeface="微軟正黑體"/>
              </a:rPr>
              <a:t>童軍會核可</a:t>
            </a:r>
            <a:r>
              <a:rPr sz="2000" spc="-20" dirty="0">
                <a:solidFill>
                  <a:srgbClr val="434343"/>
                </a:solidFill>
                <a:latin typeface="微軟正黑體"/>
                <a:cs typeface="微軟正黑體"/>
              </a:rPr>
              <a:t>3</a:t>
            </a:r>
            <a:r>
              <a:rPr sz="2000" spc="-15" dirty="0">
                <a:solidFill>
                  <a:srgbClr val="434343"/>
                </a:solidFill>
                <a:latin typeface="微軟正黑體"/>
                <a:cs typeface="微軟正黑體"/>
              </a:rPr>
              <a:t>團以上聯團之露營活動</a:t>
            </a:r>
            <a:r>
              <a:rPr sz="2000" spc="-50" dirty="0">
                <a:solidFill>
                  <a:srgbClr val="434343"/>
                </a:solidFill>
                <a:latin typeface="微軟正黑體"/>
                <a:cs typeface="微軟正黑體"/>
              </a:rPr>
              <a:t>）</a:t>
            </a:r>
            <a:r>
              <a:rPr sz="2000" dirty="0">
                <a:solidFill>
                  <a:srgbClr val="434343"/>
                </a:solidFill>
                <a:latin typeface="微軟正黑體"/>
                <a:cs typeface="微軟正黑體"/>
              </a:rPr>
              <a:t>且有紀錄可查。（</a:t>
            </a:r>
            <a:r>
              <a:rPr sz="2000" spc="-15" dirty="0">
                <a:solidFill>
                  <a:srgbClr val="434343"/>
                </a:solidFill>
                <a:latin typeface="微軟正黑體"/>
                <a:cs typeface="微軟正黑體"/>
              </a:rPr>
              <a:t>團長評定，資料送縣</a:t>
            </a:r>
            <a:r>
              <a:rPr sz="2000" dirty="0">
                <a:solidFill>
                  <a:srgbClr val="434343"/>
                </a:solidFill>
                <a:latin typeface="微軟正黑體"/>
                <a:cs typeface="微軟正黑體"/>
              </a:rPr>
              <a:t>（市</a:t>
            </a:r>
            <a:r>
              <a:rPr sz="2000" spc="-15" dirty="0">
                <a:solidFill>
                  <a:srgbClr val="434343"/>
                </a:solidFill>
                <a:latin typeface="微軟正黑體"/>
                <a:cs typeface="微軟正黑體"/>
              </a:rPr>
              <a:t>）</a:t>
            </a:r>
            <a:r>
              <a:rPr sz="2000" spc="-5" dirty="0">
                <a:solidFill>
                  <a:srgbClr val="434343"/>
                </a:solidFill>
                <a:latin typeface="微軟正黑體"/>
                <a:cs typeface="微軟正黑體"/>
              </a:rPr>
              <a:t>童軍會核定</a:t>
            </a:r>
            <a:r>
              <a:rPr sz="2000" spc="-50" dirty="0">
                <a:solidFill>
                  <a:srgbClr val="434343"/>
                </a:solidFill>
                <a:latin typeface="微軟正黑體"/>
                <a:cs typeface="微軟正黑體"/>
              </a:rPr>
              <a:t>）</a:t>
            </a:r>
            <a:endParaRPr sz="2000">
              <a:latin typeface="微軟正黑體"/>
              <a:cs typeface="微軟正黑體"/>
            </a:endParaRPr>
          </a:p>
          <a:p>
            <a:pPr marL="12700">
              <a:lnSpc>
                <a:spcPct val="100000"/>
              </a:lnSpc>
              <a:spcBef>
                <a:spcPts val="1080"/>
              </a:spcBef>
              <a:tabLst>
                <a:tab pos="527685" algn="l"/>
              </a:tabLst>
            </a:pPr>
            <a:r>
              <a:rPr sz="2000" spc="-10" dirty="0">
                <a:solidFill>
                  <a:srgbClr val="2A3990"/>
                </a:solidFill>
                <a:latin typeface="微軟正黑體"/>
                <a:cs typeface="微軟正黑體"/>
              </a:rPr>
              <a:t>六</a:t>
            </a:r>
            <a:r>
              <a:rPr sz="2000" spc="-50" dirty="0">
                <a:solidFill>
                  <a:srgbClr val="2A3990"/>
                </a:solidFill>
                <a:latin typeface="微軟正黑體"/>
                <a:cs typeface="微軟正黑體"/>
              </a:rPr>
              <a:t>.</a:t>
            </a:r>
            <a:r>
              <a:rPr sz="2000" dirty="0">
                <a:solidFill>
                  <a:srgbClr val="2A3990"/>
                </a:solidFill>
                <a:latin typeface="微軟正黑體"/>
                <a:cs typeface="微軟正黑體"/>
              </a:rPr>
              <a:t>	</a:t>
            </a:r>
            <a:r>
              <a:rPr sz="2000" spc="-10" dirty="0">
                <a:solidFill>
                  <a:srgbClr val="434343"/>
                </a:solidFill>
                <a:latin typeface="微軟正黑體"/>
                <a:cs typeface="微軟正黑體"/>
              </a:rPr>
              <a:t>曾參加團或社區服</a:t>
            </a:r>
            <a:r>
              <a:rPr sz="2000" dirty="0">
                <a:solidFill>
                  <a:srgbClr val="434343"/>
                </a:solidFill>
                <a:latin typeface="微軟正黑體"/>
                <a:cs typeface="微軟正黑體"/>
              </a:rPr>
              <a:t>務16</a:t>
            </a:r>
            <a:r>
              <a:rPr sz="2000" spc="-15" dirty="0">
                <a:solidFill>
                  <a:srgbClr val="434343"/>
                </a:solidFill>
                <a:latin typeface="微軟正黑體"/>
                <a:cs typeface="微軟正黑體"/>
              </a:rPr>
              <a:t>小</a:t>
            </a:r>
            <a:r>
              <a:rPr sz="2000" dirty="0">
                <a:solidFill>
                  <a:srgbClr val="434343"/>
                </a:solidFill>
                <a:latin typeface="微軟正黑體"/>
                <a:cs typeface="微軟正黑體"/>
              </a:rPr>
              <a:t>時以</a:t>
            </a:r>
            <a:r>
              <a:rPr sz="2000" spc="-15" dirty="0">
                <a:solidFill>
                  <a:srgbClr val="434343"/>
                </a:solidFill>
                <a:latin typeface="微軟正黑體"/>
                <a:cs typeface="微軟正黑體"/>
              </a:rPr>
              <a:t>上</a:t>
            </a:r>
            <a:r>
              <a:rPr sz="2000" dirty="0">
                <a:solidFill>
                  <a:srgbClr val="434343"/>
                </a:solidFill>
                <a:latin typeface="微軟正黑體"/>
                <a:cs typeface="微軟正黑體"/>
              </a:rPr>
              <a:t>，有</a:t>
            </a:r>
            <a:r>
              <a:rPr sz="2000" spc="-15" dirty="0">
                <a:solidFill>
                  <a:srgbClr val="434343"/>
                </a:solidFill>
                <a:latin typeface="微軟正黑體"/>
                <a:cs typeface="微軟正黑體"/>
              </a:rPr>
              <a:t>良</a:t>
            </a:r>
            <a:r>
              <a:rPr sz="2000" dirty="0">
                <a:solidFill>
                  <a:srgbClr val="434343"/>
                </a:solidFill>
                <a:latin typeface="微軟正黑體"/>
                <a:cs typeface="微軟正黑體"/>
              </a:rPr>
              <a:t>好成</a:t>
            </a:r>
            <a:r>
              <a:rPr sz="2000" spc="-15" dirty="0">
                <a:solidFill>
                  <a:srgbClr val="434343"/>
                </a:solidFill>
                <a:latin typeface="微軟正黑體"/>
                <a:cs typeface="微軟正黑體"/>
              </a:rPr>
              <a:t>績</a:t>
            </a:r>
            <a:r>
              <a:rPr sz="2000" dirty="0">
                <a:solidFill>
                  <a:srgbClr val="434343"/>
                </a:solidFill>
                <a:latin typeface="微軟正黑體"/>
                <a:cs typeface="微軟正黑體"/>
              </a:rPr>
              <a:t>表現</a:t>
            </a:r>
            <a:r>
              <a:rPr sz="2000" spc="-15" dirty="0">
                <a:solidFill>
                  <a:srgbClr val="434343"/>
                </a:solidFill>
                <a:latin typeface="微軟正黑體"/>
                <a:cs typeface="微軟正黑體"/>
              </a:rPr>
              <a:t>。</a:t>
            </a:r>
            <a:r>
              <a:rPr sz="2000" dirty="0">
                <a:solidFill>
                  <a:srgbClr val="434343"/>
                </a:solidFill>
                <a:latin typeface="微軟正黑體"/>
                <a:cs typeface="微軟正黑體"/>
              </a:rPr>
              <a:t>（有</a:t>
            </a:r>
            <a:r>
              <a:rPr sz="2000" spc="-15" dirty="0">
                <a:solidFill>
                  <a:srgbClr val="434343"/>
                </a:solidFill>
                <a:latin typeface="微軟正黑體"/>
                <a:cs typeface="微軟正黑體"/>
              </a:rPr>
              <a:t>紀</a:t>
            </a:r>
            <a:r>
              <a:rPr sz="2000" dirty="0">
                <a:solidFill>
                  <a:srgbClr val="434343"/>
                </a:solidFill>
                <a:latin typeface="微軟正黑體"/>
                <a:cs typeface="微軟正黑體"/>
              </a:rPr>
              <a:t>錄可</a:t>
            </a:r>
            <a:r>
              <a:rPr sz="2000" spc="-15" dirty="0">
                <a:solidFill>
                  <a:srgbClr val="434343"/>
                </a:solidFill>
                <a:latin typeface="微軟正黑體"/>
                <a:cs typeface="微軟正黑體"/>
              </a:rPr>
              <a:t>查</a:t>
            </a:r>
            <a:r>
              <a:rPr sz="2000" spc="-50" dirty="0">
                <a:solidFill>
                  <a:srgbClr val="434343"/>
                </a:solidFill>
                <a:latin typeface="微軟正黑體"/>
                <a:cs typeface="微軟正黑體"/>
              </a:rPr>
              <a:t>）</a:t>
            </a:r>
            <a:endParaRPr sz="2000">
              <a:latin typeface="微軟正黑體"/>
              <a:cs typeface="微軟正黑體"/>
            </a:endParaRPr>
          </a:p>
          <a:p>
            <a:pPr marL="527685">
              <a:lnSpc>
                <a:spcPct val="100000"/>
              </a:lnSpc>
              <a:spcBef>
                <a:spcPts val="480"/>
              </a:spcBef>
            </a:pPr>
            <a:r>
              <a:rPr sz="2000" dirty="0">
                <a:solidFill>
                  <a:srgbClr val="434343"/>
                </a:solidFill>
                <a:latin typeface="微軟正黑體"/>
                <a:cs typeface="微軟正黑體"/>
              </a:rPr>
              <a:t>（團長評定，資料送縣</a:t>
            </a:r>
            <a:r>
              <a:rPr sz="2000" spc="-15" dirty="0">
                <a:solidFill>
                  <a:srgbClr val="434343"/>
                </a:solidFill>
                <a:latin typeface="微軟正黑體"/>
                <a:cs typeface="微軟正黑體"/>
              </a:rPr>
              <a:t>（</a:t>
            </a:r>
            <a:r>
              <a:rPr sz="2000" dirty="0">
                <a:solidFill>
                  <a:srgbClr val="434343"/>
                </a:solidFill>
                <a:latin typeface="微軟正黑體"/>
                <a:cs typeface="微軟正黑體"/>
              </a:rPr>
              <a:t>市）</a:t>
            </a:r>
            <a:r>
              <a:rPr sz="2000" spc="-15" dirty="0">
                <a:solidFill>
                  <a:srgbClr val="434343"/>
                </a:solidFill>
                <a:latin typeface="微軟正黑體"/>
                <a:cs typeface="微軟正黑體"/>
              </a:rPr>
              <a:t>童軍會核定</a:t>
            </a:r>
            <a:r>
              <a:rPr sz="2000" spc="-50" dirty="0">
                <a:solidFill>
                  <a:srgbClr val="434343"/>
                </a:solidFill>
                <a:latin typeface="微軟正黑體"/>
                <a:cs typeface="微軟正黑體"/>
              </a:rPr>
              <a:t>）</a:t>
            </a:r>
            <a:endParaRPr sz="2000">
              <a:latin typeface="微軟正黑體"/>
              <a:cs typeface="微軟正黑體"/>
            </a:endParaRPr>
          </a:p>
          <a:p>
            <a:pPr marL="12700">
              <a:lnSpc>
                <a:spcPct val="100000"/>
              </a:lnSpc>
              <a:spcBef>
                <a:spcPts val="1080"/>
              </a:spcBef>
              <a:tabLst>
                <a:tab pos="527685" algn="l"/>
              </a:tabLst>
            </a:pPr>
            <a:r>
              <a:rPr sz="2000" spc="-10" dirty="0">
                <a:solidFill>
                  <a:srgbClr val="2A3990"/>
                </a:solidFill>
                <a:latin typeface="微軟正黑體"/>
                <a:cs typeface="微軟正黑體"/>
              </a:rPr>
              <a:t>七</a:t>
            </a:r>
            <a:r>
              <a:rPr sz="2000" spc="-50" dirty="0">
                <a:solidFill>
                  <a:srgbClr val="2A3990"/>
                </a:solidFill>
                <a:latin typeface="微軟正黑體"/>
                <a:cs typeface="微軟正黑體"/>
              </a:rPr>
              <a:t>.</a:t>
            </a:r>
            <a:r>
              <a:rPr sz="2000" dirty="0">
                <a:solidFill>
                  <a:srgbClr val="2A3990"/>
                </a:solidFill>
                <a:latin typeface="微軟正黑體"/>
                <a:cs typeface="微軟正黑體"/>
              </a:rPr>
              <a:t>	</a:t>
            </a:r>
            <a:r>
              <a:rPr sz="2000" dirty="0">
                <a:solidFill>
                  <a:srgbClr val="434343"/>
                </a:solidFill>
                <a:latin typeface="微軟正黑體"/>
                <a:cs typeface="微軟正黑體"/>
              </a:rPr>
              <a:t>取得專科章</a:t>
            </a:r>
            <a:r>
              <a:rPr sz="2000" spc="-20" dirty="0">
                <a:solidFill>
                  <a:srgbClr val="434343"/>
                </a:solidFill>
                <a:latin typeface="微軟正黑體"/>
                <a:cs typeface="微軟正黑體"/>
              </a:rPr>
              <a:t>5</a:t>
            </a:r>
            <a:r>
              <a:rPr sz="2000" dirty="0">
                <a:solidFill>
                  <a:srgbClr val="434343"/>
                </a:solidFill>
                <a:latin typeface="微軟正黑體"/>
                <a:cs typeface="微軟正黑體"/>
              </a:rPr>
              <a:t>種以上，其</a:t>
            </a:r>
            <a:r>
              <a:rPr sz="2000" spc="-15" dirty="0">
                <a:solidFill>
                  <a:srgbClr val="434343"/>
                </a:solidFill>
                <a:latin typeface="微軟正黑體"/>
                <a:cs typeface="微軟正黑體"/>
              </a:rPr>
              <a:t>中</a:t>
            </a:r>
            <a:r>
              <a:rPr sz="2000" dirty="0">
                <a:solidFill>
                  <a:srgbClr val="434343"/>
                </a:solidFill>
                <a:latin typeface="微軟正黑體"/>
                <a:cs typeface="微軟正黑體"/>
              </a:rPr>
              <a:t>必須</a:t>
            </a:r>
            <a:r>
              <a:rPr sz="2000" spc="-15" dirty="0">
                <a:solidFill>
                  <a:srgbClr val="434343"/>
                </a:solidFill>
                <a:latin typeface="微軟正黑體"/>
                <a:cs typeface="微軟正黑體"/>
              </a:rPr>
              <a:t>具</a:t>
            </a:r>
            <a:r>
              <a:rPr sz="2000" dirty="0">
                <a:solidFill>
                  <a:srgbClr val="434343"/>
                </a:solidFill>
                <a:latin typeface="微軟正黑體"/>
                <a:cs typeface="微軟正黑體"/>
              </a:rPr>
              <a:t>有下</a:t>
            </a:r>
            <a:r>
              <a:rPr sz="2000" spc="-10" dirty="0">
                <a:solidFill>
                  <a:srgbClr val="434343"/>
                </a:solidFill>
                <a:latin typeface="微軟正黑體"/>
                <a:cs typeface="微軟正黑體"/>
              </a:rPr>
              <a:t>列</a:t>
            </a:r>
            <a:r>
              <a:rPr sz="2000" spc="-20" dirty="0">
                <a:solidFill>
                  <a:srgbClr val="434343"/>
                </a:solidFill>
                <a:latin typeface="微軟正黑體"/>
                <a:cs typeface="微軟正黑體"/>
              </a:rPr>
              <a:t>3</a:t>
            </a:r>
            <a:r>
              <a:rPr sz="2000" dirty="0">
                <a:solidFill>
                  <a:srgbClr val="434343"/>
                </a:solidFill>
                <a:latin typeface="微軟正黑體"/>
                <a:cs typeface="微軟正黑體"/>
              </a:rPr>
              <a:t>項</a:t>
            </a:r>
            <a:r>
              <a:rPr sz="2000" spc="-50" dirty="0">
                <a:solidFill>
                  <a:srgbClr val="434343"/>
                </a:solidFill>
                <a:latin typeface="微軟正黑體"/>
                <a:cs typeface="微軟正黑體"/>
              </a:rPr>
              <a:t>：</a:t>
            </a:r>
            <a:endParaRPr sz="2000">
              <a:latin typeface="微軟正黑體"/>
              <a:cs typeface="微軟正黑體"/>
            </a:endParaRPr>
          </a:p>
          <a:p>
            <a:pPr marL="469900">
              <a:lnSpc>
                <a:spcPct val="100000"/>
              </a:lnSpc>
              <a:spcBef>
                <a:spcPts val="265"/>
              </a:spcBef>
            </a:pPr>
            <a:r>
              <a:rPr sz="2000" spc="-20" dirty="0">
                <a:solidFill>
                  <a:srgbClr val="434343"/>
                </a:solidFill>
                <a:latin typeface="微軟正黑體"/>
                <a:cs typeface="微軟正黑體"/>
              </a:rPr>
              <a:t>(一)社區公民專科章。</a:t>
            </a:r>
            <a:endParaRPr sz="2000">
              <a:latin typeface="微軟正黑體"/>
              <a:cs typeface="微軟正黑體"/>
            </a:endParaRPr>
          </a:p>
          <a:p>
            <a:pPr marL="469900" marR="5789930">
              <a:lnSpc>
                <a:spcPct val="100000"/>
              </a:lnSpc>
              <a:spcBef>
                <a:spcPts val="5"/>
              </a:spcBef>
            </a:pPr>
            <a:r>
              <a:rPr sz="2000" spc="-10" dirty="0">
                <a:solidFill>
                  <a:srgbClr val="434343"/>
                </a:solidFill>
                <a:latin typeface="微軟正黑體"/>
                <a:cs typeface="微軟正黑體"/>
              </a:rPr>
              <a:t>(二)旅行專科章。</a:t>
            </a:r>
            <a:r>
              <a:rPr sz="2000" spc="-50" dirty="0">
                <a:solidFill>
                  <a:srgbClr val="434343"/>
                </a:solidFill>
                <a:latin typeface="微軟正黑體"/>
                <a:cs typeface="微軟正黑體"/>
              </a:rPr>
              <a:t> </a:t>
            </a:r>
            <a:r>
              <a:rPr sz="2000" spc="-10" dirty="0">
                <a:solidFill>
                  <a:srgbClr val="434343"/>
                </a:solidFill>
                <a:latin typeface="微軟正黑體"/>
                <a:cs typeface="微軟正黑體"/>
              </a:rPr>
              <a:t>(三)露營專科章。</a:t>
            </a:r>
            <a:endParaRPr sz="2000">
              <a:latin typeface="微軟正黑體"/>
              <a:cs typeface="微軟正黑體"/>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3215" rIns="0" bIns="0" rtlCol="0">
            <a:spAutoFit/>
          </a:bodyPr>
          <a:lstStyle/>
          <a:p>
            <a:pPr marL="198755">
              <a:lnSpc>
                <a:spcPct val="100000"/>
              </a:lnSpc>
              <a:spcBef>
                <a:spcPts val="100"/>
              </a:spcBef>
            </a:pPr>
            <a:r>
              <a:rPr spc="-10" dirty="0"/>
              <a:t>擔任團內工作(修改)</a:t>
            </a:r>
          </a:p>
        </p:txBody>
      </p:sp>
      <p:sp>
        <p:nvSpPr>
          <p:cNvPr id="3" name="object 3"/>
          <p:cNvSpPr txBox="1"/>
          <p:nvPr/>
        </p:nvSpPr>
        <p:spPr>
          <a:xfrm>
            <a:off x="390550" y="1349476"/>
            <a:ext cx="3811270" cy="1428115"/>
          </a:xfrm>
          <a:prstGeom prst="rect">
            <a:avLst/>
          </a:prstGeom>
        </p:spPr>
        <p:txBody>
          <a:bodyPr vert="horz" wrap="square" lIns="0" tIns="12700" rIns="0" bIns="0" rtlCol="0">
            <a:spAutoFit/>
          </a:bodyPr>
          <a:lstStyle/>
          <a:p>
            <a:pPr marL="469900" marR="5080" indent="-457200">
              <a:lnSpc>
                <a:spcPct val="114999"/>
              </a:lnSpc>
              <a:spcBef>
                <a:spcPts val="100"/>
              </a:spcBef>
              <a:tabLst>
                <a:tab pos="469265" algn="l"/>
              </a:tabLst>
            </a:pPr>
            <a:r>
              <a:rPr sz="2000" spc="-10" dirty="0">
                <a:solidFill>
                  <a:srgbClr val="2A3990"/>
                </a:solidFill>
                <a:latin typeface="微軟正黑體"/>
                <a:cs typeface="微軟正黑體"/>
              </a:rPr>
              <a:t>二</a:t>
            </a:r>
            <a:r>
              <a:rPr sz="2000" spc="-50" dirty="0">
                <a:solidFill>
                  <a:srgbClr val="2A3990"/>
                </a:solidFill>
                <a:latin typeface="微軟正黑體"/>
                <a:cs typeface="微軟正黑體"/>
              </a:rPr>
              <a:t>.</a:t>
            </a:r>
            <a:r>
              <a:rPr sz="2000" dirty="0">
                <a:solidFill>
                  <a:srgbClr val="2A3990"/>
                </a:solidFill>
                <a:latin typeface="微軟正黑體"/>
                <a:cs typeface="微軟正黑體"/>
              </a:rPr>
              <a:t>	</a:t>
            </a:r>
            <a:r>
              <a:rPr sz="2000" dirty="0">
                <a:solidFill>
                  <a:srgbClr val="434343"/>
                </a:solidFill>
                <a:latin typeface="微軟正黑體"/>
                <a:cs typeface="微軟正黑體"/>
              </a:rPr>
              <a:t>熱心擔任童軍團內工作</a:t>
            </a:r>
            <a:r>
              <a:rPr sz="2000" spc="-15" dirty="0">
                <a:solidFill>
                  <a:srgbClr val="434343"/>
                </a:solidFill>
                <a:latin typeface="微軟正黑體"/>
                <a:cs typeface="微軟正黑體"/>
              </a:rPr>
              <a:t>：</a:t>
            </a:r>
            <a:r>
              <a:rPr sz="2000" dirty="0">
                <a:solidFill>
                  <a:srgbClr val="434343"/>
                </a:solidFill>
                <a:latin typeface="微軟正黑體"/>
                <a:cs typeface="微軟正黑體"/>
              </a:rPr>
              <a:t>如</a:t>
            </a:r>
            <a:r>
              <a:rPr sz="2000" b="1" u="sng" spc="-50" dirty="0">
                <a:solidFill>
                  <a:srgbClr val="6F2F9F"/>
                </a:solidFill>
                <a:uFill>
                  <a:solidFill>
                    <a:srgbClr val="6F2F9F"/>
                  </a:solidFill>
                </a:uFill>
                <a:latin typeface="微軟正黑體"/>
                <a:cs typeface="微軟正黑體"/>
              </a:rPr>
              <a:t>正</a:t>
            </a:r>
            <a:r>
              <a:rPr sz="2000" b="1" u="none" spc="-50" dirty="0">
                <a:solidFill>
                  <a:srgbClr val="6F2F9F"/>
                </a:solidFill>
                <a:latin typeface="微軟正黑體"/>
                <a:cs typeface="微軟正黑體"/>
              </a:rPr>
              <a:t> </a:t>
            </a:r>
            <a:r>
              <a:rPr sz="2000" b="1" u="sng" dirty="0">
                <a:solidFill>
                  <a:srgbClr val="6F2F9F"/>
                </a:solidFill>
                <a:uFill>
                  <a:solidFill>
                    <a:srgbClr val="6F2F9F"/>
                  </a:solidFill>
                </a:uFill>
                <a:latin typeface="微軟正黑體"/>
                <a:cs typeface="微軟正黑體"/>
              </a:rPr>
              <a:t>(副)小隊長、正</a:t>
            </a:r>
            <a:r>
              <a:rPr sz="2000" b="1" u="sng" spc="-10" dirty="0">
                <a:solidFill>
                  <a:srgbClr val="6F2F9F"/>
                </a:solidFill>
                <a:uFill>
                  <a:solidFill>
                    <a:srgbClr val="6F2F9F"/>
                  </a:solidFill>
                </a:uFill>
                <a:latin typeface="微軟正黑體"/>
                <a:cs typeface="微軟正黑體"/>
              </a:rPr>
              <a:t>(</a:t>
            </a:r>
            <a:r>
              <a:rPr sz="2000" b="1" u="sng" dirty="0">
                <a:solidFill>
                  <a:srgbClr val="6F2F9F"/>
                </a:solidFill>
                <a:uFill>
                  <a:solidFill>
                    <a:srgbClr val="6F2F9F"/>
                  </a:solidFill>
                </a:uFill>
                <a:latin typeface="微軟正黑體"/>
                <a:cs typeface="微軟正黑體"/>
              </a:rPr>
              <a:t>副</a:t>
            </a:r>
            <a:r>
              <a:rPr sz="2000" b="1" u="sng" spc="-10" dirty="0">
                <a:solidFill>
                  <a:srgbClr val="6F2F9F"/>
                </a:solidFill>
                <a:uFill>
                  <a:solidFill>
                    <a:srgbClr val="6F2F9F"/>
                  </a:solidFill>
                </a:uFill>
                <a:latin typeface="微軟正黑體"/>
                <a:cs typeface="微軟正黑體"/>
              </a:rPr>
              <a:t>)</a:t>
            </a:r>
            <a:r>
              <a:rPr sz="2000" b="1" u="sng" dirty="0">
                <a:solidFill>
                  <a:srgbClr val="6F2F9F"/>
                </a:solidFill>
                <a:uFill>
                  <a:solidFill>
                    <a:srgbClr val="6F2F9F"/>
                  </a:solidFill>
                </a:uFill>
                <a:latin typeface="微軟正黑體"/>
                <a:cs typeface="微軟正黑體"/>
              </a:rPr>
              <a:t>聯</a:t>
            </a:r>
            <a:r>
              <a:rPr sz="2000" b="1" u="sng" spc="-15" dirty="0">
                <a:solidFill>
                  <a:srgbClr val="6F2F9F"/>
                </a:solidFill>
                <a:uFill>
                  <a:solidFill>
                    <a:srgbClr val="6F2F9F"/>
                  </a:solidFill>
                </a:uFill>
                <a:latin typeface="微軟正黑體"/>
                <a:cs typeface="微軟正黑體"/>
              </a:rPr>
              <a:t>隊</a:t>
            </a:r>
            <a:r>
              <a:rPr sz="2000" b="1" u="sng" dirty="0">
                <a:solidFill>
                  <a:srgbClr val="6F2F9F"/>
                </a:solidFill>
                <a:uFill>
                  <a:solidFill>
                    <a:srgbClr val="6F2F9F"/>
                  </a:solidFill>
                </a:uFill>
                <a:latin typeface="微軟正黑體"/>
                <a:cs typeface="微軟正黑體"/>
              </a:rPr>
              <a:t>長</a:t>
            </a:r>
            <a:r>
              <a:rPr sz="2000" b="1" u="sng" spc="-50" dirty="0">
                <a:solidFill>
                  <a:srgbClr val="6F2F9F"/>
                </a:solidFill>
                <a:uFill>
                  <a:solidFill>
                    <a:srgbClr val="6F2F9F"/>
                  </a:solidFill>
                </a:uFill>
                <a:latin typeface="微軟正黑體"/>
                <a:cs typeface="微軟正黑體"/>
              </a:rPr>
              <a:t>、</a:t>
            </a:r>
            <a:r>
              <a:rPr sz="2000" b="1" u="sng" spc="-10" dirty="0">
                <a:solidFill>
                  <a:srgbClr val="6F2F9F"/>
                </a:solidFill>
                <a:uFill>
                  <a:solidFill>
                    <a:srgbClr val="6F2F9F"/>
                  </a:solidFill>
                </a:uFill>
                <a:latin typeface="微軟正黑體"/>
                <a:cs typeface="微軟正黑體"/>
              </a:rPr>
              <a:t>或其他團幹</a:t>
            </a:r>
            <a:r>
              <a:rPr sz="2000" b="1" u="sng" dirty="0">
                <a:solidFill>
                  <a:srgbClr val="6F2F9F"/>
                </a:solidFill>
                <a:uFill>
                  <a:solidFill>
                    <a:srgbClr val="6F2F9F"/>
                  </a:solidFill>
                </a:uFill>
                <a:latin typeface="微軟正黑體"/>
                <a:cs typeface="微軟正黑體"/>
              </a:rPr>
              <a:t>部</a:t>
            </a:r>
            <a:r>
              <a:rPr sz="2000" u="none" dirty="0">
                <a:solidFill>
                  <a:srgbClr val="434343"/>
                </a:solidFill>
                <a:latin typeface="微軟正黑體"/>
                <a:cs typeface="微軟正黑體"/>
              </a:rPr>
              <a:t>等職</a:t>
            </a:r>
            <a:r>
              <a:rPr sz="2000" u="none" spc="-10" dirty="0">
                <a:solidFill>
                  <a:srgbClr val="434343"/>
                </a:solidFill>
                <a:latin typeface="微軟正黑體"/>
                <a:cs typeface="微軟正黑體"/>
              </a:rPr>
              <a:t>務</a:t>
            </a:r>
            <a:r>
              <a:rPr sz="2000" u="none" dirty="0">
                <a:solidFill>
                  <a:srgbClr val="434343"/>
                </a:solidFill>
                <a:latin typeface="微軟正黑體"/>
                <a:cs typeface="微軟正黑體"/>
              </a:rPr>
              <a:t>，</a:t>
            </a:r>
            <a:r>
              <a:rPr sz="2000" u="none" spc="-20" dirty="0">
                <a:solidFill>
                  <a:srgbClr val="434343"/>
                </a:solidFill>
                <a:latin typeface="微軟正黑體"/>
                <a:cs typeface="微軟正黑體"/>
              </a:rPr>
              <a:t>並</a:t>
            </a:r>
            <a:r>
              <a:rPr sz="2000" u="none" dirty="0">
                <a:solidFill>
                  <a:srgbClr val="434343"/>
                </a:solidFill>
                <a:latin typeface="微軟正黑體"/>
                <a:cs typeface="微軟正黑體"/>
              </a:rPr>
              <a:t>累</a:t>
            </a:r>
            <a:r>
              <a:rPr sz="2000" u="none" spc="-50" dirty="0">
                <a:solidFill>
                  <a:srgbClr val="434343"/>
                </a:solidFill>
                <a:latin typeface="微軟正黑體"/>
                <a:cs typeface="微軟正黑體"/>
              </a:rPr>
              <a:t>積</a:t>
            </a:r>
            <a:r>
              <a:rPr sz="2000" u="none" dirty="0">
                <a:solidFill>
                  <a:srgbClr val="434343"/>
                </a:solidFill>
                <a:latin typeface="微軟正黑體"/>
                <a:cs typeface="微軟正黑體"/>
              </a:rPr>
              <a:t>達</a:t>
            </a:r>
            <a:r>
              <a:rPr sz="2000" u="none" spc="-20" dirty="0">
                <a:solidFill>
                  <a:srgbClr val="434343"/>
                </a:solidFill>
                <a:latin typeface="微軟正黑體"/>
                <a:cs typeface="微軟正黑體"/>
              </a:rPr>
              <a:t> </a:t>
            </a:r>
            <a:r>
              <a:rPr sz="2000" u="none" dirty="0">
                <a:solidFill>
                  <a:srgbClr val="434343"/>
                </a:solidFill>
                <a:latin typeface="微軟正黑體"/>
                <a:cs typeface="微軟正黑體"/>
              </a:rPr>
              <a:t>4 個月以上。（團長評定</a:t>
            </a:r>
            <a:r>
              <a:rPr sz="2000" u="none" spc="-50" dirty="0">
                <a:solidFill>
                  <a:srgbClr val="434343"/>
                </a:solidFill>
                <a:latin typeface="微軟正黑體"/>
                <a:cs typeface="微軟正黑體"/>
              </a:rPr>
              <a:t>）</a:t>
            </a:r>
            <a:endParaRPr sz="2000">
              <a:latin typeface="微軟正黑體"/>
              <a:cs typeface="微軟正黑體"/>
            </a:endParaRPr>
          </a:p>
        </p:txBody>
      </p:sp>
      <p:sp>
        <p:nvSpPr>
          <p:cNvPr id="4" name="object 4"/>
          <p:cNvSpPr txBox="1"/>
          <p:nvPr/>
        </p:nvSpPr>
        <p:spPr>
          <a:xfrm>
            <a:off x="5027803" y="1303146"/>
            <a:ext cx="3568700" cy="1000760"/>
          </a:xfrm>
          <a:prstGeom prst="rect">
            <a:avLst/>
          </a:prstGeom>
        </p:spPr>
        <p:txBody>
          <a:bodyPr vert="horz" wrap="square" lIns="0" tIns="88900" rIns="0" bIns="0" rtlCol="0">
            <a:spAutoFit/>
          </a:bodyPr>
          <a:lstStyle/>
          <a:p>
            <a:pPr marL="354965" indent="-342265">
              <a:lnSpc>
                <a:spcPct val="100000"/>
              </a:lnSpc>
              <a:spcBef>
                <a:spcPts val="700"/>
              </a:spcBef>
              <a:buFont typeface="Wingdings"/>
              <a:buChar char=""/>
              <a:tabLst>
                <a:tab pos="354965" algn="l"/>
              </a:tabLst>
            </a:pPr>
            <a:r>
              <a:rPr sz="1800" spc="-5" dirty="0">
                <a:solidFill>
                  <a:srgbClr val="434343"/>
                </a:solidFill>
                <a:latin typeface="微軟正黑體"/>
                <a:cs typeface="微軟正黑體"/>
              </a:rPr>
              <a:t>增加副聯隊長、團幹部。</a:t>
            </a:r>
            <a:endParaRPr sz="1800">
              <a:latin typeface="微軟正黑體"/>
              <a:cs typeface="微軟正黑體"/>
            </a:endParaRPr>
          </a:p>
          <a:p>
            <a:pPr marL="355600" marR="5080" indent="-342900">
              <a:lnSpc>
                <a:spcPct val="100000"/>
              </a:lnSpc>
              <a:spcBef>
                <a:spcPts val="600"/>
              </a:spcBef>
              <a:buFont typeface="Wingdings"/>
              <a:buChar char=""/>
              <a:tabLst>
                <a:tab pos="355600" algn="l"/>
              </a:tabLst>
            </a:pPr>
            <a:r>
              <a:rPr sz="1800" spc="-5" dirty="0">
                <a:solidFill>
                  <a:srgbClr val="434343"/>
                </a:solidFill>
                <a:latin typeface="微軟正黑體"/>
                <a:cs typeface="微軟正黑體"/>
              </a:rPr>
              <a:t>各團可依團內需求任命不同職務</a:t>
            </a:r>
            <a:r>
              <a:rPr sz="1800" spc="-15" dirty="0">
                <a:solidFill>
                  <a:srgbClr val="434343"/>
                </a:solidFill>
                <a:latin typeface="微軟正黑體"/>
                <a:cs typeface="微軟正黑體"/>
              </a:rPr>
              <a:t>的幹部。</a:t>
            </a:r>
            <a:endParaRPr sz="1800">
              <a:latin typeface="微軟正黑體"/>
              <a:cs typeface="微軟正黑體"/>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2768600" cy="436880"/>
          </a:xfrm>
          <a:prstGeom prst="rect">
            <a:avLst/>
          </a:prstGeom>
        </p:spPr>
        <p:txBody>
          <a:bodyPr vert="horz" wrap="square" lIns="0" tIns="12700" rIns="0" bIns="0" rtlCol="0">
            <a:spAutoFit/>
          </a:bodyPr>
          <a:lstStyle/>
          <a:p>
            <a:pPr marL="12700">
              <a:lnSpc>
                <a:spcPct val="100000"/>
              </a:lnSpc>
              <a:spcBef>
                <a:spcPts val="100"/>
              </a:spcBef>
            </a:pPr>
            <a:r>
              <a:rPr spc="-10" dirty="0"/>
              <a:t>指導童軍晉升中級</a:t>
            </a:r>
          </a:p>
        </p:txBody>
      </p:sp>
      <p:sp>
        <p:nvSpPr>
          <p:cNvPr id="3" name="object 3"/>
          <p:cNvSpPr txBox="1"/>
          <p:nvPr/>
        </p:nvSpPr>
        <p:spPr>
          <a:xfrm>
            <a:off x="390550" y="1273276"/>
            <a:ext cx="3903979" cy="726440"/>
          </a:xfrm>
          <a:prstGeom prst="rect">
            <a:avLst/>
          </a:prstGeom>
        </p:spPr>
        <p:txBody>
          <a:bodyPr vert="horz" wrap="square" lIns="0" tIns="58419" rIns="0" bIns="0" rtlCol="0">
            <a:spAutoFit/>
          </a:bodyPr>
          <a:lstStyle/>
          <a:p>
            <a:pPr marL="12700">
              <a:lnSpc>
                <a:spcPct val="100000"/>
              </a:lnSpc>
              <a:spcBef>
                <a:spcPts val="459"/>
              </a:spcBef>
              <a:tabLst>
                <a:tab pos="469265" algn="l"/>
              </a:tabLst>
            </a:pPr>
            <a:r>
              <a:rPr sz="2000" spc="-10" dirty="0">
                <a:solidFill>
                  <a:srgbClr val="2A3990"/>
                </a:solidFill>
                <a:latin typeface="微軟正黑體"/>
                <a:cs typeface="微軟正黑體"/>
              </a:rPr>
              <a:t>三</a:t>
            </a:r>
            <a:r>
              <a:rPr sz="2000" spc="-50" dirty="0">
                <a:solidFill>
                  <a:srgbClr val="2A3990"/>
                </a:solidFill>
                <a:latin typeface="微軟正黑體"/>
                <a:cs typeface="微軟正黑體"/>
              </a:rPr>
              <a:t>.</a:t>
            </a:r>
            <a:r>
              <a:rPr sz="2000" dirty="0">
                <a:solidFill>
                  <a:srgbClr val="2A3990"/>
                </a:solidFill>
                <a:latin typeface="微軟正黑體"/>
                <a:cs typeface="微軟正黑體"/>
              </a:rPr>
              <a:t>	</a:t>
            </a:r>
            <a:r>
              <a:rPr sz="2000" dirty="0">
                <a:solidFill>
                  <a:srgbClr val="434343"/>
                </a:solidFill>
                <a:latin typeface="微軟正黑體"/>
                <a:cs typeface="微軟正黑體"/>
              </a:rPr>
              <a:t>曾介紹</a:t>
            </a:r>
            <a:r>
              <a:rPr sz="2000" spc="-20" dirty="0">
                <a:solidFill>
                  <a:srgbClr val="434343"/>
                </a:solidFill>
                <a:latin typeface="微軟正黑體"/>
                <a:cs typeface="微軟正黑體"/>
              </a:rPr>
              <a:t> </a:t>
            </a:r>
            <a:r>
              <a:rPr sz="2000" dirty="0">
                <a:solidFill>
                  <a:srgbClr val="434343"/>
                </a:solidFill>
                <a:latin typeface="微軟正黑體"/>
                <a:cs typeface="微軟正黑體"/>
              </a:rPr>
              <a:t>2</a:t>
            </a:r>
            <a:r>
              <a:rPr sz="2000" spc="-15" dirty="0">
                <a:solidFill>
                  <a:srgbClr val="434343"/>
                </a:solidFill>
                <a:latin typeface="微軟正黑體"/>
                <a:cs typeface="微軟正黑體"/>
              </a:rPr>
              <a:t> </a:t>
            </a:r>
            <a:r>
              <a:rPr sz="2000" dirty="0">
                <a:solidFill>
                  <a:srgbClr val="434343"/>
                </a:solidFill>
                <a:latin typeface="微軟正黑體"/>
                <a:cs typeface="微軟正黑體"/>
              </a:rPr>
              <a:t>人入團，並指導童</a:t>
            </a:r>
            <a:r>
              <a:rPr sz="2000" spc="-50" dirty="0">
                <a:solidFill>
                  <a:srgbClr val="434343"/>
                </a:solidFill>
                <a:latin typeface="微軟正黑體"/>
                <a:cs typeface="微軟正黑體"/>
              </a:rPr>
              <a:t>軍</a:t>
            </a:r>
            <a:endParaRPr sz="2000">
              <a:latin typeface="微軟正黑體"/>
              <a:cs typeface="微軟正黑體"/>
            </a:endParaRPr>
          </a:p>
          <a:p>
            <a:pPr marL="469900">
              <a:lnSpc>
                <a:spcPct val="100000"/>
              </a:lnSpc>
              <a:spcBef>
                <a:spcPts val="359"/>
              </a:spcBef>
            </a:pPr>
            <a:r>
              <a:rPr sz="2000" dirty="0">
                <a:solidFill>
                  <a:srgbClr val="434343"/>
                </a:solidFill>
                <a:latin typeface="微軟正黑體"/>
                <a:cs typeface="微軟正黑體"/>
              </a:rPr>
              <a:t>1</a:t>
            </a:r>
            <a:r>
              <a:rPr sz="2000" spc="-15" dirty="0">
                <a:solidFill>
                  <a:srgbClr val="434343"/>
                </a:solidFill>
                <a:latin typeface="微軟正黑體"/>
                <a:cs typeface="微軟正黑體"/>
              </a:rPr>
              <a:t> 人晉升中級童軍。</a:t>
            </a:r>
            <a:r>
              <a:rPr sz="2000" dirty="0">
                <a:solidFill>
                  <a:srgbClr val="6F2F9F"/>
                </a:solidFill>
                <a:latin typeface="微軟正黑體"/>
                <a:cs typeface="微軟正黑體"/>
              </a:rPr>
              <a:t>(</a:t>
            </a:r>
            <a:r>
              <a:rPr sz="2000" b="1" u="sng" spc="-10" dirty="0">
                <a:solidFill>
                  <a:srgbClr val="6F2F9F"/>
                </a:solidFill>
                <a:uFill>
                  <a:solidFill>
                    <a:srgbClr val="6F2F9F"/>
                  </a:solidFill>
                </a:uFill>
                <a:latin typeface="微軟正黑體"/>
                <a:cs typeface="微軟正黑體"/>
              </a:rPr>
              <a:t>團長評定</a:t>
            </a:r>
            <a:r>
              <a:rPr sz="2000" u="none" spc="-50" dirty="0">
                <a:solidFill>
                  <a:srgbClr val="6F2F9F"/>
                </a:solidFill>
                <a:latin typeface="微軟正黑體"/>
                <a:cs typeface="微軟正黑體"/>
              </a:rPr>
              <a:t>)</a:t>
            </a:r>
            <a:endParaRPr sz="2000">
              <a:latin typeface="微軟正黑體"/>
              <a:cs typeface="微軟正黑體"/>
            </a:endParaRPr>
          </a:p>
        </p:txBody>
      </p:sp>
      <p:sp>
        <p:nvSpPr>
          <p:cNvPr id="4" name="object 4"/>
          <p:cNvSpPr txBox="1"/>
          <p:nvPr/>
        </p:nvSpPr>
        <p:spPr>
          <a:xfrm>
            <a:off x="4994275" y="1316863"/>
            <a:ext cx="3601085" cy="299720"/>
          </a:xfrm>
          <a:prstGeom prst="rect">
            <a:avLst/>
          </a:prstGeom>
        </p:spPr>
        <p:txBody>
          <a:bodyPr vert="horz" wrap="square" lIns="0" tIns="12700" rIns="0" bIns="0" rtlCol="0">
            <a:spAutoFit/>
          </a:bodyPr>
          <a:lstStyle/>
          <a:p>
            <a:pPr marL="387350" indent="-374650">
              <a:lnSpc>
                <a:spcPct val="100000"/>
              </a:lnSpc>
              <a:spcBef>
                <a:spcPts val="100"/>
              </a:spcBef>
              <a:buSzPct val="127777"/>
              <a:buFont typeface="Wingdings"/>
              <a:buChar char=""/>
              <a:tabLst>
                <a:tab pos="387350" algn="l"/>
              </a:tabLst>
            </a:pPr>
            <a:r>
              <a:rPr sz="1800" spc="-5" dirty="0">
                <a:solidFill>
                  <a:srgbClr val="434343"/>
                </a:solidFill>
                <a:latin typeface="微軟正黑體"/>
                <a:cs typeface="微軟正黑體"/>
              </a:rPr>
              <a:t>由團長評定，免送童軍會備查。</a:t>
            </a:r>
            <a:endParaRPr sz="1800">
              <a:latin typeface="微軟正黑體"/>
              <a:cs typeface="微軟正黑體"/>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3215" rIns="0" bIns="0" rtlCol="0">
            <a:spAutoFit/>
          </a:bodyPr>
          <a:lstStyle/>
          <a:p>
            <a:pPr marL="198755">
              <a:lnSpc>
                <a:spcPct val="100000"/>
              </a:lnSpc>
              <a:spcBef>
                <a:spcPts val="100"/>
              </a:spcBef>
            </a:pPr>
            <a:r>
              <a:rPr spc="-15" dirty="0"/>
              <a:t>露營經驗(修改)</a:t>
            </a:r>
          </a:p>
        </p:txBody>
      </p:sp>
      <p:sp>
        <p:nvSpPr>
          <p:cNvPr id="3" name="object 3"/>
          <p:cNvSpPr txBox="1"/>
          <p:nvPr/>
        </p:nvSpPr>
        <p:spPr>
          <a:xfrm>
            <a:off x="390550" y="1273276"/>
            <a:ext cx="3811270" cy="2479675"/>
          </a:xfrm>
          <a:prstGeom prst="rect">
            <a:avLst/>
          </a:prstGeom>
        </p:spPr>
        <p:txBody>
          <a:bodyPr vert="horz" wrap="square" lIns="0" tIns="12700" rIns="0" bIns="0" rtlCol="0">
            <a:spAutoFit/>
          </a:bodyPr>
          <a:lstStyle/>
          <a:p>
            <a:pPr marL="469900" marR="5080" indent="-457200">
              <a:lnSpc>
                <a:spcPct val="114999"/>
              </a:lnSpc>
              <a:spcBef>
                <a:spcPts val="100"/>
              </a:spcBef>
              <a:tabLst>
                <a:tab pos="469265" algn="l"/>
              </a:tabLst>
            </a:pPr>
            <a:r>
              <a:rPr sz="2000" spc="-10" dirty="0">
                <a:solidFill>
                  <a:srgbClr val="2A3990"/>
                </a:solidFill>
                <a:latin typeface="微軟正黑體"/>
                <a:cs typeface="微軟正黑體"/>
              </a:rPr>
              <a:t>五</a:t>
            </a:r>
            <a:r>
              <a:rPr sz="2000" spc="-50" dirty="0">
                <a:solidFill>
                  <a:srgbClr val="2A3990"/>
                </a:solidFill>
                <a:latin typeface="微軟正黑體"/>
                <a:cs typeface="微軟正黑體"/>
              </a:rPr>
              <a:t>.</a:t>
            </a:r>
            <a:r>
              <a:rPr sz="2000" dirty="0">
                <a:solidFill>
                  <a:srgbClr val="2A3990"/>
                </a:solidFill>
                <a:latin typeface="微軟正黑體"/>
                <a:cs typeface="微軟正黑體"/>
              </a:rPr>
              <a:t>	</a:t>
            </a:r>
            <a:r>
              <a:rPr sz="2000" dirty="0">
                <a:solidFill>
                  <a:srgbClr val="434343"/>
                </a:solidFill>
                <a:latin typeface="微軟正黑體"/>
                <a:cs typeface="微軟正黑體"/>
              </a:rPr>
              <a:t>累積</a:t>
            </a:r>
            <a:r>
              <a:rPr sz="2000" spc="-20" dirty="0">
                <a:solidFill>
                  <a:srgbClr val="434343"/>
                </a:solidFill>
                <a:latin typeface="微軟正黑體"/>
                <a:cs typeface="微軟正黑體"/>
              </a:rPr>
              <a:t> </a:t>
            </a:r>
            <a:r>
              <a:rPr sz="2000" dirty="0">
                <a:solidFill>
                  <a:srgbClr val="434343"/>
                </a:solidFill>
                <a:latin typeface="微軟正黑體"/>
                <a:cs typeface="微軟正黑體"/>
              </a:rPr>
              <a:t>10</a:t>
            </a:r>
            <a:r>
              <a:rPr sz="2000" spc="-15" dirty="0">
                <a:solidFill>
                  <a:srgbClr val="434343"/>
                </a:solidFill>
                <a:latin typeface="微軟正黑體"/>
                <a:cs typeface="微軟正黑體"/>
              </a:rPr>
              <a:t> </a:t>
            </a:r>
            <a:r>
              <a:rPr sz="2000" dirty="0">
                <a:solidFill>
                  <a:srgbClr val="434343"/>
                </a:solidFill>
                <a:latin typeface="微軟正黑體"/>
                <a:cs typeface="微軟正黑體"/>
              </a:rPr>
              <a:t>夜以上的露營經驗(</a:t>
            </a:r>
            <a:r>
              <a:rPr sz="2000" spc="-50" dirty="0">
                <a:solidFill>
                  <a:srgbClr val="434343"/>
                </a:solidFill>
                <a:latin typeface="微軟正黑體"/>
                <a:cs typeface="微軟正黑體"/>
              </a:rPr>
              <a:t>須</a:t>
            </a:r>
            <a:r>
              <a:rPr sz="2000" dirty="0">
                <a:solidFill>
                  <a:srgbClr val="434343"/>
                </a:solidFill>
                <a:latin typeface="微軟正黑體"/>
                <a:cs typeface="微軟正黑體"/>
              </a:rPr>
              <a:t>在</a:t>
            </a:r>
            <a:r>
              <a:rPr sz="2000" spc="-20" dirty="0">
                <a:solidFill>
                  <a:srgbClr val="434343"/>
                </a:solidFill>
                <a:latin typeface="微軟正黑體"/>
                <a:cs typeface="微軟正黑體"/>
              </a:rPr>
              <a:t> </a:t>
            </a:r>
            <a:r>
              <a:rPr sz="2000" dirty="0">
                <a:solidFill>
                  <a:srgbClr val="434343"/>
                </a:solidFill>
                <a:latin typeface="微軟正黑體"/>
                <a:cs typeface="微軟正黑體"/>
              </a:rPr>
              <a:t>3 個不同營地露營，至少</a:t>
            </a:r>
            <a:r>
              <a:rPr sz="2000" spc="-50" dirty="0">
                <a:solidFill>
                  <a:srgbClr val="434343"/>
                </a:solidFill>
                <a:latin typeface="微軟正黑體"/>
                <a:cs typeface="微軟正黑體"/>
              </a:rPr>
              <a:t>參</a:t>
            </a:r>
            <a:endParaRPr sz="2000">
              <a:latin typeface="微軟正黑體"/>
              <a:cs typeface="微軟正黑體"/>
            </a:endParaRPr>
          </a:p>
          <a:p>
            <a:pPr marL="469900">
              <a:lnSpc>
                <a:spcPct val="100000"/>
              </a:lnSpc>
              <a:spcBef>
                <a:spcPts val="359"/>
              </a:spcBef>
            </a:pPr>
            <a:r>
              <a:rPr sz="2000" spc="-10" dirty="0">
                <a:solidFill>
                  <a:srgbClr val="434343"/>
                </a:solidFill>
                <a:latin typeface="微軟正黑體"/>
                <a:cs typeface="微軟正黑體"/>
              </a:rPr>
              <a:t>加 </a:t>
            </a:r>
            <a:r>
              <a:rPr sz="2000" dirty="0">
                <a:solidFill>
                  <a:srgbClr val="434343"/>
                </a:solidFill>
                <a:latin typeface="微軟正黑體"/>
                <a:cs typeface="微軟正黑體"/>
              </a:rPr>
              <a:t>1</a:t>
            </a:r>
            <a:r>
              <a:rPr sz="2000" spc="-20" dirty="0">
                <a:solidFill>
                  <a:srgbClr val="434343"/>
                </a:solidFill>
                <a:latin typeface="微軟正黑體"/>
                <a:cs typeface="微軟正黑體"/>
              </a:rPr>
              <a:t> 次縣(市)以上或經所屬縣</a:t>
            </a:r>
            <a:endParaRPr sz="2000">
              <a:latin typeface="微軟正黑體"/>
              <a:cs typeface="微軟正黑體"/>
            </a:endParaRPr>
          </a:p>
          <a:p>
            <a:pPr marL="469900" marR="100330">
              <a:lnSpc>
                <a:spcPct val="114999"/>
              </a:lnSpc>
            </a:pPr>
            <a:r>
              <a:rPr sz="2000" spc="-10" dirty="0">
                <a:solidFill>
                  <a:srgbClr val="434343"/>
                </a:solidFill>
                <a:latin typeface="微軟正黑體"/>
                <a:cs typeface="微軟正黑體"/>
              </a:rPr>
              <a:t>(市)童軍會核可 </a:t>
            </a:r>
            <a:r>
              <a:rPr sz="2000" dirty="0">
                <a:solidFill>
                  <a:srgbClr val="434343"/>
                </a:solidFill>
                <a:latin typeface="微軟正黑體"/>
                <a:cs typeface="微軟正黑體"/>
              </a:rPr>
              <a:t>3</a:t>
            </a:r>
            <a:r>
              <a:rPr sz="2000" spc="-25" dirty="0">
                <a:solidFill>
                  <a:srgbClr val="434343"/>
                </a:solidFill>
                <a:latin typeface="微軟正黑體"/>
                <a:cs typeface="微軟正黑體"/>
              </a:rPr>
              <a:t> 團以上聯團</a:t>
            </a:r>
            <a:r>
              <a:rPr sz="2000" spc="-15" dirty="0">
                <a:solidFill>
                  <a:srgbClr val="434343"/>
                </a:solidFill>
                <a:latin typeface="微軟正黑體"/>
                <a:cs typeface="微軟正黑體"/>
              </a:rPr>
              <a:t>之露營活動)且有紀錄可查。</a:t>
            </a:r>
            <a:endParaRPr sz="2000">
              <a:latin typeface="微軟正黑體"/>
              <a:cs typeface="微軟正黑體"/>
            </a:endParaRPr>
          </a:p>
          <a:p>
            <a:pPr marL="469900" marR="36195">
              <a:lnSpc>
                <a:spcPts val="2760"/>
              </a:lnSpc>
              <a:spcBef>
                <a:spcPts val="105"/>
              </a:spcBef>
            </a:pPr>
            <a:r>
              <a:rPr sz="2000" spc="-15" dirty="0">
                <a:solidFill>
                  <a:srgbClr val="434343"/>
                </a:solidFill>
                <a:latin typeface="微軟正黑體"/>
                <a:cs typeface="微軟正黑體"/>
              </a:rPr>
              <a:t>(團長評定，資料送縣(市)童軍</a:t>
            </a:r>
            <a:r>
              <a:rPr sz="2000" dirty="0">
                <a:solidFill>
                  <a:srgbClr val="434343"/>
                </a:solidFill>
                <a:latin typeface="微軟正黑體"/>
                <a:cs typeface="微軟正黑體"/>
              </a:rPr>
              <a:t>會</a:t>
            </a:r>
            <a:r>
              <a:rPr sz="2000" b="1" u="sng" spc="-5" dirty="0">
                <a:solidFill>
                  <a:srgbClr val="6F2F9F"/>
                </a:solidFill>
                <a:uFill>
                  <a:solidFill>
                    <a:srgbClr val="6F2F9F"/>
                  </a:solidFill>
                </a:uFill>
                <a:latin typeface="微軟正黑體"/>
                <a:cs typeface="微軟正黑體"/>
              </a:rPr>
              <a:t>核定</a:t>
            </a:r>
            <a:r>
              <a:rPr sz="2000" u="none" spc="-60" dirty="0">
                <a:solidFill>
                  <a:srgbClr val="434343"/>
                </a:solidFill>
                <a:latin typeface="微軟正黑體"/>
                <a:cs typeface="微軟正黑體"/>
              </a:rPr>
              <a:t>)</a:t>
            </a:r>
            <a:endParaRPr sz="2000">
              <a:latin typeface="微軟正黑體"/>
              <a:cs typeface="微軟正黑體"/>
            </a:endParaRPr>
          </a:p>
        </p:txBody>
      </p:sp>
      <p:sp>
        <p:nvSpPr>
          <p:cNvPr id="4" name="object 4"/>
          <p:cNvSpPr txBox="1"/>
          <p:nvPr/>
        </p:nvSpPr>
        <p:spPr>
          <a:xfrm>
            <a:off x="4994275" y="1316863"/>
            <a:ext cx="3601085" cy="628015"/>
          </a:xfrm>
          <a:prstGeom prst="rect">
            <a:avLst/>
          </a:prstGeom>
        </p:spPr>
        <p:txBody>
          <a:bodyPr vert="horz" wrap="square" lIns="0" tIns="12700" rIns="0" bIns="0" rtlCol="0">
            <a:spAutoFit/>
          </a:bodyPr>
          <a:lstStyle/>
          <a:p>
            <a:pPr marL="387350" indent="-374650">
              <a:lnSpc>
                <a:spcPct val="100000"/>
              </a:lnSpc>
              <a:spcBef>
                <a:spcPts val="100"/>
              </a:spcBef>
              <a:buSzPct val="127777"/>
              <a:buFont typeface="Wingdings"/>
              <a:buChar char=""/>
              <a:tabLst>
                <a:tab pos="387350" algn="l"/>
              </a:tabLst>
            </a:pPr>
            <a:r>
              <a:rPr sz="1800" spc="-5" dirty="0">
                <a:solidFill>
                  <a:srgbClr val="434343"/>
                </a:solidFill>
                <a:latin typeface="微軟正黑體"/>
                <a:cs typeface="微軟正黑體"/>
              </a:rPr>
              <a:t>資料送縣市童軍會核定。</a:t>
            </a:r>
            <a:endParaRPr sz="1800">
              <a:latin typeface="微軟正黑體"/>
              <a:cs typeface="微軟正黑體"/>
            </a:endParaRPr>
          </a:p>
          <a:p>
            <a:pPr marL="387350" indent="-374650">
              <a:lnSpc>
                <a:spcPct val="100000"/>
              </a:lnSpc>
              <a:spcBef>
                <a:spcPts val="320"/>
              </a:spcBef>
              <a:buClr>
                <a:srgbClr val="434343"/>
              </a:buClr>
              <a:buSzPct val="127777"/>
              <a:buFont typeface="Wingdings"/>
              <a:buChar char=""/>
              <a:tabLst>
                <a:tab pos="387350" algn="l"/>
              </a:tabLst>
            </a:pPr>
            <a:r>
              <a:rPr sz="1800" spc="-5" dirty="0">
                <a:solidFill>
                  <a:srgbClr val="0000FF"/>
                </a:solidFill>
                <a:latin typeface="微軟正黑體"/>
                <a:cs typeface="微軟正黑體"/>
              </a:rPr>
              <a:t>移動式露營可視為不同之營地。</a:t>
            </a:r>
            <a:endParaRPr sz="1800">
              <a:latin typeface="微軟正黑體"/>
              <a:cs typeface="微軟正黑體"/>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3215" rIns="0" bIns="0" rtlCol="0">
            <a:spAutoFit/>
          </a:bodyPr>
          <a:lstStyle/>
          <a:p>
            <a:pPr marL="198755">
              <a:lnSpc>
                <a:spcPct val="100000"/>
              </a:lnSpc>
              <a:spcBef>
                <a:spcPts val="100"/>
              </a:spcBef>
            </a:pPr>
            <a:r>
              <a:rPr spc="-15" dirty="0"/>
              <a:t>社區服務(修改)</a:t>
            </a:r>
          </a:p>
        </p:txBody>
      </p:sp>
      <p:sp>
        <p:nvSpPr>
          <p:cNvPr id="3" name="object 3"/>
          <p:cNvSpPr txBox="1"/>
          <p:nvPr/>
        </p:nvSpPr>
        <p:spPr>
          <a:xfrm>
            <a:off x="390550" y="1273276"/>
            <a:ext cx="3789679" cy="1428115"/>
          </a:xfrm>
          <a:prstGeom prst="rect">
            <a:avLst/>
          </a:prstGeom>
        </p:spPr>
        <p:txBody>
          <a:bodyPr vert="horz" wrap="square" lIns="0" tIns="12700" rIns="0" bIns="0" rtlCol="0">
            <a:spAutoFit/>
          </a:bodyPr>
          <a:lstStyle/>
          <a:p>
            <a:pPr marL="469900" marR="5080" indent="-457200">
              <a:lnSpc>
                <a:spcPct val="114999"/>
              </a:lnSpc>
              <a:spcBef>
                <a:spcPts val="100"/>
              </a:spcBef>
              <a:tabLst>
                <a:tab pos="469265" algn="l"/>
              </a:tabLst>
            </a:pPr>
            <a:r>
              <a:rPr sz="2000" spc="-10" dirty="0">
                <a:solidFill>
                  <a:srgbClr val="2A3990"/>
                </a:solidFill>
                <a:latin typeface="微軟正黑體"/>
                <a:cs typeface="微軟正黑體"/>
              </a:rPr>
              <a:t>六</a:t>
            </a:r>
            <a:r>
              <a:rPr sz="2000" spc="-50" dirty="0">
                <a:solidFill>
                  <a:srgbClr val="2A3990"/>
                </a:solidFill>
                <a:latin typeface="微軟正黑體"/>
                <a:cs typeface="微軟正黑體"/>
              </a:rPr>
              <a:t>.</a:t>
            </a:r>
            <a:r>
              <a:rPr sz="2000" dirty="0">
                <a:solidFill>
                  <a:srgbClr val="2A3990"/>
                </a:solidFill>
                <a:latin typeface="微軟正黑體"/>
                <a:cs typeface="微軟正黑體"/>
              </a:rPr>
              <a:t>	</a:t>
            </a:r>
            <a:r>
              <a:rPr sz="2000" dirty="0">
                <a:solidFill>
                  <a:srgbClr val="434343"/>
                </a:solidFill>
                <a:latin typeface="微軟正黑體"/>
                <a:cs typeface="微軟正黑體"/>
              </a:rPr>
              <a:t>曾參加團或社區服務</a:t>
            </a:r>
            <a:r>
              <a:rPr sz="2000" u="heavy" spc="-40" dirty="0">
                <a:solidFill>
                  <a:srgbClr val="434343"/>
                </a:solidFill>
                <a:uFill>
                  <a:solidFill>
                    <a:srgbClr val="434343"/>
                  </a:solidFill>
                </a:uFill>
                <a:latin typeface="Times New Roman"/>
                <a:cs typeface="Times New Roman"/>
              </a:rPr>
              <a:t> </a:t>
            </a:r>
            <a:r>
              <a:rPr sz="2000" b="1" u="sng" dirty="0">
                <a:solidFill>
                  <a:srgbClr val="6F2F9F"/>
                </a:solidFill>
                <a:uFill>
                  <a:solidFill>
                    <a:srgbClr val="6F2F9F"/>
                  </a:solidFill>
                </a:uFill>
                <a:latin typeface="微軟正黑體"/>
                <a:cs typeface="微軟正黑體"/>
              </a:rPr>
              <a:t>16</a:t>
            </a:r>
            <a:r>
              <a:rPr sz="2000" b="1" u="sng" spc="-30" dirty="0">
                <a:solidFill>
                  <a:srgbClr val="6F2F9F"/>
                </a:solidFill>
                <a:uFill>
                  <a:solidFill>
                    <a:srgbClr val="6F2F9F"/>
                  </a:solidFill>
                </a:uFill>
                <a:latin typeface="微軟正黑體"/>
                <a:cs typeface="微軟正黑體"/>
              </a:rPr>
              <a:t> </a:t>
            </a:r>
            <a:r>
              <a:rPr sz="2000" u="none" dirty="0">
                <a:solidFill>
                  <a:srgbClr val="434343"/>
                </a:solidFill>
                <a:latin typeface="微軟正黑體"/>
                <a:cs typeface="微軟正黑體"/>
              </a:rPr>
              <a:t>小</a:t>
            </a:r>
            <a:r>
              <a:rPr sz="2000" u="none" spc="-50" dirty="0">
                <a:solidFill>
                  <a:srgbClr val="434343"/>
                </a:solidFill>
                <a:latin typeface="微軟正黑體"/>
                <a:cs typeface="微軟正黑體"/>
              </a:rPr>
              <a:t>時</a:t>
            </a:r>
            <a:r>
              <a:rPr sz="2000" u="none" dirty="0">
                <a:solidFill>
                  <a:srgbClr val="434343"/>
                </a:solidFill>
                <a:latin typeface="微軟正黑體"/>
                <a:cs typeface="微軟正黑體"/>
              </a:rPr>
              <a:t>以上，有良好成績表現</a:t>
            </a:r>
            <a:r>
              <a:rPr sz="2000" u="none" spc="-15" dirty="0">
                <a:solidFill>
                  <a:srgbClr val="434343"/>
                </a:solidFill>
                <a:latin typeface="微軟正黑體"/>
                <a:cs typeface="微軟正黑體"/>
              </a:rPr>
              <a:t>。</a:t>
            </a:r>
            <a:r>
              <a:rPr sz="2000" u="none" dirty="0">
                <a:solidFill>
                  <a:srgbClr val="434343"/>
                </a:solidFill>
                <a:latin typeface="微軟正黑體"/>
                <a:cs typeface="微軟正黑體"/>
              </a:rPr>
              <a:t>（</a:t>
            </a:r>
            <a:r>
              <a:rPr sz="2000" u="none" spc="-50" dirty="0">
                <a:solidFill>
                  <a:srgbClr val="434343"/>
                </a:solidFill>
                <a:latin typeface="微軟正黑體"/>
                <a:cs typeface="微軟正黑體"/>
              </a:rPr>
              <a:t>有</a:t>
            </a:r>
            <a:r>
              <a:rPr sz="2000" u="none" spc="-10" dirty="0">
                <a:solidFill>
                  <a:srgbClr val="434343"/>
                </a:solidFill>
                <a:latin typeface="微軟正黑體"/>
                <a:cs typeface="微軟正黑體"/>
              </a:rPr>
              <a:t>紀錄可查）（團長評定</a:t>
            </a:r>
            <a:r>
              <a:rPr sz="2000" u="none" spc="-15" dirty="0">
                <a:solidFill>
                  <a:srgbClr val="434343"/>
                </a:solidFill>
                <a:latin typeface="微軟正黑體"/>
                <a:cs typeface="微軟正黑體"/>
              </a:rPr>
              <a:t>，</a:t>
            </a:r>
            <a:r>
              <a:rPr sz="2000" u="none" spc="-10" dirty="0">
                <a:solidFill>
                  <a:srgbClr val="434343"/>
                </a:solidFill>
                <a:latin typeface="微軟正黑體"/>
                <a:cs typeface="微軟正黑體"/>
              </a:rPr>
              <a:t>資</a:t>
            </a:r>
            <a:r>
              <a:rPr sz="2000" u="none" spc="-50" dirty="0">
                <a:solidFill>
                  <a:srgbClr val="434343"/>
                </a:solidFill>
                <a:latin typeface="微軟正黑體"/>
                <a:cs typeface="微軟正黑體"/>
              </a:rPr>
              <a:t>料</a:t>
            </a:r>
            <a:r>
              <a:rPr sz="2000" u="none" dirty="0">
                <a:solidFill>
                  <a:srgbClr val="434343"/>
                </a:solidFill>
                <a:latin typeface="微軟正黑體"/>
                <a:cs typeface="微軟正黑體"/>
              </a:rPr>
              <a:t>送縣（市）童軍會</a:t>
            </a:r>
            <a:r>
              <a:rPr sz="2000" b="1" u="sng" dirty="0">
                <a:solidFill>
                  <a:srgbClr val="6F2F9F"/>
                </a:solidFill>
                <a:uFill>
                  <a:solidFill>
                    <a:srgbClr val="6F2F9F"/>
                  </a:solidFill>
                </a:uFill>
                <a:latin typeface="微軟正黑體"/>
                <a:cs typeface="微軟正黑體"/>
              </a:rPr>
              <a:t>核定</a:t>
            </a:r>
            <a:r>
              <a:rPr sz="2000" u="none" spc="-50" dirty="0">
                <a:solidFill>
                  <a:srgbClr val="434343"/>
                </a:solidFill>
                <a:latin typeface="微軟正黑體"/>
                <a:cs typeface="微軟正黑體"/>
              </a:rPr>
              <a:t>）</a:t>
            </a:r>
            <a:endParaRPr sz="2000">
              <a:latin typeface="微軟正黑體"/>
              <a:cs typeface="微軟正黑體"/>
            </a:endParaRPr>
          </a:p>
        </p:txBody>
      </p:sp>
      <p:sp>
        <p:nvSpPr>
          <p:cNvPr id="4" name="object 4"/>
          <p:cNvSpPr txBox="1"/>
          <p:nvPr/>
        </p:nvSpPr>
        <p:spPr>
          <a:xfrm>
            <a:off x="4994275" y="1275715"/>
            <a:ext cx="3601085" cy="656590"/>
          </a:xfrm>
          <a:prstGeom prst="rect">
            <a:avLst/>
          </a:prstGeom>
        </p:spPr>
        <p:txBody>
          <a:bodyPr vert="horz" wrap="square" lIns="0" tIns="12700" rIns="0" bIns="0" rtlCol="0">
            <a:spAutoFit/>
          </a:bodyPr>
          <a:lstStyle/>
          <a:p>
            <a:pPr marL="387350" marR="5080" indent="-375285">
              <a:lnSpc>
                <a:spcPct val="114999"/>
              </a:lnSpc>
              <a:spcBef>
                <a:spcPts val="100"/>
              </a:spcBef>
              <a:buSzPct val="127777"/>
              <a:buFont typeface="Wingdings"/>
              <a:buChar char=""/>
              <a:tabLst>
                <a:tab pos="387350" algn="l"/>
              </a:tabLst>
            </a:pPr>
            <a:r>
              <a:rPr sz="1800" spc="-5" dirty="0">
                <a:solidFill>
                  <a:srgbClr val="434343"/>
                </a:solidFill>
                <a:latin typeface="微軟正黑體"/>
                <a:cs typeface="微軟正黑體"/>
              </a:rPr>
              <a:t>考量服務時數可行性，將時數調整為 </a:t>
            </a:r>
            <a:r>
              <a:rPr sz="1800" dirty="0">
                <a:solidFill>
                  <a:srgbClr val="434343"/>
                </a:solidFill>
                <a:latin typeface="微軟正黑體"/>
                <a:cs typeface="微軟正黑體"/>
              </a:rPr>
              <a:t>16</a:t>
            </a:r>
            <a:r>
              <a:rPr sz="1800" spc="-20" dirty="0">
                <a:solidFill>
                  <a:srgbClr val="434343"/>
                </a:solidFill>
                <a:latin typeface="微軟正黑體"/>
                <a:cs typeface="微軟正黑體"/>
              </a:rPr>
              <a:t> 小時。</a:t>
            </a:r>
            <a:endParaRPr sz="1800">
              <a:latin typeface="微軟正黑體"/>
              <a:cs typeface="微軟正黑體"/>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7062" y="2224532"/>
            <a:ext cx="2692400" cy="665480"/>
          </a:xfrm>
          <a:prstGeom prst="rect">
            <a:avLst/>
          </a:prstGeom>
        </p:spPr>
        <p:txBody>
          <a:bodyPr vert="horz" wrap="square" lIns="0" tIns="12700" rIns="0" bIns="0" rtlCol="0">
            <a:spAutoFit/>
          </a:bodyPr>
          <a:lstStyle/>
          <a:p>
            <a:pPr marL="12700">
              <a:lnSpc>
                <a:spcPct val="100000"/>
              </a:lnSpc>
              <a:spcBef>
                <a:spcPts val="100"/>
              </a:spcBef>
            </a:pPr>
            <a:r>
              <a:rPr sz="4200" spc="-10" dirty="0">
                <a:solidFill>
                  <a:srgbClr val="FFFFFF"/>
                </a:solidFill>
              </a:rPr>
              <a:t>長城級童軍</a:t>
            </a:r>
            <a:endParaRPr sz="4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301244"/>
            <a:ext cx="1739900" cy="436880"/>
          </a:xfrm>
          <a:prstGeom prst="rect">
            <a:avLst/>
          </a:prstGeom>
        </p:spPr>
        <p:txBody>
          <a:bodyPr vert="horz" wrap="square" lIns="0" tIns="12700" rIns="0" bIns="0" rtlCol="0">
            <a:spAutoFit/>
          </a:bodyPr>
          <a:lstStyle/>
          <a:p>
            <a:pPr marL="12700">
              <a:lnSpc>
                <a:spcPct val="100000"/>
              </a:lnSpc>
              <a:spcBef>
                <a:spcPts val="100"/>
              </a:spcBef>
            </a:pPr>
            <a:r>
              <a:rPr spc="-10" dirty="0"/>
              <a:t>長城級童軍</a:t>
            </a:r>
          </a:p>
        </p:txBody>
      </p:sp>
      <p:sp>
        <p:nvSpPr>
          <p:cNvPr id="3" name="object 3"/>
          <p:cNvSpPr txBox="1"/>
          <p:nvPr/>
        </p:nvSpPr>
        <p:spPr>
          <a:xfrm>
            <a:off x="390550" y="961389"/>
            <a:ext cx="8496935" cy="2930525"/>
          </a:xfrm>
          <a:prstGeom prst="rect">
            <a:avLst/>
          </a:prstGeom>
        </p:spPr>
        <p:txBody>
          <a:bodyPr vert="horz" wrap="square" lIns="0" tIns="13335" rIns="0" bIns="0" rtlCol="0">
            <a:spAutoFit/>
          </a:bodyPr>
          <a:lstStyle/>
          <a:p>
            <a:pPr marL="12700">
              <a:lnSpc>
                <a:spcPct val="100000"/>
              </a:lnSpc>
              <a:spcBef>
                <a:spcPts val="105"/>
              </a:spcBef>
            </a:pPr>
            <a:r>
              <a:rPr sz="2300" spc="-10" dirty="0">
                <a:solidFill>
                  <a:srgbClr val="434343"/>
                </a:solidFill>
                <a:latin typeface="微軟正黑體"/>
                <a:cs typeface="微軟正黑體"/>
              </a:rPr>
              <a:t>核准獅級童軍章之後，開始 </a:t>
            </a:r>
            <a:r>
              <a:rPr sz="2300" b="1" dirty="0">
                <a:solidFill>
                  <a:srgbClr val="434343"/>
                </a:solidFill>
                <a:latin typeface="微軟正黑體"/>
                <a:cs typeface="微軟正黑體"/>
              </a:rPr>
              <a:t>8</a:t>
            </a:r>
            <a:r>
              <a:rPr sz="2300" b="1" spc="-5" dirty="0">
                <a:solidFill>
                  <a:srgbClr val="434343"/>
                </a:solidFill>
                <a:latin typeface="微軟正黑體"/>
                <a:cs typeface="微軟正黑體"/>
              </a:rPr>
              <a:t> 個月</a:t>
            </a:r>
            <a:r>
              <a:rPr sz="2300" spc="-10" dirty="0">
                <a:solidFill>
                  <a:srgbClr val="434343"/>
                </a:solidFill>
                <a:latin typeface="微軟正黑體"/>
                <a:cs typeface="微軟正黑體"/>
              </a:rPr>
              <a:t>以上，長城級童軍合格標準訓</a:t>
            </a:r>
            <a:endParaRPr sz="2300">
              <a:latin typeface="微軟正黑體"/>
              <a:cs typeface="微軟正黑體"/>
            </a:endParaRPr>
          </a:p>
          <a:p>
            <a:pPr marL="12700" marR="5080">
              <a:lnSpc>
                <a:spcPct val="103899"/>
              </a:lnSpc>
              <a:spcBef>
                <a:spcPts val="15"/>
              </a:spcBef>
            </a:pPr>
            <a:r>
              <a:rPr sz="2300" spc="-15" dirty="0">
                <a:solidFill>
                  <a:srgbClr val="434343"/>
                </a:solidFill>
                <a:latin typeface="微軟正黑體"/>
                <a:cs typeface="微軟正黑體"/>
              </a:rPr>
              <a:t>練，其童軍精神、領導能力、群體生活，經團長認可；專科智能，經考驗委員評定合於專科章標準。各項經團長確達長城童軍合格標</a:t>
            </a:r>
            <a:r>
              <a:rPr sz="2300" spc="-5" dirty="0">
                <a:solidFill>
                  <a:srgbClr val="434343"/>
                </a:solidFill>
                <a:latin typeface="微軟正黑體"/>
                <a:cs typeface="微軟正黑體"/>
              </a:rPr>
              <a:t>準，由所屬童軍團提報縣</a:t>
            </a:r>
            <a:r>
              <a:rPr sz="2300" dirty="0">
                <a:solidFill>
                  <a:srgbClr val="434343"/>
                </a:solidFill>
                <a:latin typeface="微軟正黑體"/>
                <a:cs typeface="微軟正黑體"/>
              </a:rPr>
              <a:t>（</a:t>
            </a:r>
            <a:r>
              <a:rPr sz="2300" spc="-15" dirty="0">
                <a:solidFill>
                  <a:srgbClr val="434343"/>
                </a:solidFill>
                <a:latin typeface="微軟正黑體"/>
                <a:cs typeface="微軟正黑體"/>
              </a:rPr>
              <a:t>市</a:t>
            </a:r>
            <a:r>
              <a:rPr sz="2300" dirty="0">
                <a:solidFill>
                  <a:srgbClr val="434343"/>
                </a:solidFill>
                <a:latin typeface="微軟正黑體"/>
                <a:cs typeface="微軟正黑體"/>
              </a:rPr>
              <a:t>）</a:t>
            </a:r>
            <a:r>
              <a:rPr sz="2300" spc="-15" dirty="0">
                <a:solidFill>
                  <a:srgbClr val="434343"/>
                </a:solidFill>
                <a:latin typeface="微軟正黑體"/>
                <a:cs typeface="微軟正黑體"/>
              </a:rPr>
              <a:t>童軍會申請晉級，經縣（</a:t>
            </a:r>
            <a:r>
              <a:rPr sz="2300" dirty="0">
                <a:solidFill>
                  <a:srgbClr val="434343"/>
                </a:solidFill>
                <a:latin typeface="微軟正黑體"/>
                <a:cs typeface="微軟正黑體"/>
              </a:rPr>
              <a:t>市）</a:t>
            </a:r>
            <a:r>
              <a:rPr sz="2300" spc="-5" dirty="0">
                <a:solidFill>
                  <a:srgbClr val="434343"/>
                </a:solidFill>
                <a:latin typeface="微軟正黑體"/>
                <a:cs typeface="微軟正黑體"/>
              </a:rPr>
              <a:t>童軍</a:t>
            </a:r>
            <a:r>
              <a:rPr sz="2300" spc="-15" dirty="0">
                <a:solidFill>
                  <a:srgbClr val="434343"/>
                </a:solidFill>
                <a:latin typeface="微軟正黑體"/>
                <a:cs typeface="微軟正黑體"/>
              </a:rPr>
              <a:t>會審議確達長城級童軍合格標準，由縣（</a:t>
            </a:r>
            <a:r>
              <a:rPr sz="2300" spc="-5" dirty="0">
                <a:solidFill>
                  <a:srgbClr val="434343"/>
                </a:solidFill>
                <a:latin typeface="微軟正黑體"/>
                <a:cs typeface="微軟正黑體"/>
              </a:rPr>
              <a:t>市）</a:t>
            </a:r>
            <a:r>
              <a:rPr sz="2300" spc="-15" dirty="0">
                <a:solidFill>
                  <a:srgbClr val="434343"/>
                </a:solidFill>
                <a:latin typeface="微軟正黑體"/>
                <a:cs typeface="微軟正黑體"/>
              </a:rPr>
              <a:t>童軍會送省</a:t>
            </a:r>
            <a:endParaRPr sz="2300">
              <a:latin typeface="微軟正黑體"/>
              <a:cs typeface="微軟正黑體"/>
            </a:endParaRPr>
          </a:p>
          <a:p>
            <a:pPr marL="12700" marR="5080">
              <a:lnSpc>
                <a:spcPts val="2880"/>
              </a:lnSpc>
              <a:spcBef>
                <a:spcPts val="105"/>
              </a:spcBef>
            </a:pPr>
            <a:r>
              <a:rPr sz="2300" dirty="0">
                <a:solidFill>
                  <a:srgbClr val="434343"/>
                </a:solidFill>
                <a:latin typeface="微軟正黑體"/>
                <a:cs typeface="微軟正黑體"/>
              </a:rPr>
              <a:t>（市）童軍會核定，省</a:t>
            </a:r>
            <a:r>
              <a:rPr sz="2300" spc="-15" dirty="0">
                <a:solidFill>
                  <a:srgbClr val="434343"/>
                </a:solidFill>
                <a:latin typeface="微軟正黑體"/>
                <a:cs typeface="微軟正黑體"/>
              </a:rPr>
              <a:t>（</a:t>
            </a:r>
            <a:r>
              <a:rPr sz="2300" dirty="0">
                <a:solidFill>
                  <a:srgbClr val="434343"/>
                </a:solidFill>
                <a:latin typeface="微軟正黑體"/>
                <a:cs typeface="微軟正黑體"/>
              </a:rPr>
              <a:t>市）</a:t>
            </a:r>
            <a:r>
              <a:rPr sz="2300" spc="-15" dirty="0">
                <a:solidFill>
                  <a:srgbClr val="434343"/>
                </a:solidFill>
                <a:latin typeface="微軟正黑體"/>
                <a:cs typeface="微軟正黑體"/>
              </a:rPr>
              <a:t>童軍會向總會填報晉級名冊，公開舉辦晉級儀式，或在省</a:t>
            </a:r>
            <a:r>
              <a:rPr sz="2300" dirty="0">
                <a:solidFill>
                  <a:srgbClr val="434343"/>
                </a:solidFill>
                <a:latin typeface="微軟正黑體"/>
                <a:cs typeface="微軟正黑體"/>
              </a:rPr>
              <a:t>（市）</a:t>
            </a:r>
            <a:r>
              <a:rPr sz="2300" spc="-15" dirty="0">
                <a:solidFill>
                  <a:srgbClr val="434343"/>
                </a:solidFill>
                <a:latin typeface="微軟正黑體"/>
                <a:cs typeface="微軟正黑體"/>
              </a:rPr>
              <a:t>、縣</a:t>
            </a:r>
            <a:r>
              <a:rPr sz="2300" dirty="0">
                <a:solidFill>
                  <a:srgbClr val="434343"/>
                </a:solidFill>
                <a:latin typeface="微軟正黑體"/>
                <a:cs typeface="微軟正黑體"/>
              </a:rPr>
              <a:t>（市）</a:t>
            </a:r>
            <a:r>
              <a:rPr sz="2300" spc="-15" dirty="0">
                <a:solidFill>
                  <a:srgbClr val="434343"/>
                </a:solidFill>
                <a:latin typeface="微軟正黑體"/>
                <a:cs typeface="微軟正黑體"/>
              </a:rPr>
              <a:t>童軍會舉辦之儀典活動，</a:t>
            </a:r>
            <a:endParaRPr sz="2300">
              <a:latin typeface="微軟正黑體"/>
              <a:cs typeface="微軟正黑體"/>
            </a:endParaRPr>
          </a:p>
          <a:p>
            <a:pPr marL="12700">
              <a:lnSpc>
                <a:spcPts val="2750"/>
              </a:lnSpc>
            </a:pPr>
            <a:r>
              <a:rPr sz="2300" spc="-20" dirty="0">
                <a:solidFill>
                  <a:srgbClr val="434343"/>
                </a:solidFill>
                <a:latin typeface="微軟正黑體"/>
                <a:cs typeface="微軟正黑體"/>
              </a:rPr>
              <a:t>頒授長城級童軍合格證書及長城級童軍章。</a:t>
            </a:r>
            <a:endParaRPr sz="2300">
              <a:latin typeface="微軟正黑體"/>
              <a:cs typeface="微軟正黑體"/>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23317" rIns="0" bIns="0" rtlCol="0">
            <a:spAutoFit/>
          </a:bodyPr>
          <a:lstStyle/>
          <a:p>
            <a:pPr marL="198755">
              <a:lnSpc>
                <a:spcPct val="100000"/>
              </a:lnSpc>
              <a:spcBef>
                <a:spcPts val="100"/>
              </a:spcBef>
            </a:pPr>
            <a:r>
              <a:rPr dirty="0"/>
              <a:t>長城級童軍合格標準</a:t>
            </a:r>
            <a:r>
              <a:rPr spc="-10" dirty="0"/>
              <a:t>(1/2)</a:t>
            </a:r>
          </a:p>
        </p:txBody>
      </p:sp>
      <p:sp>
        <p:nvSpPr>
          <p:cNvPr id="3" name="object 3"/>
          <p:cNvSpPr txBox="1"/>
          <p:nvPr/>
        </p:nvSpPr>
        <p:spPr>
          <a:xfrm>
            <a:off x="390550" y="936699"/>
            <a:ext cx="8627745" cy="3447415"/>
          </a:xfrm>
          <a:prstGeom prst="rect">
            <a:avLst/>
          </a:prstGeom>
        </p:spPr>
        <p:txBody>
          <a:bodyPr vert="horz" wrap="square" lIns="0" tIns="150495" rIns="0" bIns="0" rtlCol="0">
            <a:spAutoFit/>
          </a:bodyPr>
          <a:lstStyle/>
          <a:p>
            <a:pPr marL="12700" algn="just">
              <a:lnSpc>
                <a:spcPct val="100000"/>
              </a:lnSpc>
              <a:spcBef>
                <a:spcPts val="1185"/>
              </a:spcBef>
            </a:pPr>
            <a:r>
              <a:rPr sz="2000" spc="170" dirty="0">
                <a:solidFill>
                  <a:srgbClr val="2A3990"/>
                </a:solidFill>
                <a:latin typeface="微軟正黑體"/>
                <a:cs typeface="微軟正黑體"/>
              </a:rPr>
              <a:t>一.  </a:t>
            </a:r>
            <a:r>
              <a:rPr sz="2000" spc="-15" dirty="0">
                <a:solidFill>
                  <a:srgbClr val="434343"/>
                </a:solidFill>
                <a:latin typeface="微軟正黑體"/>
                <a:cs typeface="微軟正黑體"/>
              </a:rPr>
              <a:t>實踐並闡述童軍諾言、規律、銘言，有良好成績表現。</a:t>
            </a:r>
            <a:r>
              <a:rPr sz="2000" spc="-10" dirty="0">
                <a:solidFill>
                  <a:srgbClr val="434343"/>
                </a:solidFill>
                <a:latin typeface="微軟正黑體"/>
                <a:cs typeface="微軟正黑體"/>
              </a:rPr>
              <a:t>（</a:t>
            </a:r>
            <a:r>
              <a:rPr sz="2000" spc="-15" dirty="0">
                <a:solidFill>
                  <a:srgbClr val="434343"/>
                </a:solidFill>
                <a:latin typeface="微軟正黑體"/>
                <a:cs typeface="微軟正黑體"/>
              </a:rPr>
              <a:t>團長評定</a:t>
            </a:r>
            <a:r>
              <a:rPr sz="2000" spc="-50" dirty="0">
                <a:solidFill>
                  <a:srgbClr val="434343"/>
                </a:solidFill>
                <a:latin typeface="微軟正黑體"/>
                <a:cs typeface="微軟正黑體"/>
              </a:rPr>
              <a:t>）</a:t>
            </a:r>
            <a:endParaRPr sz="2000">
              <a:latin typeface="微軟正黑體"/>
              <a:cs typeface="微軟正黑體"/>
            </a:endParaRPr>
          </a:p>
          <a:p>
            <a:pPr marL="12700" algn="just">
              <a:lnSpc>
                <a:spcPct val="100000"/>
              </a:lnSpc>
              <a:spcBef>
                <a:spcPts val="1080"/>
              </a:spcBef>
            </a:pPr>
            <a:r>
              <a:rPr sz="2000" spc="140" dirty="0">
                <a:solidFill>
                  <a:srgbClr val="2A3990"/>
                </a:solidFill>
                <a:latin typeface="微軟正黑體"/>
                <a:cs typeface="微軟正黑體"/>
              </a:rPr>
              <a:t>二.  </a:t>
            </a:r>
            <a:r>
              <a:rPr sz="2000" spc="-15" dirty="0">
                <a:solidFill>
                  <a:srgbClr val="434343"/>
                </a:solidFill>
                <a:latin typeface="微軟正黑體"/>
                <a:cs typeface="微軟正黑體"/>
              </a:rPr>
              <a:t>曾在童軍團內擔任下列工作達</a:t>
            </a:r>
            <a:r>
              <a:rPr sz="2000" dirty="0">
                <a:solidFill>
                  <a:srgbClr val="434343"/>
                </a:solidFill>
                <a:latin typeface="微軟正黑體"/>
                <a:cs typeface="微軟正黑體"/>
              </a:rPr>
              <a:t>4</a:t>
            </a:r>
            <a:r>
              <a:rPr sz="2000" spc="-15" dirty="0">
                <a:solidFill>
                  <a:srgbClr val="434343"/>
                </a:solidFill>
                <a:latin typeface="微軟正黑體"/>
                <a:cs typeface="微軟正黑體"/>
              </a:rPr>
              <a:t> 個月以上，並有良好績效。</a:t>
            </a:r>
            <a:r>
              <a:rPr sz="2000" dirty="0">
                <a:solidFill>
                  <a:srgbClr val="434343"/>
                </a:solidFill>
                <a:latin typeface="微軟正黑體"/>
                <a:cs typeface="微軟正黑體"/>
              </a:rPr>
              <a:t>（</a:t>
            </a:r>
            <a:r>
              <a:rPr sz="2000" spc="-15" dirty="0">
                <a:solidFill>
                  <a:srgbClr val="434343"/>
                </a:solidFill>
                <a:latin typeface="微軟正黑體"/>
                <a:cs typeface="微軟正黑體"/>
              </a:rPr>
              <a:t>團長評定</a:t>
            </a:r>
            <a:r>
              <a:rPr sz="2000" spc="-50" dirty="0">
                <a:solidFill>
                  <a:srgbClr val="434343"/>
                </a:solidFill>
                <a:latin typeface="微軟正黑體"/>
                <a:cs typeface="微軟正黑體"/>
              </a:rPr>
              <a:t>）</a:t>
            </a:r>
            <a:endParaRPr sz="2000">
              <a:latin typeface="微軟正黑體"/>
              <a:cs typeface="微軟正黑體"/>
            </a:endParaRPr>
          </a:p>
          <a:p>
            <a:pPr marL="469900" marR="5946140" algn="just">
              <a:lnSpc>
                <a:spcPct val="150600"/>
              </a:lnSpc>
              <a:spcBef>
                <a:spcPts val="5"/>
              </a:spcBef>
            </a:pPr>
            <a:r>
              <a:rPr sz="1800" spc="-10" dirty="0">
                <a:solidFill>
                  <a:srgbClr val="434343"/>
                </a:solidFill>
                <a:latin typeface="微軟正黑體"/>
                <a:cs typeface="微軟正黑體"/>
              </a:rPr>
              <a:t>(一)正</a:t>
            </a:r>
            <a:r>
              <a:rPr sz="1800" dirty="0">
                <a:solidFill>
                  <a:srgbClr val="434343"/>
                </a:solidFill>
                <a:latin typeface="微軟正黑體"/>
                <a:cs typeface="微軟正黑體"/>
              </a:rPr>
              <a:t>（副）</a:t>
            </a:r>
            <a:r>
              <a:rPr sz="1800" spc="-15" dirty="0">
                <a:solidFill>
                  <a:srgbClr val="434343"/>
                </a:solidFill>
                <a:latin typeface="微軟正黑體"/>
                <a:cs typeface="微軟正黑體"/>
              </a:rPr>
              <a:t>小隊長。</a:t>
            </a:r>
            <a:r>
              <a:rPr sz="1800" spc="-50" dirty="0">
                <a:solidFill>
                  <a:srgbClr val="434343"/>
                </a:solidFill>
                <a:latin typeface="微軟正黑體"/>
                <a:cs typeface="微軟正黑體"/>
              </a:rPr>
              <a:t> </a:t>
            </a:r>
            <a:r>
              <a:rPr sz="1800" spc="-10" dirty="0">
                <a:solidFill>
                  <a:srgbClr val="434343"/>
                </a:solidFill>
                <a:latin typeface="微軟正黑體"/>
                <a:cs typeface="微軟正黑體"/>
              </a:rPr>
              <a:t>(二)正（副）</a:t>
            </a:r>
            <a:r>
              <a:rPr sz="1800" spc="-20" dirty="0">
                <a:solidFill>
                  <a:srgbClr val="434343"/>
                </a:solidFill>
                <a:latin typeface="微軟正黑體"/>
                <a:cs typeface="微軟正黑體"/>
              </a:rPr>
              <a:t>聯隊長。</a:t>
            </a:r>
            <a:r>
              <a:rPr sz="1800" spc="-50" dirty="0">
                <a:solidFill>
                  <a:srgbClr val="434343"/>
                </a:solidFill>
                <a:latin typeface="微軟正黑體"/>
                <a:cs typeface="微軟正黑體"/>
              </a:rPr>
              <a:t> </a:t>
            </a:r>
            <a:r>
              <a:rPr sz="1800" spc="-20" dirty="0">
                <a:solidFill>
                  <a:srgbClr val="434343"/>
                </a:solidFill>
                <a:latin typeface="微軟正黑體"/>
                <a:cs typeface="微軟正黑體"/>
              </a:rPr>
              <a:t>(三)團幹部。</a:t>
            </a:r>
            <a:endParaRPr sz="1800">
              <a:latin typeface="微軟正黑體"/>
              <a:cs typeface="微軟正黑體"/>
            </a:endParaRPr>
          </a:p>
          <a:p>
            <a:pPr marL="469900">
              <a:lnSpc>
                <a:spcPct val="100000"/>
              </a:lnSpc>
              <a:spcBef>
                <a:spcPts val="1095"/>
              </a:spcBef>
            </a:pPr>
            <a:r>
              <a:rPr sz="1800" spc="-15" dirty="0">
                <a:solidFill>
                  <a:srgbClr val="434343"/>
                </a:solidFill>
                <a:latin typeface="微軟正黑體"/>
                <a:cs typeface="微軟正黑體"/>
              </a:rPr>
              <a:t>(四)在幼童軍團服務。</a:t>
            </a:r>
            <a:endParaRPr sz="1800">
              <a:latin typeface="微軟正黑體"/>
              <a:cs typeface="微軟正黑體"/>
            </a:endParaRPr>
          </a:p>
          <a:p>
            <a:pPr marL="12700" marR="2540635">
              <a:lnSpc>
                <a:spcPts val="3479"/>
              </a:lnSpc>
              <a:spcBef>
                <a:spcPts val="95"/>
              </a:spcBef>
              <a:tabLst>
                <a:tab pos="527685" algn="l"/>
              </a:tabLst>
            </a:pPr>
            <a:r>
              <a:rPr sz="2000" spc="-10" dirty="0">
                <a:solidFill>
                  <a:srgbClr val="2A3990"/>
                </a:solidFill>
                <a:latin typeface="微軟正黑體"/>
                <a:cs typeface="微軟正黑體"/>
              </a:rPr>
              <a:t>三</a:t>
            </a:r>
            <a:r>
              <a:rPr sz="2000" spc="-50" dirty="0">
                <a:solidFill>
                  <a:srgbClr val="2A3990"/>
                </a:solidFill>
                <a:latin typeface="微軟正黑體"/>
                <a:cs typeface="微軟正黑體"/>
              </a:rPr>
              <a:t>.</a:t>
            </a:r>
            <a:r>
              <a:rPr sz="2000" dirty="0">
                <a:solidFill>
                  <a:srgbClr val="2A3990"/>
                </a:solidFill>
                <a:latin typeface="微軟正黑體"/>
                <a:cs typeface="微軟正黑體"/>
              </a:rPr>
              <a:t>	</a:t>
            </a:r>
            <a:r>
              <a:rPr sz="2000" dirty="0">
                <a:solidFill>
                  <a:srgbClr val="434343"/>
                </a:solidFill>
                <a:latin typeface="微軟正黑體"/>
                <a:cs typeface="微軟正黑體"/>
              </a:rPr>
              <a:t>曾協助團長指導2</a:t>
            </a:r>
            <a:r>
              <a:rPr sz="2000" spc="-75" dirty="0">
                <a:solidFill>
                  <a:srgbClr val="434343"/>
                </a:solidFill>
                <a:latin typeface="微軟正黑體"/>
                <a:cs typeface="微軟正黑體"/>
              </a:rPr>
              <a:t> </a:t>
            </a:r>
            <a:r>
              <a:rPr sz="2000" dirty="0">
                <a:solidFill>
                  <a:srgbClr val="434343"/>
                </a:solidFill>
                <a:latin typeface="微軟正黑體"/>
                <a:cs typeface="微軟正黑體"/>
              </a:rPr>
              <a:t>人晉升高級童軍。（團長</a:t>
            </a:r>
            <a:r>
              <a:rPr sz="2000" spc="-15" dirty="0">
                <a:solidFill>
                  <a:srgbClr val="434343"/>
                </a:solidFill>
                <a:latin typeface="微軟正黑體"/>
                <a:cs typeface="微軟正黑體"/>
              </a:rPr>
              <a:t>評</a:t>
            </a:r>
            <a:r>
              <a:rPr sz="2000" dirty="0">
                <a:solidFill>
                  <a:srgbClr val="434343"/>
                </a:solidFill>
                <a:latin typeface="微軟正黑體"/>
                <a:cs typeface="微軟正黑體"/>
              </a:rPr>
              <a:t>定</a:t>
            </a:r>
            <a:r>
              <a:rPr sz="2000" spc="-50" dirty="0">
                <a:solidFill>
                  <a:srgbClr val="434343"/>
                </a:solidFill>
                <a:latin typeface="微軟正黑體"/>
                <a:cs typeface="微軟正黑體"/>
              </a:rPr>
              <a:t>）</a:t>
            </a:r>
            <a:r>
              <a:rPr sz="2000" spc="-10" dirty="0">
                <a:solidFill>
                  <a:srgbClr val="2A3990"/>
                </a:solidFill>
                <a:latin typeface="微軟正黑體"/>
                <a:cs typeface="微軟正黑體"/>
              </a:rPr>
              <a:t>四</a:t>
            </a:r>
            <a:r>
              <a:rPr sz="2000" spc="-50" dirty="0">
                <a:solidFill>
                  <a:srgbClr val="2A3990"/>
                </a:solidFill>
                <a:latin typeface="微軟正黑體"/>
                <a:cs typeface="微軟正黑體"/>
              </a:rPr>
              <a:t>.</a:t>
            </a:r>
            <a:r>
              <a:rPr sz="2000" dirty="0">
                <a:solidFill>
                  <a:srgbClr val="2A3990"/>
                </a:solidFill>
                <a:latin typeface="微軟正黑體"/>
                <a:cs typeface="微軟正黑體"/>
              </a:rPr>
              <a:t>	</a:t>
            </a:r>
            <a:r>
              <a:rPr sz="2000" dirty="0">
                <a:solidFill>
                  <a:srgbClr val="434343"/>
                </a:solidFill>
                <a:latin typeface="微軟正黑體"/>
                <a:cs typeface="微軟正黑體"/>
              </a:rPr>
              <a:t>能說出各級童軍會的組</a:t>
            </a:r>
            <a:r>
              <a:rPr sz="2000" spc="-15" dirty="0">
                <a:solidFill>
                  <a:srgbClr val="434343"/>
                </a:solidFill>
                <a:latin typeface="微軟正黑體"/>
                <a:cs typeface="微軟正黑體"/>
              </a:rPr>
              <a:t>織</a:t>
            </a:r>
            <a:r>
              <a:rPr sz="2000" dirty="0">
                <a:solidFill>
                  <a:srgbClr val="434343"/>
                </a:solidFill>
                <a:latin typeface="微軟正黑體"/>
                <a:cs typeface="微軟正黑體"/>
              </a:rPr>
              <a:t>。（</a:t>
            </a:r>
            <a:r>
              <a:rPr sz="2000" spc="-15" dirty="0">
                <a:solidFill>
                  <a:srgbClr val="434343"/>
                </a:solidFill>
                <a:latin typeface="微軟正黑體"/>
                <a:cs typeface="微軟正黑體"/>
              </a:rPr>
              <a:t>團</a:t>
            </a:r>
            <a:r>
              <a:rPr sz="2000" dirty="0">
                <a:solidFill>
                  <a:srgbClr val="434343"/>
                </a:solidFill>
                <a:latin typeface="微軟正黑體"/>
                <a:cs typeface="微軟正黑體"/>
              </a:rPr>
              <a:t>長評</a:t>
            </a:r>
            <a:r>
              <a:rPr sz="2000" spc="-15" dirty="0">
                <a:solidFill>
                  <a:srgbClr val="434343"/>
                </a:solidFill>
                <a:latin typeface="微軟正黑體"/>
                <a:cs typeface="微軟正黑體"/>
              </a:rPr>
              <a:t>定</a:t>
            </a:r>
            <a:r>
              <a:rPr sz="2000" spc="-50" dirty="0">
                <a:solidFill>
                  <a:srgbClr val="434343"/>
                </a:solidFill>
                <a:latin typeface="微軟正黑體"/>
                <a:cs typeface="微軟正黑體"/>
              </a:rPr>
              <a:t>）</a:t>
            </a:r>
            <a:endParaRPr sz="2000">
              <a:latin typeface="微軟正黑體"/>
              <a:cs typeface="微軟正黑體"/>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18059" rIns="0" bIns="0" rtlCol="0">
            <a:spAutoFit/>
          </a:bodyPr>
          <a:lstStyle/>
          <a:p>
            <a:pPr marL="12700">
              <a:lnSpc>
                <a:spcPct val="100000"/>
              </a:lnSpc>
              <a:spcBef>
                <a:spcPts val="100"/>
              </a:spcBef>
            </a:pPr>
            <a:r>
              <a:rPr spc="-5" dirty="0"/>
              <a:t>新進程標準已實施，</a:t>
            </a:r>
            <a:r>
              <a:rPr spc="-25" dirty="0"/>
              <a:t>110</a:t>
            </a:r>
            <a:r>
              <a:rPr spc="-5" dirty="0"/>
              <a:t>年版進程可延用至</a:t>
            </a:r>
            <a:r>
              <a:rPr spc="-30" dirty="0"/>
              <a:t>112</a:t>
            </a:r>
            <a:r>
              <a:rPr dirty="0"/>
              <a:t>年</a:t>
            </a:r>
            <a:r>
              <a:rPr spc="-30" dirty="0"/>
              <a:t>6</a:t>
            </a:r>
            <a:r>
              <a:rPr dirty="0"/>
              <a:t>月</a:t>
            </a:r>
            <a:r>
              <a:rPr spc="-30" dirty="0"/>
              <a:t>30</a:t>
            </a:r>
            <a:r>
              <a:rPr spc="-50" dirty="0"/>
              <a:t>日</a:t>
            </a:r>
          </a:p>
        </p:txBody>
      </p:sp>
      <p:pic>
        <p:nvPicPr>
          <p:cNvPr id="3" name="object 3"/>
          <p:cNvPicPr/>
          <p:nvPr/>
        </p:nvPicPr>
        <p:blipFill>
          <a:blip r:embed="rId2" cstate="print">
            <a:extLst>
              <a:ext uri="{28A0092B-C50C-407E-A947-70E740481C1C}">
                <a14:useLocalDpi xmlns:a14="http://schemas.microsoft.com/office/drawing/2010/main" val="0"/>
              </a:ext>
            </a:extLst>
          </a:blip>
          <a:stretch>
            <a:fillRect/>
          </a:stretch>
        </p:blipFill>
        <p:spPr>
          <a:xfrm>
            <a:off x="454186" y="1058677"/>
            <a:ext cx="8138067" cy="376376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2498" rIns="0" bIns="0" rtlCol="0">
            <a:spAutoFit/>
          </a:bodyPr>
          <a:lstStyle/>
          <a:p>
            <a:pPr marL="198755">
              <a:lnSpc>
                <a:spcPct val="100000"/>
              </a:lnSpc>
              <a:spcBef>
                <a:spcPts val="100"/>
              </a:spcBef>
            </a:pPr>
            <a:r>
              <a:rPr dirty="0"/>
              <a:t>長城級童軍合格標準</a:t>
            </a:r>
            <a:r>
              <a:rPr spc="-10" dirty="0"/>
              <a:t>(2/2)</a:t>
            </a:r>
          </a:p>
        </p:txBody>
      </p:sp>
      <p:sp>
        <p:nvSpPr>
          <p:cNvPr id="3" name="object 3"/>
          <p:cNvSpPr txBox="1"/>
          <p:nvPr/>
        </p:nvSpPr>
        <p:spPr>
          <a:xfrm>
            <a:off x="390550" y="1082751"/>
            <a:ext cx="8456295" cy="3334385"/>
          </a:xfrm>
          <a:prstGeom prst="rect">
            <a:avLst/>
          </a:prstGeom>
        </p:spPr>
        <p:txBody>
          <a:bodyPr vert="horz" wrap="square" lIns="0" tIns="13335" rIns="0" bIns="0" rtlCol="0">
            <a:spAutoFit/>
          </a:bodyPr>
          <a:lstStyle/>
          <a:p>
            <a:pPr algn="ctr">
              <a:lnSpc>
                <a:spcPct val="100000"/>
              </a:lnSpc>
              <a:spcBef>
                <a:spcPts val="105"/>
              </a:spcBef>
              <a:tabLst>
                <a:tab pos="514984" algn="l"/>
              </a:tabLst>
            </a:pPr>
            <a:r>
              <a:rPr sz="2000" spc="-10" dirty="0">
                <a:solidFill>
                  <a:srgbClr val="2A3990"/>
                </a:solidFill>
                <a:latin typeface="微軟正黑體"/>
                <a:cs typeface="微軟正黑體"/>
              </a:rPr>
              <a:t>五</a:t>
            </a:r>
            <a:r>
              <a:rPr sz="2000" spc="-50" dirty="0">
                <a:solidFill>
                  <a:srgbClr val="2A3990"/>
                </a:solidFill>
                <a:latin typeface="微軟正黑體"/>
                <a:cs typeface="微軟正黑體"/>
              </a:rPr>
              <a:t>.</a:t>
            </a:r>
            <a:r>
              <a:rPr sz="2000" dirty="0">
                <a:solidFill>
                  <a:srgbClr val="2A3990"/>
                </a:solidFill>
                <a:latin typeface="微軟正黑體"/>
                <a:cs typeface="微軟正黑體"/>
              </a:rPr>
              <a:t>	</a:t>
            </a:r>
            <a:r>
              <a:rPr sz="2000" dirty="0">
                <a:solidFill>
                  <a:srgbClr val="434343"/>
                </a:solidFill>
                <a:latin typeface="微軟正黑體"/>
                <a:cs typeface="微軟正黑體"/>
              </a:rPr>
              <a:t>曾協</a:t>
            </a:r>
            <a:r>
              <a:rPr sz="2000" spc="-10" dirty="0">
                <a:solidFill>
                  <a:srgbClr val="434343"/>
                </a:solidFill>
                <a:latin typeface="微軟正黑體"/>
                <a:cs typeface="微軟正黑體"/>
              </a:rPr>
              <a:t>助</a:t>
            </a:r>
            <a:r>
              <a:rPr sz="2000" spc="-15" dirty="0">
                <a:solidFill>
                  <a:srgbClr val="434343"/>
                </a:solidFill>
                <a:latin typeface="微軟正黑體"/>
                <a:cs typeface="微軟正黑體"/>
              </a:rPr>
              <a:t>團</a:t>
            </a:r>
            <a:r>
              <a:rPr sz="2000" dirty="0">
                <a:solidFill>
                  <a:srgbClr val="434343"/>
                </a:solidFill>
                <a:latin typeface="微軟正黑體"/>
                <a:cs typeface="微軟正黑體"/>
              </a:rPr>
              <a:t>長</a:t>
            </a:r>
            <a:r>
              <a:rPr sz="2000" spc="-20" dirty="0">
                <a:solidFill>
                  <a:srgbClr val="434343"/>
                </a:solidFill>
                <a:latin typeface="微軟正黑體"/>
                <a:cs typeface="微軟正黑體"/>
              </a:rPr>
              <a:t>領</a:t>
            </a:r>
            <a:r>
              <a:rPr sz="2000" dirty="0">
                <a:solidFill>
                  <a:srgbClr val="434343"/>
                </a:solidFill>
                <a:latin typeface="微軟正黑體"/>
                <a:cs typeface="微軟正黑體"/>
              </a:rPr>
              <a:t>導小</a:t>
            </a:r>
            <a:r>
              <a:rPr sz="2000" spc="-10" dirty="0">
                <a:solidFill>
                  <a:srgbClr val="434343"/>
                </a:solidFill>
                <a:latin typeface="微軟正黑體"/>
                <a:cs typeface="微軟正黑體"/>
              </a:rPr>
              <a:t>隊</a:t>
            </a:r>
            <a:r>
              <a:rPr sz="2000" spc="-15" dirty="0">
                <a:solidFill>
                  <a:srgbClr val="434343"/>
                </a:solidFill>
                <a:latin typeface="微軟正黑體"/>
                <a:cs typeface="微軟正黑體"/>
              </a:rPr>
              <a:t>完</a:t>
            </a:r>
            <a:r>
              <a:rPr sz="2000" dirty="0">
                <a:solidFill>
                  <a:srgbClr val="434343"/>
                </a:solidFill>
                <a:latin typeface="微軟正黑體"/>
                <a:cs typeface="微軟正黑體"/>
              </a:rPr>
              <a:t>成2 </a:t>
            </a:r>
            <a:r>
              <a:rPr sz="2000" spc="-10" dirty="0">
                <a:solidFill>
                  <a:srgbClr val="434343"/>
                </a:solidFill>
                <a:latin typeface="微軟正黑體"/>
                <a:cs typeface="微軟正黑體"/>
              </a:rPr>
              <a:t>次</a:t>
            </a:r>
            <a:r>
              <a:rPr sz="2000" dirty="0">
                <a:solidFill>
                  <a:srgbClr val="434343"/>
                </a:solidFill>
                <a:latin typeface="微軟正黑體"/>
                <a:cs typeface="微軟正黑體"/>
              </a:rPr>
              <a:t>8小時</a:t>
            </a:r>
            <a:r>
              <a:rPr sz="2000" spc="-25" dirty="0">
                <a:solidFill>
                  <a:srgbClr val="434343"/>
                </a:solidFill>
                <a:latin typeface="微軟正黑體"/>
                <a:cs typeface="微軟正黑體"/>
              </a:rPr>
              <a:t>以</a:t>
            </a:r>
            <a:r>
              <a:rPr sz="2000" spc="-15" dirty="0">
                <a:solidFill>
                  <a:srgbClr val="434343"/>
                </a:solidFill>
                <a:latin typeface="微軟正黑體"/>
                <a:cs typeface="微軟正黑體"/>
              </a:rPr>
              <a:t>上</a:t>
            </a:r>
            <a:r>
              <a:rPr sz="2000" dirty="0">
                <a:solidFill>
                  <a:srgbClr val="434343"/>
                </a:solidFill>
                <a:latin typeface="微軟正黑體"/>
                <a:cs typeface="微軟正黑體"/>
              </a:rPr>
              <a:t>或1</a:t>
            </a:r>
            <a:r>
              <a:rPr sz="2000" spc="-10" dirty="0">
                <a:solidFill>
                  <a:srgbClr val="434343"/>
                </a:solidFill>
                <a:latin typeface="微軟正黑體"/>
                <a:cs typeface="微軟正黑體"/>
              </a:rPr>
              <a:t>次</a:t>
            </a:r>
            <a:r>
              <a:rPr sz="2000" dirty="0">
                <a:solidFill>
                  <a:srgbClr val="434343"/>
                </a:solidFill>
                <a:latin typeface="微軟正黑體"/>
                <a:cs typeface="微軟正黑體"/>
              </a:rPr>
              <a:t>24</a:t>
            </a:r>
            <a:r>
              <a:rPr sz="2000" spc="-15" dirty="0">
                <a:solidFill>
                  <a:srgbClr val="434343"/>
                </a:solidFill>
                <a:latin typeface="微軟正黑體"/>
                <a:cs typeface="微軟正黑體"/>
              </a:rPr>
              <a:t>小時</a:t>
            </a:r>
            <a:r>
              <a:rPr sz="2000" dirty="0">
                <a:solidFill>
                  <a:srgbClr val="434343"/>
                </a:solidFill>
                <a:latin typeface="微軟正黑體"/>
                <a:cs typeface="微軟正黑體"/>
              </a:rPr>
              <a:t>以上</a:t>
            </a:r>
            <a:r>
              <a:rPr sz="2000" spc="-10" dirty="0">
                <a:solidFill>
                  <a:srgbClr val="434343"/>
                </a:solidFill>
                <a:latin typeface="微軟正黑體"/>
                <a:cs typeface="微軟正黑體"/>
              </a:rPr>
              <a:t>之</a:t>
            </a:r>
            <a:r>
              <a:rPr sz="2000" spc="-15" dirty="0">
                <a:solidFill>
                  <a:srgbClr val="434343"/>
                </a:solidFill>
                <a:latin typeface="微軟正黑體"/>
                <a:cs typeface="微軟正黑體"/>
              </a:rPr>
              <a:t>長</a:t>
            </a:r>
            <a:r>
              <a:rPr sz="2000" dirty="0">
                <a:solidFill>
                  <a:srgbClr val="434343"/>
                </a:solidFill>
                <a:latin typeface="微軟正黑體"/>
                <a:cs typeface="微軟正黑體"/>
              </a:rPr>
              <a:t>途</a:t>
            </a:r>
            <a:r>
              <a:rPr sz="2000" spc="-20" dirty="0">
                <a:solidFill>
                  <a:srgbClr val="434343"/>
                </a:solidFill>
                <a:latin typeface="微軟正黑體"/>
                <a:cs typeface="微軟正黑體"/>
              </a:rPr>
              <a:t>旅</a:t>
            </a:r>
            <a:r>
              <a:rPr sz="2000" dirty="0">
                <a:solidFill>
                  <a:srgbClr val="434343"/>
                </a:solidFill>
                <a:latin typeface="微軟正黑體"/>
                <a:cs typeface="微軟正黑體"/>
              </a:rPr>
              <a:t>行</a:t>
            </a:r>
            <a:r>
              <a:rPr sz="2000" spc="-50" dirty="0">
                <a:solidFill>
                  <a:srgbClr val="434343"/>
                </a:solidFill>
                <a:latin typeface="微軟正黑體"/>
                <a:cs typeface="微軟正黑體"/>
              </a:rPr>
              <a:t>，</a:t>
            </a:r>
            <a:endParaRPr sz="2000">
              <a:latin typeface="微軟正黑體"/>
              <a:cs typeface="微軟正黑體"/>
            </a:endParaRPr>
          </a:p>
          <a:p>
            <a:pPr marR="20955" algn="ctr">
              <a:lnSpc>
                <a:spcPct val="100000"/>
              </a:lnSpc>
              <a:spcBef>
                <a:spcPts val="120"/>
              </a:spcBef>
            </a:pPr>
            <a:r>
              <a:rPr sz="2000" dirty="0">
                <a:solidFill>
                  <a:srgbClr val="434343"/>
                </a:solidFill>
                <a:latin typeface="微軟正黑體"/>
                <a:cs typeface="微軟正黑體"/>
              </a:rPr>
              <a:t>並提出完整書面記錄。</a:t>
            </a:r>
            <a:r>
              <a:rPr sz="2000" spc="-15" dirty="0">
                <a:solidFill>
                  <a:srgbClr val="434343"/>
                </a:solidFill>
                <a:latin typeface="微軟正黑體"/>
                <a:cs typeface="微軟正黑體"/>
              </a:rPr>
              <a:t>（團長評定，資料送縣</a:t>
            </a:r>
            <a:r>
              <a:rPr sz="2000" dirty="0">
                <a:solidFill>
                  <a:srgbClr val="434343"/>
                </a:solidFill>
                <a:latin typeface="微軟正黑體"/>
                <a:cs typeface="微軟正黑體"/>
              </a:rPr>
              <a:t>（市</a:t>
            </a:r>
            <a:r>
              <a:rPr sz="2000" spc="-15" dirty="0">
                <a:solidFill>
                  <a:srgbClr val="434343"/>
                </a:solidFill>
                <a:latin typeface="微軟正黑體"/>
                <a:cs typeface="微軟正黑體"/>
              </a:rPr>
              <a:t>）</a:t>
            </a:r>
            <a:r>
              <a:rPr sz="2000" spc="-5" dirty="0">
                <a:solidFill>
                  <a:srgbClr val="434343"/>
                </a:solidFill>
                <a:latin typeface="微軟正黑體"/>
                <a:cs typeface="微軟正黑體"/>
              </a:rPr>
              <a:t>童軍會核定</a:t>
            </a:r>
            <a:r>
              <a:rPr sz="2000" spc="-50" dirty="0">
                <a:solidFill>
                  <a:srgbClr val="434343"/>
                </a:solidFill>
                <a:latin typeface="微軟正黑體"/>
                <a:cs typeface="微軟正黑體"/>
              </a:rPr>
              <a:t>）</a:t>
            </a:r>
            <a:endParaRPr sz="2000">
              <a:latin typeface="微軟正黑體"/>
              <a:cs typeface="微軟正黑體"/>
            </a:endParaRPr>
          </a:p>
          <a:p>
            <a:pPr marL="12700">
              <a:lnSpc>
                <a:spcPct val="100000"/>
              </a:lnSpc>
              <a:spcBef>
                <a:spcPts val="1320"/>
              </a:spcBef>
              <a:tabLst>
                <a:tab pos="527685" algn="l"/>
              </a:tabLst>
            </a:pPr>
            <a:r>
              <a:rPr sz="2000" spc="-10" dirty="0">
                <a:solidFill>
                  <a:srgbClr val="2A3990"/>
                </a:solidFill>
                <a:latin typeface="微軟正黑體"/>
                <a:cs typeface="微軟正黑體"/>
              </a:rPr>
              <a:t>六</a:t>
            </a:r>
            <a:r>
              <a:rPr sz="2000" spc="-50" dirty="0">
                <a:solidFill>
                  <a:srgbClr val="2A3990"/>
                </a:solidFill>
                <a:latin typeface="微軟正黑體"/>
                <a:cs typeface="微軟正黑體"/>
              </a:rPr>
              <a:t>.</a:t>
            </a:r>
            <a:r>
              <a:rPr sz="2000" dirty="0">
                <a:solidFill>
                  <a:srgbClr val="2A3990"/>
                </a:solidFill>
                <a:latin typeface="微軟正黑體"/>
                <a:cs typeface="微軟正黑體"/>
              </a:rPr>
              <a:t>	</a:t>
            </a:r>
            <a:r>
              <a:rPr sz="2000" dirty="0">
                <a:solidFill>
                  <a:srgbClr val="434343"/>
                </a:solidFill>
                <a:latin typeface="微軟正黑體"/>
                <a:cs typeface="微軟正黑體"/>
              </a:rPr>
              <a:t>能規劃及執行社區服務2</a:t>
            </a:r>
            <a:r>
              <a:rPr sz="2000" spc="-55" dirty="0">
                <a:solidFill>
                  <a:srgbClr val="434343"/>
                </a:solidFill>
                <a:latin typeface="微軟正黑體"/>
                <a:cs typeface="微軟正黑體"/>
              </a:rPr>
              <a:t> </a:t>
            </a:r>
            <a:r>
              <a:rPr sz="2000" dirty="0">
                <a:solidFill>
                  <a:srgbClr val="434343"/>
                </a:solidFill>
                <a:latin typeface="微軟正黑體"/>
                <a:cs typeface="微軟正黑體"/>
              </a:rPr>
              <a:t>次以上，並有完整書面紀</a:t>
            </a:r>
            <a:r>
              <a:rPr sz="2000" spc="-15" dirty="0">
                <a:solidFill>
                  <a:srgbClr val="434343"/>
                </a:solidFill>
                <a:latin typeface="微軟正黑體"/>
                <a:cs typeface="微軟正黑體"/>
              </a:rPr>
              <a:t>錄</a:t>
            </a:r>
            <a:r>
              <a:rPr sz="2000" dirty="0">
                <a:solidFill>
                  <a:srgbClr val="434343"/>
                </a:solidFill>
                <a:latin typeface="微軟正黑體"/>
                <a:cs typeface="微軟正黑體"/>
              </a:rPr>
              <a:t>。（</a:t>
            </a:r>
            <a:r>
              <a:rPr sz="2000" spc="-15" dirty="0">
                <a:solidFill>
                  <a:srgbClr val="434343"/>
                </a:solidFill>
                <a:latin typeface="微軟正黑體"/>
                <a:cs typeface="微軟正黑體"/>
              </a:rPr>
              <a:t>團</a:t>
            </a:r>
            <a:r>
              <a:rPr sz="2000" dirty="0">
                <a:solidFill>
                  <a:srgbClr val="434343"/>
                </a:solidFill>
                <a:latin typeface="微軟正黑體"/>
                <a:cs typeface="微軟正黑體"/>
              </a:rPr>
              <a:t>長評</a:t>
            </a:r>
            <a:r>
              <a:rPr sz="2000" spc="-15" dirty="0">
                <a:solidFill>
                  <a:srgbClr val="434343"/>
                </a:solidFill>
                <a:latin typeface="微軟正黑體"/>
                <a:cs typeface="微軟正黑體"/>
              </a:rPr>
              <a:t>定</a:t>
            </a:r>
            <a:r>
              <a:rPr sz="2000" spc="-50" dirty="0">
                <a:solidFill>
                  <a:srgbClr val="434343"/>
                </a:solidFill>
                <a:latin typeface="微軟正黑體"/>
                <a:cs typeface="微軟正黑體"/>
              </a:rPr>
              <a:t>，</a:t>
            </a:r>
            <a:endParaRPr sz="2000">
              <a:latin typeface="微軟正黑體"/>
              <a:cs typeface="微軟正黑體"/>
            </a:endParaRPr>
          </a:p>
          <a:p>
            <a:pPr marL="527685">
              <a:lnSpc>
                <a:spcPct val="100000"/>
              </a:lnSpc>
              <a:spcBef>
                <a:spcPts val="120"/>
              </a:spcBef>
            </a:pPr>
            <a:r>
              <a:rPr sz="2000" spc="-10" dirty="0">
                <a:solidFill>
                  <a:srgbClr val="434343"/>
                </a:solidFill>
                <a:latin typeface="微軟正黑體"/>
                <a:cs typeface="微軟正黑體"/>
              </a:rPr>
              <a:t>資料送縣（市）</a:t>
            </a:r>
            <a:r>
              <a:rPr sz="2000" spc="-15" dirty="0">
                <a:solidFill>
                  <a:srgbClr val="434343"/>
                </a:solidFill>
                <a:latin typeface="微軟正黑體"/>
                <a:cs typeface="微軟正黑體"/>
              </a:rPr>
              <a:t>童軍會核定</a:t>
            </a:r>
            <a:r>
              <a:rPr sz="2000" spc="-50" dirty="0">
                <a:solidFill>
                  <a:srgbClr val="434343"/>
                </a:solidFill>
                <a:latin typeface="微軟正黑體"/>
                <a:cs typeface="微軟正黑體"/>
              </a:rPr>
              <a:t>）</a:t>
            </a:r>
            <a:endParaRPr sz="2000">
              <a:latin typeface="微軟正黑體"/>
              <a:cs typeface="微軟正黑體"/>
            </a:endParaRPr>
          </a:p>
          <a:p>
            <a:pPr marL="12700">
              <a:lnSpc>
                <a:spcPct val="100000"/>
              </a:lnSpc>
              <a:spcBef>
                <a:spcPts val="1325"/>
              </a:spcBef>
              <a:tabLst>
                <a:tab pos="527685" algn="l"/>
              </a:tabLst>
            </a:pPr>
            <a:r>
              <a:rPr sz="2000" spc="-10" dirty="0">
                <a:solidFill>
                  <a:srgbClr val="2A3990"/>
                </a:solidFill>
                <a:latin typeface="微軟正黑體"/>
                <a:cs typeface="微軟正黑體"/>
              </a:rPr>
              <a:t>七</a:t>
            </a:r>
            <a:r>
              <a:rPr sz="2000" spc="-50" dirty="0">
                <a:solidFill>
                  <a:srgbClr val="2A3990"/>
                </a:solidFill>
                <a:latin typeface="微軟正黑體"/>
                <a:cs typeface="微軟正黑體"/>
              </a:rPr>
              <a:t>.</a:t>
            </a:r>
            <a:r>
              <a:rPr sz="2000" dirty="0">
                <a:solidFill>
                  <a:srgbClr val="2A3990"/>
                </a:solidFill>
                <a:latin typeface="微軟正黑體"/>
                <a:cs typeface="微軟正黑體"/>
              </a:rPr>
              <a:t>	</a:t>
            </a:r>
            <a:r>
              <a:rPr sz="2000" dirty="0">
                <a:solidFill>
                  <a:srgbClr val="434343"/>
                </a:solidFill>
                <a:latin typeface="微軟正黑體"/>
                <a:cs typeface="微軟正黑體"/>
              </a:rPr>
              <a:t>取得專科章11</a:t>
            </a:r>
            <a:r>
              <a:rPr sz="2000" spc="-35" dirty="0">
                <a:solidFill>
                  <a:srgbClr val="434343"/>
                </a:solidFill>
                <a:latin typeface="微軟正黑體"/>
                <a:cs typeface="微軟正黑體"/>
              </a:rPr>
              <a:t> </a:t>
            </a:r>
            <a:r>
              <a:rPr sz="2000" dirty="0">
                <a:solidFill>
                  <a:srgbClr val="434343"/>
                </a:solidFill>
                <a:latin typeface="微軟正黑體"/>
                <a:cs typeface="微軟正黑體"/>
              </a:rPr>
              <a:t>種以上，其中必須具</a:t>
            </a:r>
            <a:r>
              <a:rPr sz="2000" spc="-15" dirty="0">
                <a:solidFill>
                  <a:srgbClr val="434343"/>
                </a:solidFill>
                <a:latin typeface="微軟正黑體"/>
                <a:cs typeface="微軟正黑體"/>
              </a:rPr>
              <a:t>有</a:t>
            </a:r>
            <a:r>
              <a:rPr sz="2000" dirty="0">
                <a:solidFill>
                  <a:srgbClr val="434343"/>
                </a:solidFill>
                <a:latin typeface="微軟正黑體"/>
                <a:cs typeface="微軟正黑體"/>
              </a:rPr>
              <a:t>下列</a:t>
            </a:r>
            <a:r>
              <a:rPr sz="2000" spc="-20" dirty="0">
                <a:solidFill>
                  <a:srgbClr val="434343"/>
                </a:solidFill>
                <a:latin typeface="微軟正黑體"/>
                <a:cs typeface="微軟正黑體"/>
              </a:rPr>
              <a:t>3</a:t>
            </a:r>
            <a:r>
              <a:rPr sz="2000" spc="-15" dirty="0">
                <a:solidFill>
                  <a:srgbClr val="434343"/>
                </a:solidFill>
                <a:latin typeface="微軟正黑體"/>
                <a:cs typeface="微軟正黑體"/>
              </a:rPr>
              <a:t>項</a:t>
            </a:r>
            <a:r>
              <a:rPr sz="2000" spc="-50" dirty="0">
                <a:solidFill>
                  <a:srgbClr val="434343"/>
                </a:solidFill>
                <a:latin typeface="微軟正黑體"/>
                <a:cs typeface="微軟正黑體"/>
              </a:rPr>
              <a:t>：</a:t>
            </a:r>
            <a:endParaRPr sz="2000">
              <a:latin typeface="微軟正黑體"/>
              <a:cs typeface="微軟正黑體"/>
            </a:endParaRPr>
          </a:p>
          <a:p>
            <a:pPr marL="469900" marR="5524500">
              <a:lnSpc>
                <a:spcPts val="3720"/>
              </a:lnSpc>
              <a:spcBef>
                <a:spcPts val="345"/>
              </a:spcBef>
            </a:pPr>
            <a:r>
              <a:rPr sz="2000" spc="-10" dirty="0">
                <a:solidFill>
                  <a:srgbClr val="434343"/>
                </a:solidFill>
                <a:latin typeface="微軟正黑體"/>
                <a:cs typeface="微軟正黑體"/>
              </a:rPr>
              <a:t>(一)國家公民專科章。</a:t>
            </a:r>
            <a:r>
              <a:rPr sz="2000" spc="-50" dirty="0">
                <a:solidFill>
                  <a:srgbClr val="434343"/>
                </a:solidFill>
                <a:latin typeface="微軟正黑體"/>
                <a:cs typeface="微軟正黑體"/>
              </a:rPr>
              <a:t> </a:t>
            </a:r>
            <a:r>
              <a:rPr sz="2000" spc="-10" dirty="0">
                <a:solidFill>
                  <a:srgbClr val="434343"/>
                </a:solidFill>
                <a:latin typeface="微軟正黑體"/>
                <a:cs typeface="微軟正黑體"/>
              </a:rPr>
              <a:t>(二)急救專科章。</a:t>
            </a:r>
            <a:endParaRPr sz="2000">
              <a:latin typeface="微軟正黑體"/>
              <a:cs typeface="微軟正黑體"/>
            </a:endParaRPr>
          </a:p>
          <a:p>
            <a:pPr marL="469900">
              <a:lnSpc>
                <a:spcPct val="100000"/>
              </a:lnSpc>
              <a:spcBef>
                <a:spcPts val="975"/>
              </a:spcBef>
            </a:pPr>
            <a:r>
              <a:rPr sz="2000" spc="-15" dirty="0">
                <a:solidFill>
                  <a:srgbClr val="434343"/>
                </a:solidFill>
                <a:latin typeface="微軟正黑體"/>
                <a:cs typeface="微軟正黑體"/>
              </a:rPr>
              <a:t>(三)游泳專科章或自行車專科章或越野專科章</a:t>
            </a:r>
            <a:r>
              <a:rPr sz="2000" spc="-20" dirty="0">
                <a:solidFill>
                  <a:srgbClr val="434343"/>
                </a:solidFill>
                <a:latin typeface="微軟正黑體"/>
                <a:cs typeface="微軟正黑體"/>
              </a:rPr>
              <a:t>3</a:t>
            </a:r>
            <a:r>
              <a:rPr sz="2000" spc="-10" dirty="0">
                <a:solidFill>
                  <a:srgbClr val="434343"/>
                </a:solidFill>
                <a:latin typeface="微軟正黑體"/>
                <a:cs typeface="微軟正黑體"/>
              </a:rPr>
              <a:t>項擇</a:t>
            </a:r>
            <a:r>
              <a:rPr sz="2000" spc="-20" dirty="0">
                <a:solidFill>
                  <a:srgbClr val="434343"/>
                </a:solidFill>
                <a:latin typeface="微軟正黑體"/>
                <a:cs typeface="微軟正黑體"/>
              </a:rPr>
              <a:t>1</a:t>
            </a:r>
            <a:r>
              <a:rPr sz="2000" spc="-25" dirty="0">
                <a:solidFill>
                  <a:srgbClr val="434343"/>
                </a:solidFill>
                <a:latin typeface="微軟正黑體"/>
                <a:cs typeface="微軟正黑體"/>
              </a:rPr>
              <a:t>項。</a:t>
            </a:r>
            <a:endParaRPr sz="2000">
              <a:latin typeface="微軟正黑體"/>
              <a:cs typeface="微軟正黑體"/>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8508" y="464311"/>
            <a:ext cx="2082800" cy="436880"/>
          </a:xfrm>
          <a:prstGeom prst="rect">
            <a:avLst/>
          </a:prstGeom>
        </p:spPr>
        <p:txBody>
          <a:bodyPr vert="horz" wrap="square" lIns="0" tIns="12700" rIns="0" bIns="0" rtlCol="0">
            <a:spAutoFit/>
          </a:bodyPr>
          <a:lstStyle/>
          <a:p>
            <a:pPr marL="12700">
              <a:lnSpc>
                <a:spcPct val="100000"/>
              </a:lnSpc>
              <a:spcBef>
                <a:spcPts val="100"/>
              </a:spcBef>
            </a:pPr>
            <a:r>
              <a:rPr spc="-10" dirty="0"/>
              <a:t>擔任團內工作</a:t>
            </a:r>
          </a:p>
        </p:txBody>
      </p:sp>
      <p:sp>
        <p:nvSpPr>
          <p:cNvPr id="3" name="object 3"/>
          <p:cNvSpPr txBox="1"/>
          <p:nvPr/>
        </p:nvSpPr>
        <p:spPr>
          <a:xfrm>
            <a:off x="508508" y="1147121"/>
            <a:ext cx="3789679" cy="3090545"/>
          </a:xfrm>
          <a:prstGeom prst="rect">
            <a:avLst/>
          </a:prstGeom>
        </p:spPr>
        <p:txBody>
          <a:bodyPr vert="horz" wrap="square" lIns="0" tIns="12700" rIns="0" bIns="0" rtlCol="0">
            <a:spAutoFit/>
          </a:bodyPr>
          <a:lstStyle/>
          <a:p>
            <a:pPr marL="469900" marR="5080" indent="-457200" algn="just">
              <a:lnSpc>
                <a:spcPct val="114999"/>
              </a:lnSpc>
              <a:spcBef>
                <a:spcPts val="100"/>
              </a:spcBef>
            </a:pPr>
            <a:r>
              <a:rPr sz="2000" spc="35" dirty="0">
                <a:solidFill>
                  <a:srgbClr val="2A3990"/>
                </a:solidFill>
                <a:latin typeface="微軟正黑體"/>
                <a:cs typeface="微軟正黑體"/>
              </a:rPr>
              <a:t>二.  </a:t>
            </a:r>
            <a:r>
              <a:rPr sz="2000" spc="-20" dirty="0">
                <a:solidFill>
                  <a:srgbClr val="434343"/>
                </a:solidFill>
                <a:latin typeface="微軟正黑體"/>
                <a:cs typeface="微軟正黑體"/>
              </a:rPr>
              <a:t>曾在童軍團內擔任下列工作達</a:t>
            </a:r>
            <a:r>
              <a:rPr sz="2000" spc="-50" dirty="0">
                <a:solidFill>
                  <a:srgbClr val="434343"/>
                </a:solidFill>
                <a:latin typeface="微軟正黑體"/>
                <a:cs typeface="微軟正黑體"/>
              </a:rPr>
              <a:t> </a:t>
            </a:r>
            <a:r>
              <a:rPr sz="2000" dirty="0">
                <a:solidFill>
                  <a:srgbClr val="434343"/>
                </a:solidFill>
                <a:latin typeface="微軟正黑體"/>
                <a:cs typeface="微軟正黑體"/>
              </a:rPr>
              <a:t>4</a:t>
            </a:r>
            <a:r>
              <a:rPr sz="2000" spc="-15" dirty="0">
                <a:solidFill>
                  <a:srgbClr val="434343"/>
                </a:solidFill>
                <a:latin typeface="微軟正黑體"/>
                <a:cs typeface="微軟正黑體"/>
              </a:rPr>
              <a:t> 個月以上，並有良好績效。</a:t>
            </a:r>
            <a:r>
              <a:rPr sz="2000" spc="-50" dirty="0">
                <a:solidFill>
                  <a:srgbClr val="434343"/>
                </a:solidFill>
                <a:latin typeface="微軟正黑體"/>
                <a:cs typeface="微軟正黑體"/>
              </a:rPr>
              <a:t> </a:t>
            </a:r>
            <a:r>
              <a:rPr sz="2000" spc="-10" dirty="0">
                <a:solidFill>
                  <a:srgbClr val="434343"/>
                </a:solidFill>
                <a:latin typeface="微軟正黑體"/>
                <a:cs typeface="微軟正黑體"/>
              </a:rPr>
              <a:t>(團長評定)</a:t>
            </a:r>
            <a:endParaRPr sz="2000">
              <a:latin typeface="微軟正黑體"/>
              <a:cs typeface="微軟正黑體"/>
            </a:endParaRPr>
          </a:p>
          <a:p>
            <a:pPr marL="469900">
              <a:lnSpc>
                <a:spcPct val="100000"/>
              </a:lnSpc>
              <a:spcBef>
                <a:spcPts val="1560"/>
              </a:spcBef>
            </a:pPr>
            <a:r>
              <a:rPr sz="2000" b="1" u="sng" spc="-20" dirty="0">
                <a:solidFill>
                  <a:srgbClr val="6F2F9F"/>
                </a:solidFill>
                <a:uFill>
                  <a:solidFill>
                    <a:srgbClr val="6F2F9F"/>
                  </a:solidFill>
                </a:uFill>
                <a:latin typeface="微軟正黑體"/>
                <a:cs typeface="微軟正黑體"/>
              </a:rPr>
              <a:t>(一)正(副)小隊長。</a:t>
            </a:r>
            <a:endParaRPr sz="2000">
              <a:latin typeface="微軟正黑體"/>
              <a:cs typeface="微軟正黑體"/>
            </a:endParaRPr>
          </a:p>
          <a:p>
            <a:pPr marL="469900" marR="1173480">
              <a:lnSpc>
                <a:spcPct val="165000"/>
              </a:lnSpc>
              <a:spcBef>
                <a:spcPts val="5"/>
              </a:spcBef>
            </a:pPr>
            <a:r>
              <a:rPr sz="2000" b="1" u="sng" spc="-15" dirty="0">
                <a:solidFill>
                  <a:srgbClr val="6F2F9F"/>
                </a:solidFill>
                <a:uFill>
                  <a:solidFill>
                    <a:srgbClr val="6F2F9F"/>
                  </a:solidFill>
                </a:uFill>
                <a:latin typeface="微軟正黑體"/>
                <a:cs typeface="微軟正黑體"/>
              </a:rPr>
              <a:t>(二)正(副)聯隊長。</a:t>
            </a:r>
            <a:r>
              <a:rPr sz="2000" b="1" u="none" spc="-50" dirty="0">
                <a:solidFill>
                  <a:srgbClr val="6F2F9F"/>
                </a:solidFill>
                <a:latin typeface="微軟正黑體"/>
                <a:cs typeface="微軟正黑體"/>
              </a:rPr>
              <a:t> </a:t>
            </a:r>
            <a:r>
              <a:rPr sz="2000" b="1" u="sng" spc="-10" dirty="0">
                <a:solidFill>
                  <a:srgbClr val="6F2F9F"/>
                </a:solidFill>
                <a:uFill>
                  <a:solidFill>
                    <a:srgbClr val="6F2F9F"/>
                  </a:solidFill>
                </a:uFill>
                <a:latin typeface="微軟正黑體"/>
                <a:cs typeface="微軟正黑體"/>
              </a:rPr>
              <a:t>(三)團幹部。</a:t>
            </a:r>
            <a:endParaRPr sz="2000">
              <a:latin typeface="微軟正黑體"/>
              <a:cs typeface="微軟正黑體"/>
            </a:endParaRPr>
          </a:p>
          <a:p>
            <a:pPr marL="469900">
              <a:lnSpc>
                <a:spcPct val="100000"/>
              </a:lnSpc>
              <a:spcBef>
                <a:spcPts val="1560"/>
              </a:spcBef>
            </a:pPr>
            <a:r>
              <a:rPr sz="2000" spc="-10" dirty="0">
                <a:solidFill>
                  <a:srgbClr val="434343"/>
                </a:solidFill>
                <a:latin typeface="微軟正黑體"/>
                <a:cs typeface="微軟正黑體"/>
              </a:rPr>
              <a:t>(四)在幼童軍團服務。</a:t>
            </a:r>
            <a:endParaRPr sz="2000">
              <a:latin typeface="微軟正黑體"/>
              <a:cs typeface="微軟正黑體"/>
            </a:endParaRPr>
          </a:p>
        </p:txBody>
      </p:sp>
      <p:sp>
        <p:nvSpPr>
          <p:cNvPr id="4" name="object 4"/>
          <p:cNvSpPr txBox="1"/>
          <p:nvPr/>
        </p:nvSpPr>
        <p:spPr>
          <a:xfrm>
            <a:off x="4994275" y="1351391"/>
            <a:ext cx="3736975" cy="3094355"/>
          </a:xfrm>
          <a:prstGeom prst="rect">
            <a:avLst/>
          </a:prstGeom>
        </p:spPr>
        <p:txBody>
          <a:bodyPr vert="horz" wrap="square" lIns="0" tIns="53975" rIns="0" bIns="0" rtlCol="0">
            <a:spAutoFit/>
          </a:bodyPr>
          <a:lstStyle/>
          <a:p>
            <a:pPr marL="387350" indent="-374650">
              <a:lnSpc>
                <a:spcPct val="100000"/>
              </a:lnSpc>
              <a:spcBef>
                <a:spcPts val="425"/>
              </a:spcBef>
              <a:buSzPct val="127777"/>
              <a:buFont typeface="Wingdings"/>
              <a:buChar char=""/>
              <a:tabLst>
                <a:tab pos="387350" algn="l"/>
              </a:tabLst>
            </a:pPr>
            <a:r>
              <a:rPr sz="1800" spc="-5" dirty="0">
                <a:solidFill>
                  <a:srgbClr val="434343"/>
                </a:solidFill>
                <a:latin typeface="微軟正黑體"/>
                <a:cs typeface="微軟正黑體"/>
              </a:rPr>
              <a:t>增加副聯隊長、團幹部。</a:t>
            </a:r>
            <a:endParaRPr sz="1800">
              <a:latin typeface="微軟正黑體"/>
              <a:cs typeface="微軟正黑體"/>
            </a:endParaRPr>
          </a:p>
          <a:p>
            <a:pPr marL="387350" indent="-374650">
              <a:lnSpc>
                <a:spcPct val="100000"/>
              </a:lnSpc>
              <a:spcBef>
                <a:spcPts val="925"/>
              </a:spcBef>
              <a:buSzPct val="127777"/>
              <a:buFont typeface="Wingdings"/>
              <a:buChar char=""/>
              <a:tabLst>
                <a:tab pos="387350" algn="l"/>
              </a:tabLst>
            </a:pPr>
            <a:r>
              <a:rPr sz="1800" spc="-5" dirty="0">
                <a:solidFill>
                  <a:srgbClr val="434343"/>
                </a:solidFill>
                <a:latin typeface="微軟正黑體"/>
                <a:cs typeface="微軟正黑體"/>
              </a:rPr>
              <a:t>各團可依團內需求任命不同職務</a:t>
            </a:r>
            <a:endParaRPr sz="1800">
              <a:latin typeface="微軟正黑體"/>
              <a:cs typeface="微軟正黑體"/>
            </a:endParaRPr>
          </a:p>
          <a:p>
            <a:pPr marL="387350">
              <a:lnSpc>
                <a:spcPct val="100000"/>
              </a:lnSpc>
              <a:spcBef>
                <a:spcPts val="325"/>
              </a:spcBef>
            </a:pPr>
            <a:r>
              <a:rPr sz="1800" spc="-20" dirty="0">
                <a:solidFill>
                  <a:srgbClr val="434343"/>
                </a:solidFill>
                <a:latin typeface="微軟正黑體"/>
                <a:cs typeface="微軟正黑體"/>
              </a:rPr>
              <a:t>的幹部。</a:t>
            </a:r>
            <a:endParaRPr sz="1800">
              <a:latin typeface="微軟正黑體"/>
              <a:cs typeface="微軟正黑體"/>
            </a:endParaRPr>
          </a:p>
          <a:p>
            <a:pPr marL="387350" indent="-374650">
              <a:lnSpc>
                <a:spcPct val="100000"/>
              </a:lnSpc>
              <a:spcBef>
                <a:spcPts val="925"/>
              </a:spcBef>
              <a:buClr>
                <a:srgbClr val="434343"/>
              </a:buClr>
              <a:buSzPct val="127777"/>
              <a:buFont typeface="Wingdings"/>
              <a:buChar char=""/>
              <a:tabLst>
                <a:tab pos="387350" algn="l"/>
              </a:tabLst>
            </a:pPr>
            <a:r>
              <a:rPr sz="1800" dirty="0">
                <a:solidFill>
                  <a:srgbClr val="0000FF"/>
                </a:solidFill>
                <a:latin typeface="微軟正黑體"/>
                <a:cs typeface="微軟正黑體"/>
              </a:rPr>
              <a:t>任何一種工作</a:t>
            </a:r>
            <a:r>
              <a:rPr sz="1800" spc="-50" dirty="0">
                <a:solidFill>
                  <a:srgbClr val="434343"/>
                </a:solidFill>
                <a:latin typeface="微軟正黑體"/>
                <a:cs typeface="微軟正黑體"/>
              </a:rPr>
              <a:t>。</a:t>
            </a:r>
            <a:endParaRPr sz="1800">
              <a:latin typeface="微軟正黑體"/>
              <a:cs typeface="微軟正黑體"/>
            </a:endParaRPr>
          </a:p>
          <a:p>
            <a:pPr marL="387350" marR="5080" indent="-375285">
              <a:lnSpc>
                <a:spcPct val="114999"/>
              </a:lnSpc>
              <a:spcBef>
                <a:spcPts val="600"/>
              </a:spcBef>
              <a:buClr>
                <a:srgbClr val="434343"/>
              </a:buClr>
              <a:buSzPct val="127777"/>
              <a:buFont typeface="Wingdings"/>
              <a:buChar char=""/>
              <a:tabLst>
                <a:tab pos="387350" algn="l"/>
              </a:tabLst>
            </a:pPr>
            <a:r>
              <a:rPr sz="1800" spc="-5" dirty="0">
                <a:solidFill>
                  <a:srgbClr val="0000FF"/>
                </a:solidFill>
                <a:latin typeface="微軟正黑體"/>
                <a:cs typeface="微軟正黑體"/>
              </a:rPr>
              <a:t>晉級長城級擔任之團內工作應與</a:t>
            </a:r>
            <a:r>
              <a:rPr sz="1800" dirty="0">
                <a:solidFill>
                  <a:srgbClr val="0000FF"/>
                </a:solidFill>
                <a:latin typeface="微軟正黑體"/>
                <a:cs typeface="微軟正黑體"/>
              </a:rPr>
              <a:t>晉升獅級擔任之團內工作任期</a:t>
            </a:r>
            <a:r>
              <a:rPr sz="1800" b="1" spc="-50" dirty="0">
                <a:solidFill>
                  <a:srgbClr val="0000FF"/>
                </a:solidFill>
                <a:latin typeface="微軟正黑體"/>
                <a:cs typeface="微軟正黑體"/>
              </a:rPr>
              <a:t>不</a:t>
            </a:r>
            <a:r>
              <a:rPr sz="1800" b="1" dirty="0">
                <a:solidFill>
                  <a:srgbClr val="0000FF"/>
                </a:solidFill>
                <a:latin typeface="微軟正黑體"/>
                <a:cs typeface="微軟正黑體"/>
              </a:rPr>
              <a:t>重覆計算</a:t>
            </a:r>
            <a:r>
              <a:rPr sz="1800" spc="-5" dirty="0">
                <a:solidFill>
                  <a:srgbClr val="0000FF"/>
                </a:solidFill>
                <a:latin typeface="微軟正黑體"/>
                <a:cs typeface="微軟正黑體"/>
              </a:rPr>
              <a:t>。例如：擔任小隊長一</a:t>
            </a:r>
            <a:r>
              <a:rPr sz="1800" dirty="0">
                <a:solidFill>
                  <a:srgbClr val="0000FF"/>
                </a:solidFill>
                <a:latin typeface="微軟正黑體"/>
                <a:cs typeface="微軟正黑體"/>
              </a:rPr>
              <a:t>學年(9-6</a:t>
            </a:r>
            <a:r>
              <a:rPr sz="1800" spc="-10" dirty="0">
                <a:solidFill>
                  <a:srgbClr val="0000FF"/>
                </a:solidFill>
                <a:latin typeface="微軟正黑體"/>
                <a:cs typeface="微軟正黑體"/>
              </a:rPr>
              <a:t>月)，其中</a:t>
            </a:r>
            <a:r>
              <a:rPr sz="1800" dirty="0">
                <a:solidFill>
                  <a:srgbClr val="0000FF"/>
                </a:solidFill>
                <a:latin typeface="微軟正黑體"/>
                <a:cs typeface="微軟正黑體"/>
              </a:rPr>
              <a:t>9-</a:t>
            </a:r>
            <a:r>
              <a:rPr sz="1800" spc="-10" dirty="0">
                <a:solidFill>
                  <a:srgbClr val="0000FF"/>
                </a:solidFill>
                <a:latin typeface="微軟正黑體"/>
                <a:cs typeface="微軟正黑體"/>
              </a:rPr>
              <a:t>12</a:t>
            </a:r>
            <a:r>
              <a:rPr sz="1800" spc="-15" dirty="0">
                <a:solidFill>
                  <a:srgbClr val="0000FF"/>
                </a:solidFill>
                <a:latin typeface="微軟正黑體"/>
                <a:cs typeface="微軟正黑體"/>
              </a:rPr>
              <a:t>月作為獅</a:t>
            </a:r>
            <a:r>
              <a:rPr sz="1800" dirty="0">
                <a:solidFill>
                  <a:srgbClr val="0000FF"/>
                </a:solidFill>
                <a:latin typeface="微軟正黑體"/>
                <a:cs typeface="微軟正黑體"/>
              </a:rPr>
              <a:t>級使用，1-4</a:t>
            </a:r>
            <a:r>
              <a:rPr sz="1800" spc="-10" dirty="0">
                <a:solidFill>
                  <a:srgbClr val="0000FF"/>
                </a:solidFill>
                <a:latin typeface="微軟正黑體"/>
                <a:cs typeface="微軟正黑體"/>
              </a:rPr>
              <a:t>月作為長城級使用。</a:t>
            </a:r>
            <a:endParaRPr sz="1800">
              <a:latin typeface="微軟正黑體"/>
              <a:cs typeface="微軟正黑體"/>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2768600" cy="436880"/>
          </a:xfrm>
          <a:prstGeom prst="rect">
            <a:avLst/>
          </a:prstGeom>
        </p:spPr>
        <p:txBody>
          <a:bodyPr vert="horz" wrap="square" lIns="0" tIns="12700" rIns="0" bIns="0" rtlCol="0">
            <a:spAutoFit/>
          </a:bodyPr>
          <a:lstStyle/>
          <a:p>
            <a:pPr marL="12700">
              <a:lnSpc>
                <a:spcPct val="100000"/>
              </a:lnSpc>
              <a:spcBef>
                <a:spcPts val="100"/>
              </a:spcBef>
            </a:pPr>
            <a:r>
              <a:rPr spc="-10" dirty="0"/>
              <a:t>指導童軍晉升高級</a:t>
            </a:r>
          </a:p>
        </p:txBody>
      </p:sp>
      <p:sp>
        <p:nvSpPr>
          <p:cNvPr id="3" name="object 3"/>
          <p:cNvSpPr txBox="1"/>
          <p:nvPr/>
        </p:nvSpPr>
        <p:spPr>
          <a:xfrm>
            <a:off x="390550" y="1273276"/>
            <a:ext cx="3808729" cy="726440"/>
          </a:xfrm>
          <a:prstGeom prst="rect">
            <a:avLst/>
          </a:prstGeom>
        </p:spPr>
        <p:txBody>
          <a:bodyPr vert="horz" wrap="square" lIns="0" tIns="12700" rIns="0" bIns="0" rtlCol="0">
            <a:spAutoFit/>
          </a:bodyPr>
          <a:lstStyle/>
          <a:p>
            <a:pPr marL="469900" marR="5080" indent="-457200">
              <a:lnSpc>
                <a:spcPct val="114999"/>
              </a:lnSpc>
              <a:spcBef>
                <a:spcPts val="100"/>
              </a:spcBef>
              <a:tabLst>
                <a:tab pos="469265" algn="l"/>
              </a:tabLst>
            </a:pPr>
            <a:r>
              <a:rPr sz="2000" spc="-10" dirty="0">
                <a:solidFill>
                  <a:srgbClr val="2A3990"/>
                </a:solidFill>
                <a:latin typeface="微軟正黑體"/>
                <a:cs typeface="微軟正黑體"/>
              </a:rPr>
              <a:t>三</a:t>
            </a:r>
            <a:r>
              <a:rPr sz="2000" spc="-50" dirty="0">
                <a:solidFill>
                  <a:srgbClr val="2A3990"/>
                </a:solidFill>
                <a:latin typeface="微軟正黑體"/>
                <a:cs typeface="微軟正黑體"/>
              </a:rPr>
              <a:t>.</a:t>
            </a:r>
            <a:r>
              <a:rPr sz="2000" dirty="0">
                <a:solidFill>
                  <a:srgbClr val="2A3990"/>
                </a:solidFill>
                <a:latin typeface="微軟正黑體"/>
                <a:cs typeface="微軟正黑體"/>
              </a:rPr>
              <a:t>	</a:t>
            </a:r>
            <a:r>
              <a:rPr sz="2000" dirty="0">
                <a:solidFill>
                  <a:srgbClr val="434343"/>
                </a:solidFill>
                <a:latin typeface="微軟正黑體"/>
                <a:cs typeface="微軟正黑體"/>
              </a:rPr>
              <a:t>曾協助團長指導</a:t>
            </a:r>
            <a:r>
              <a:rPr sz="2000" spc="-75" dirty="0">
                <a:solidFill>
                  <a:srgbClr val="434343"/>
                </a:solidFill>
                <a:latin typeface="微軟正黑體"/>
                <a:cs typeface="微軟正黑體"/>
              </a:rPr>
              <a:t> </a:t>
            </a:r>
            <a:r>
              <a:rPr sz="2000" dirty="0">
                <a:solidFill>
                  <a:srgbClr val="434343"/>
                </a:solidFill>
                <a:latin typeface="微軟正黑體"/>
                <a:cs typeface="微軟正黑體"/>
              </a:rPr>
              <a:t>2</a:t>
            </a:r>
            <a:r>
              <a:rPr sz="2000" spc="-40" dirty="0">
                <a:solidFill>
                  <a:srgbClr val="434343"/>
                </a:solidFill>
                <a:latin typeface="微軟正黑體"/>
                <a:cs typeface="微軟正黑體"/>
              </a:rPr>
              <a:t> </a:t>
            </a:r>
            <a:r>
              <a:rPr sz="2000" dirty="0">
                <a:solidFill>
                  <a:srgbClr val="434343"/>
                </a:solidFill>
                <a:latin typeface="微軟正黑體"/>
                <a:cs typeface="微軟正黑體"/>
              </a:rPr>
              <a:t>人晉升高</a:t>
            </a:r>
            <a:r>
              <a:rPr sz="2000" spc="-50" dirty="0">
                <a:solidFill>
                  <a:srgbClr val="434343"/>
                </a:solidFill>
                <a:latin typeface="微軟正黑體"/>
                <a:cs typeface="微軟正黑體"/>
              </a:rPr>
              <a:t>級</a:t>
            </a:r>
            <a:r>
              <a:rPr sz="2000" dirty="0">
                <a:solidFill>
                  <a:srgbClr val="434343"/>
                </a:solidFill>
                <a:latin typeface="微軟正黑體"/>
                <a:cs typeface="微軟正黑體"/>
              </a:rPr>
              <a:t>童軍</a:t>
            </a:r>
            <a:r>
              <a:rPr sz="2000" spc="-10" dirty="0">
                <a:solidFill>
                  <a:srgbClr val="434343"/>
                </a:solidFill>
                <a:latin typeface="微軟正黑體"/>
                <a:cs typeface="微軟正黑體"/>
              </a:rPr>
              <a:t>。</a:t>
            </a:r>
            <a:r>
              <a:rPr sz="2000" b="1" u="sng" dirty="0">
                <a:solidFill>
                  <a:srgbClr val="6F2F9F"/>
                </a:solidFill>
                <a:uFill>
                  <a:solidFill>
                    <a:srgbClr val="6F2F9F"/>
                  </a:solidFill>
                </a:uFill>
                <a:latin typeface="微軟正黑體"/>
                <a:cs typeface="微軟正黑體"/>
              </a:rPr>
              <a:t>(團長評定</a:t>
            </a:r>
            <a:r>
              <a:rPr sz="2000" b="1" u="sng" spc="-50" dirty="0">
                <a:solidFill>
                  <a:srgbClr val="6F2F9F"/>
                </a:solidFill>
                <a:uFill>
                  <a:solidFill>
                    <a:srgbClr val="6F2F9F"/>
                  </a:solidFill>
                </a:uFill>
                <a:latin typeface="微軟正黑體"/>
                <a:cs typeface="微軟正黑體"/>
              </a:rPr>
              <a:t>)</a:t>
            </a:r>
            <a:endParaRPr sz="2000">
              <a:latin typeface="微軟正黑體"/>
              <a:cs typeface="微軟正黑體"/>
            </a:endParaRPr>
          </a:p>
        </p:txBody>
      </p:sp>
      <p:sp>
        <p:nvSpPr>
          <p:cNvPr id="4" name="object 4"/>
          <p:cNvSpPr txBox="1"/>
          <p:nvPr/>
        </p:nvSpPr>
        <p:spPr>
          <a:xfrm>
            <a:off x="4994275" y="1316863"/>
            <a:ext cx="3601085" cy="299720"/>
          </a:xfrm>
          <a:prstGeom prst="rect">
            <a:avLst/>
          </a:prstGeom>
        </p:spPr>
        <p:txBody>
          <a:bodyPr vert="horz" wrap="square" lIns="0" tIns="12700" rIns="0" bIns="0" rtlCol="0">
            <a:spAutoFit/>
          </a:bodyPr>
          <a:lstStyle/>
          <a:p>
            <a:pPr marL="387350" indent="-374650">
              <a:lnSpc>
                <a:spcPct val="100000"/>
              </a:lnSpc>
              <a:spcBef>
                <a:spcPts val="100"/>
              </a:spcBef>
              <a:buSzPct val="127777"/>
              <a:buFont typeface="Wingdings"/>
              <a:buChar char=""/>
              <a:tabLst>
                <a:tab pos="387350" algn="l"/>
              </a:tabLst>
            </a:pPr>
            <a:r>
              <a:rPr sz="1800" spc="-5" dirty="0">
                <a:solidFill>
                  <a:srgbClr val="434343"/>
                </a:solidFill>
                <a:latin typeface="微軟正黑體"/>
                <a:cs typeface="微軟正黑體"/>
              </a:rPr>
              <a:t>由團長評定，免送童軍會備查。</a:t>
            </a:r>
            <a:endParaRPr sz="1800">
              <a:latin typeface="微軟正黑體"/>
              <a:cs typeface="微軟正黑體"/>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2082800" cy="436880"/>
          </a:xfrm>
          <a:prstGeom prst="rect">
            <a:avLst/>
          </a:prstGeom>
        </p:spPr>
        <p:txBody>
          <a:bodyPr vert="horz" wrap="square" lIns="0" tIns="12700" rIns="0" bIns="0" rtlCol="0">
            <a:spAutoFit/>
          </a:bodyPr>
          <a:lstStyle/>
          <a:p>
            <a:pPr marL="12700">
              <a:lnSpc>
                <a:spcPct val="100000"/>
              </a:lnSpc>
              <a:spcBef>
                <a:spcPts val="100"/>
              </a:spcBef>
            </a:pPr>
            <a:r>
              <a:rPr spc="-10" dirty="0"/>
              <a:t>領導小隊旅行</a:t>
            </a:r>
          </a:p>
        </p:txBody>
      </p:sp>
      <p:sp>
        <p:nvSpPr>
          <p:cNvPr id="3" name="object 3"/>
          <p:cNvSpPr txBox="1"/>
          <p:nvPr/>
        </p:nvSpPr>
        <p:spPr>
          <a:xfrm>
            <a:off x="390550" y="1273276"/>
            <a:ext cx="3807460" cy="1778635"/>
          </a:xfrm>
          <a:prstGeom prst="rect">
            <a:avLst/>
          </a:prstGeom>
        </p:spPr>
        <p:txBody>
          <a:bodyPr vert="horz" wrap="square" lIns="0" tIns="12700" rIns="0" bIns="0" rtlCol="0">
            <a:spAutoFit/>
          </a:bodyPr>
          <a:lstStyle/>
          <a:p>
            <a:pPr marL="469900" marR="5080" indent="-457200">
              <a:lnSpc>
                <a:spcPct val="114999"/>
              </a:lnSpc>
              <a:spcBef>
                <a:spcPts val="100"/>
              </a:spcBef>
              <a:tabLst>
                <a:tab pos="469265" algn="l"/>
              </a:tabLst>
            </a:pPr>
            <a:r>
              <a:rPr sz="2000" spc="-10" dirty="0">
                <a:solidFill>
                  <a:srgbClr val="2A3990"/>
                </a:solidFill>
                <a:latin typeface="微軟正黑體"/>
                <a:cs typeface="微軟正黑體"/>
              </a:rPr>
              <a:t>五</a:t>
            </a:r>
            <a:r>
              <a:rPr sz="2000" spc="-50" dirty="0">
                <a:solidFill>
                  <a:srgbClr val="2A3990"/>
                </a:solidFill>
                <a:latin typeface="微軟正黑體"/>
                <a:cs typeface="微軟正黑體"/>
              </a:rPr>
              <a:t>.</a:t>
            </a:r>
            <a:r>
              <a:rPr sz="2000" dirty="0">
                <a:solidFill>
                  <a:srgbClr val="2A3990"/>
                </a:solidFill>
                <a:latin typeface="微軟正黑體"/>
                <a:cs typeface="微軟正黑體"/>
              </a:rPr>
              <a:t>	</a:t>
            </a:r>
            <a:r>
              <a:rPr sz="2000" dirty="0">
                <a:solidFill>
                  <a:srgbClr val="434343"/>
                </a:solidFill>
                <a:latin typeface="微軟正黑體"/>
                <a:cs typeface="微軟正黑體"/>
              </a:rPr>
              <a:t>曾協助團長領導小隊完成</a:t>
            </a:r>
            <a:r>
              <a:rPr sz="2000" spc="-50" dirty="0">
                <a:solidFill>
                  <a:srgbClr val="434343"/>
                </a:solidFill>
                <a:latin typeface="微軟正黑體"/>
                <a:cs typeface="微軟正黑體"/>
              </a:rPr>
              <a:t> </a:t>
            </a:r>
            <a:r>
              <a:rPr sz="2000" dirty="0">
                <a:solidFill>
                  <a:srgbClr val="434343"/>
                </a:solidFill>
                <a:latin typeface="微軟正黑體"/>
                <a:cs typeface="微軟正黑體"/>
              </a:rPr>
              <a:t>2 </a:t>
            </a:r>
            <a:r>
              <a:rPr sz="2000" spc="-50" dirty="0">
                <a:solidFill>
                  <a:srgbClr val="434343"/>
                </a:solidFill>
                <a:latin typeface="微軟正黑體"/>
                <a:cs typeface="微軟正黑體"/>
              </a:rPr>
              <a:t>次 </a:t>
            </a:r>
            <a:r>
              <a:rPr sz="2000" dirty="0">
                <a:solidFill>
                  <a:srgbClr val="434343"/>
                </a:solidFill>
                <a:latin typeface="微軟正黑體"/>
                <a:cs typeface="微軟正黑體"/>
              </a:rPr>
              <a:t>8</a:t>
            </a:r>
            <a:r>
              <a:rPr sz="2000" spc="-5" dirty="0">
                <a:solidFill>
                  <a:srgbClr val="434343"/>
                </a:solidFill>
                <a:latin typeface="微軟正黑體"/>
                <a:cs typeface="微軟正黑體"/>
              </a:rPr>
              <a:t> </a:t>
            </a:r>
            <a:r>
              <a:rPr sz="2000" dirty="0">
                <a:solidFill>
                  <a:srgbClr val="434343"/>
                </a:solidFill>
                <a:latin typeface="微軟正黑體"/>
                <a:cs typeface="微軟正黑體"/>
              </a:rPr>
              <a:t>小時以上或</a:t>
            </a:r>
            <a:r>
              <a:rPr sz="2000" spc="-30" dirty="0">
                <a:solidFill>
                  <a:srgbClr val="434343"/>
                </a:solidFill>
                <a:latin typeface="微軟正黑體"/>
                <a:cs typeface="微軟正黑體"/>
              </a:rPr>
              <a:t> </a:t>
            </a:r>
            <a:r>
              <a:rPr sz="2000" dirty="0">
                <a:solidFill>
                  <a:srgbClr val="434343"/>
                </a:solidFill>
                <a:latin typeface="微軟正黑體"/>
                <a:cs typeface="微軟正黑體"/>
              </a:rPr>
              <a:t>1</a:t>
            </a:r>
            <a:r>
              <a:rPr sz="2000" spc="-20" dirty="0">
                <a:solidFill>
                  <a:srgbClr val="434343"/>
                </a:solidFill>
                <a:latin typeface="微軟正黑體"/>
                <a:cs typeface="微軟正黑體"/>
              </a:rPr>
              <a:t> </a:t>
            </a:r>
            <a:r>
              <a:rPr sz="2000" dirty="0">
                <a:solidFill>
                  <a:srgbClr val="434343"/>
                </a:solidFill>
                <a:latin typeface="微軟正黑體"/>
                <a:cs typeface="微軟正黑體"/>
              </a:rPr>
              <a:t>次</a:t>
            </a:r>
            <a:r>
              <a:rPr sz="2000" spc="-20" dirty="0">
                <a:solidFill>
                  <a:srgbClr val="434343"/>
                </a:solidFill>
                <a:latin typeface="微軟正黑體"/>
                <a:cs typeface="微軟正黑體"/>
              </a:rPr>
              <a:t> </a:t>
            </a:r>
            <a:r>
              <a:rPr sz="2000" dirty="0">
                <a:solidFill>
                  <a:srgbClr val="434343"/>
                </a:solidFill>
                <a:latin typeface="微軟正黑體"/>
                <a:cs typeface="微軟正黑體"/>
              </a:rPr>
              <a:t>24</a:t>
            </a:r>
            <a:r>
              <a:rPr sz="2000" spc="-5" dirty="0">
                <a:solidFill>
                  <a:srgbClr val="434343"/>
                </a:solidFill>
                <a:latin typeface="微軟正黑體"/>
                <a:cs typeface="微軟正黑體"/>
              </a:rPr>
              <a:t> </a:t>
            </a:r>
            <a:r>
              <a:rPr sz="2000" dirty="0">
                <a:solidFill>
                  <a:srgbClr val="434343"/>
                </a:solidFill>
                <a:latin typeface="微軟正黑體"/>
                <a:cs typeface="微軟正黑體"/>
              </a:rPr>
              <a:t>小時</a:t>
            </a:r>
            <a:r>
              <a:rPr sz="2000" spc="-50" dirty="0">
                <a:solidFill>
                  <a:srgbClr val="434343"/>
                </a:solidFill>
                <a:latin typeface="微軟正黑體"/>
                <a:cs typeface="微軟正黑體"/>
              </a:rPr>
              <a:t>以</a:t>
            </a:r>
            <a:r>
              <a:rPr sz="2000" spc="-10" dirty="0">
                <a:solidFill>
                  <a:srgbClr val="434343"/>
                </a:solidFill>
                <a:latin typeface="微軟正黑體"/>
                <a:cs typeface="微軟正黑體"/>
              </a:rPr>
              <a:t>上之長途旅行，並提出</a:t>
            </a:r>
            <a:r>
              <a:rPr sz="2000" spc="-15" dirty="0">
                <a:solidFill>
                  <a:srgbClr val="434343"/>
                </a:solidFill>
                <a:latin typeface="微軟正黑體"/>
                <a:cs typeface="微軟正黑體"/>
              </a:rPr>
              <a:t>完</a:t>
            </a:r>
            <a:r>
              <a:rPr sz="2000" spc="-10" dirty="0">
                <a:solidFill>
                  <a:srgbClr val="434343"/>
                </a:solidFill>
                <a:latin typeface="微軟正黑體"/>
                <a:cs typeface="微軟正黑體"/>
              </a:rPr>
              <a:t>整</a:t>
            </a:r>
            <a:r>
              <a:rPr sz="2000" spc="-50" dirty="0">
                <a:solidFill>
                  <a:srgbClr val="434343"/>
                </a:solidFill>
                <a:latin typeface="微軟正黑體"/>
                <a:cs typeface="微軟正黑體"/>
              </a:rPr>
              <a:t>書</a:t>
            </a:r>
            <a:r>
              <a:rPr sz="2000" dirty="0">
                <a:solidFill>
                  <a:srgbClr val="434343"/>
                </a:solidFill>
                <a:latin typeface="微軟正黑體"/>
                <a:cs typeface="微軟正黑體"/>
              </a:rPr>
              <a:t>面記錄。（團長評定，</a:t>
            </a:r>
            <a:r>
              <a:rPr sz="2000" spc="-15" dirty="0">
                <a:solidFill>
                  <a:srgbClr val="434343"/>
                </a:solidFill>
                <a:latin typeface="微軟正黑體"/>
                <a:cs typeface="微軟正黑體"/>
              </a:rPr>
              <a:t>資</a:t>
            </a:r>
            <a:r>
              <a:rPr sz="2000" dirty="0">
                <a:solidFill>
                  <a:srgbClr val="434343"/>
                </a:solidFill>
                <a:latin typeface="微軟正黑體"/>
                <a:cs typeface="微軟正黑體"/>
              </a:rPr>
              <a:t>料</a:t>
            </a:r>
            <a:r>
              <a:rPr sz="2000" spc="-50" dirty="0">
                <a:solidFill>
                  <a:srgbClr val="434343"/>
                </a:solidFill>
                <a:latin typeface="微軟正黑體"/>
                <a:cs typeface="微軟正黑體"/>
              </a:rPr>
              <a:t>送</a:t>
            </a:r>
            <a:r>
              <a:rPr sz="2000" dirty="0">
                <a:solidFill>
                  <a:srgbClr val="434343"/>
                </a:solidFill>
                <a:latin typeface="微軟正黑體"/>
                <a:cs typeface="微軟正黑體"/>
              </a:rPr>
              <a:t>縣（市）童軍會</a:t>
            </a:r>
            <a:r>
              <a:rPr sz="2000" dirty="0">
                <a:solidFill>
                  <a:srgbClr val="6F2F9F"/>
                </a:solidFill>
                <a:latin typeface="微軟正黑體"/>
                <a:cs typeface="微軟正黑體"/>
              </a:rPr>
              <a:t>核定</a:t>
            </a:r>
            <a:r>
              <a:rPr sz="2000" spc="-50" dirty="0">
                <a:solidFill>
                  <a:srgbClr val="434343"/>
                </a:solidFill>
                <a:latin typeface="微軟正黑體"/>
                <a:cs typeface="微軟正黑體"/>
              </a:rPr>
              <a:t>）</a:t>
            </a:r>
            <a:endParaRPr sz="2000">
              <a:latin typeface="微軟正黑體"/>
              <a:cs typeface="微軟正黑體"/>
            </a:endParaRPr>
          </a:p>
        </p:txBody>
      </p:sp>
      <p:sp>
        <p:nvSpPr>
          <p:cNvPr id="4" name="object 4"/>
          <p:cNvSpPr txBox="1"/>
          <p:nvPr/>
        </p:nvSpPr>
        <p:spPr>
          <a:xfrm>
            <a:off x="4994275" y="1351915"/>
            <a:ext cx="3692525" cy="1363980"/>
          </a:xfrm>
          <a:prstGeom prst="rect">
            <a:avLst/>
          </a:prstGeom>
        </p:spPr>
        <p:txBody>
          <a:bodyPr vert="horz" wrap="square" lIns="0" tIns="12700" rIns="0" bIns="0" rtlCol="0">
            <a:spAutoFit/>
          </a:bodyPr>
          <a:lstStyle/>
          <a:p>
            <a:pPr marL="387350" marR="97155" indent="-375285">
              <a:lnSpc>
                <a:spcPct val="114999"/>
              </a:lnSpc>
              <a:spcBef>
                <a:spcPts val="100"/>
              </a:spcBef>
              <a:buSzPct val="127777"/>
              <a:buFont typeface="Wingdings"/>
              <a:buChar char=""/>
              <a:tabLst>
                <a:tab pos="387350" algn="l"/>
              </a:tabLst>
            </a:pPr>
            <a:r>
              <a:rPr sz="1800" spc="-5" dirty="0">
                <a:solidFill>
                  <a:srgbClr val="434343"/>
                </a:solidFill>
                <a:latin typeface="微軟正黑體"/>
                <a:cs typeface="微軟正黑體"/>
              </a:rPr>
              <a:t>因使用交通工具不同，不需限定</a:t>
            </a:r>
            <a:r>
              <a:rPr sz="1800" spc="-10" dirty="0">
                <a:solidFill>
                  <a:srgbClr val="434343"/>
                </a:solidFill>
                <a:latin typeface="微軟正黑體"/>
                <a:cs typeface="微軟正黑體"/>
              </a:rPr>
              <a:t>旅行里程數及過夜。</a:t>
            </a:r>
            <a:endParaRPr sz="1800">
              <a:latin typeface="微軟正黑體"/>
              <a:cs typeface="微軟正黑體"/>
            </a:endParaRPr>
          </a:p>
          <a:p>
            <a:pPr marL="387350" indent="-374650">
              <a:lnSpc>
                <a:spcPct val="100000"/>
              </a:lnSpc>
              <a:spcBef>
                <a:spcPts val="919"/>
              </a:spcBef>
              <a:buClr>
                <a:srgbClr val="434343"/>
              </a:buClr>
              <a:buSzPct val="127777"/>
              <a:buFont typeface="Wingdings"/>
              <a:buChar char=""/>
              <a:tabLst>
                <a:tab pos="387350" algn="l"/>
              </a:tabLst>
            </a:pPr>
            <a:r>
              <a:rPr sz="1800" dirty="0">
                <a:solidFill>
                  <a:srgbClr val="0000FF"/>
                </a:solidFill>
                <a:latin typeface="微軟正黑體"/>
                <a:cs typeface="微軟正黑體"/>
              </a:rPr>
              <a:t>24</a:t>
            </a:r>
            <a:r>
              <a:rPr sz="1800" spc="-15" dirty="0">
                <a:solidFill>
                  <a:srgbClr val="0000FF"/>
                </a:solidFill>
                <a:latin typeface="微軟正黑體"/>
                <a:cs typeface="微軟正黑體"/>
              </a:rPr>
              <a:t> 小時包含隔宿，露營或宿營之</a:t>
            </a:r>
            <a:endParaRPr sz="1800">
              <a:latin typeface="微軟正黑體"/>
              <a:cs typeface="微軟正黑體"/>
            </a:endParaRPr>
          </a:p>
          <a:p>
            <a:pPr marL="387350">
              <a:lnSpc>
                <a:spcPct val="100000"/>
              </a:lnSpc>
              <a:spcBef>
                <a:spcPts val="330"/>
              </a:spcBef>
            </a:pPr>
            <a:r>
              <a:rPr sz="1800" dirty="0">
                <a:solidFill>
                  <a:srgbClr val="0000FF"/>
                </a:solidFill>
                <a:latin typeface="微軟正黑體"/>
                <a:cs typeface="微軟正黑體"/>
              </a:rPr>
              <a:t>時間</a:t>
            </a:r>
            <a:r>
              <a:rPr sz="1800" spc="-50" dirty="0">
                <a:solidFill>
                  <a:srgbClr val="434343"/>
                </a:solidFill>
                <a:latin typeface="微軟正黑體"/>
                <a:cs typeface="微軟正黑體"/>
              </a:rPr>
              <a:t>。</a:t>
            </a:r>
            <a:endParaRPr sz="1800">
              <a:latin typeface="微軟正黑體"/>
              <a:cs typeface="微軟正黑體"/>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3264535" cy="436880"/>
          </a:xfrm>
          <a:prstGeom prst="rect">
            <a:avLst/>
          </a:prstGeom>
        </p:spPr>
        <p:txBody>
          <a:bodyPr vert="horz" wrap="square" lIns="0" tIns="12700" rIns="0" bIns="0" rtlCol="0">
            <a:spAutoFit/>
          </a:bodyPr>
          <a:lstStyle/>
          <a:p>
            <a:pPr marL="12700">
              <a:lnSpc>
                <a:spcPct val="100000"/>
              </a:lnSpc>
              <a:spcBef>
                <a:spcPts val="100"/>
              </a:spcBef>
            </a:pPr>
            <a:r>
              <a:rPr dirty="0"/>
              <a:t>取得專科章11</a:t>
            </a:r>
            <a:r>
              <a:rPr spc="-25" dirty="0"/>
              <a:t> 種以上</a:t>
            </a:r>
          </a:p>
        </p:txBody>
      </p:sp>
      <p:sp>
        <p:nvSpPr>
          <p:cNvPr id="3" name="object 3"/>
          <p:cNvSpPr txBox="1"/>
          <p:nvPr/>
        </p:nvSpPr>
        <p:spPr>
          <a:xfrm>
            <a:off x="390550" y="1318387"/>
            <a:ext cx="3749040" cy="1687830"/>
          </a:xfrm>
          <a:prstGeom prst="rect">
            <a:avLst/>
          </a:prstGeom>
        </p:spPr>
        <p:txBody>
          <a:bodyPr vert="horz" wrap="square" lIns="0" tIns="13335" rIns="0" bIns="0" rtlCol="0">
            <a:spAutoFit/>
          </a:bodyPr>
          <a:lstStyle/>
          <a:p>
            <a:pPr marL="12700">
              <a:lnSpc>
                <a:spcPct val="100000"/>
              </a:lnSpc>
              <a:spcBef>
                <a:spcPts val="105"/>
              </a:spcBef>
            </a:pPr>
            <a:r>
              <a:rPr sz="2000" spc="-10" dirty="0">
                <a:solidFill>
                  <a:srgbClr val="434343"/>
                </a:solidFill>
                <a:latin typeface="微軟正黑體"/>
                <a:cs typeface="微軟正黑體"/>
              </a:rPr>
              <a:t>(一)國家公民專科章。</a:t>
            </a:r>
            <a:endParaRPr sz="2000">
              <a:latin typeface="微軟正黑體"/>
              <a:cs typeface="微軟正黑體"/>
            </a:endParaRPr>
          </a:p>
          <a:p>
            <a:pPr marL="12700">
              <a:lnSpc>
                <a:spcPct val="100000"/>
              </a:lnSpc>
              <a:spcBef>
                <a:spcPts val="1555"/>
              </a:spcBef>
            </a:pPr>
            <a:r>
              <a:rPr sz="2000" spc="-10" dirty="0">
                <a:solidFill>
                  <a:srgbClr val="434343"/>
                </a:solidFill>
                <a:latin typeface="微軟正黑體"/>
                <a:cs typeface="微軟正黑體"/>
              </a:rPr>
              <a:t>(二)急救專科章。</a:t>
            </a:r>
            <a:endParaRPr sz="2000">
              <a:latin typeface="微軟正黑體"/>
              <a:cs typeface="微軟正黑體"/>
            </a:endParaRPr>
          </a:p>
          <a:p>
            <a:pPr marL="12700" marR="5080">
              <a:lnSpc>
                <a:spcPct val="114999"/>
              </a:lnSpc>
              <a:spcBef>
                <a:spcPts val="1205"/>
              </a:spcBef>
            </a:pPr>
            <a:r>
              <a:rPr sz="2000" spc="-20" dirty="0">
                <a:solidFill>
                  <a:srgbClr val="434343"/>
                </a:solidFill>
                <a:latin typeface="微軟正黑體"/>
                <a:cs typeface="微軟正黑體"/>
              </a:rPr>
              <a:t>(三)游泳專科章或自行車專科章或</a:t>
            </a:r>
            <a:r>
              <a:rPr sz="2000" dirty="0">
                <a:solidFill>
                  <a:srgbClr val="434343"/>
                </a:solidFill>
                <a:latin typeface="微軟正黑體"/>
                <a:cs typeface="微軟正黑體"/>
              </a:rPr>
              <a:t>越野專科章3</a:t>
            </a:r>
            <a:r>
              <a:rPr sz="2000" spc="-15" dirty="0">
                <a:solidFill>
                  <a:srgbClr val="434343"/>
                </a:solidFill>
                <a:latin typeface="微軟正黑體"/>
                <a:cs typeface="微軟正黑體"/>
              </a:rPr>
              <a:t> 項擇</a:t>
            </a:r>
            <a:r>
              <a:rPr sz="2000" dirty="0">
                <a:solidFill>
                  <a:srgbClr val="434343"/>
                </a:solidFill>
                <a:latin typeface="微軟正黑體"/>
                <a:cs typeface="微軟正黑體"/>
              </a:rPr>
              <a:t>1</a:t>
            </a:r>
            <a:r>
              <a:rPr sz="2000" spc="-25" dirty="0">
                <a:solidFill>
                  <a:srgbClr val="434343"/>
                </a:solidFill>
                <a:latin typeface="微軟正黑體"/>
                <a:cs typeface="微軟正黑體"/>
              </a:rPr>
              <a:t> 項。</a:t>
            </a:r>
            <a:endParaRPr sz="2000">
              <a:latin typeface="微軟正黑體"/>
              <a:cs typeface="微軟正黑體"/>
            </a:endParaRPr>
          </a:p>
        </p:txBody>
      </p:sp>
      <p:sp>
        <p:nvSpPr>
          <p:cNvPr id="4" name="object 4"/>
          <p:cNvSpPr txBox="1"/>
          <p:nvPr/>
        </p:nvSpPr>
        <p:spPr>
          <a:xfrm>
            <a:off x="4994275" y="1275715"/>
            <a:ext cx="3865245" cy="656590"/>
          </a:xfrm>
          <a:prstGeom prst="rect">
            <a:avLst/>
          </a:prstGeom>
        </p:spPr>
        <p:txBody>
          <a:bodyPr vert="horz" wrap="square" lIns="0" tIns="12700" rIns="0" bIns="0" rtlCol="0">
            <a:spAutoFit/>
          </a:bodyPr>
          <a:lstStyle/>
          <a:p>
            <a:pPr marL="387350" marR="5080" indent="-375285">
              <a:lnSpc>
                <a:spcPct val="114999"/>
              </a:lnSpc>
              <a:spcBef>
                <a:spcPts val="100"/>
              </a:spcBef>
              <a:buSzPct val="127777"/>
              <a:buFont typeface="Wingdings"/>
              <a:buChar char=""/>
              <a:tabLst>
                <a:tab pos="387350" algn="l"/>
              </a:tabLst>
            </a:pPr>
            <a:r>
              <a:rPr sz="1800" dirty="0">
                <a:solidFill>
                  <a:srgbClr val="434343"/>
                </a:solidFill>
                <a:latin typeface="微軟正黑體"/>
                <a:cs typeface="微軟正黑體"/>
              </a:rPr>
              <a:t>游泳、自行車、越野：3</a:t>
            </a:r>
            <a:r>
              <a:rPr sz="1800" spc="-10" dirty="0">
                <a:solidFill>
                  <a:srgbClr val="434343"/>
                </a:solidFill>
                <a:latin typeface="微軟正黑體"/>
                <a:cs typeface="微軟正黑體"/>
              </a:rPr>
              <a:t>項擇</a:t>
            </a:r>
            <a:r>
              <a:rPr sz="1800" dirty="0">
                <a:solidFill>
                  <a:srgbClr val="434343"/>
                </a:solidFill>
                <a:latin typeface="微軟正黑體"/>
                <a:cs typeface="微軟正黑體"/>
              </a:rPr>
              <a:t>1</a:t>
            </a:r>
            <a:r>
              <a:rPr sz="1800" spc="-25" dirty="0">
                <a:solidFill>
                  <a:srgbClr val="434343"/>
                </a:solidFill>
                <a:latin typeface="微軟正黑體"/>
                <a:cs typeface="微軟正黑體"/>
              </a:rPr>
              <a:t>項，</a:t>
            </a:r>
            <a:r>
              <a:rPr sz="1800" dirty="0">
                <a:solidFill>
                  <a:srgbClr val="434343"/>
                </a:solidFill>
                <a:latin typeface="微軟正黑體"/>
                <a:cs typeface="微軟正黑體"/>
              </a:rPr>
              <a:t>另2</a:t>
            </a:r>
            <a:r>
              <a:rPr sz="1800" spc="-5" dirty="0">
                <a:solidFill>
                  <a:srgbClr val="434343"/>
                </a:solidFill>
                <a:latin typeface="微軟正黑體"/>
                <a:cs typeface="微軟正黑體"/>
              </a:rPr>
              <a:t>項得列入選修之計算。</a:t>
            </a:r>
            <a:endParaRPr sz="1800">
              <a:latin typeface="微軟正黑體"/>
              <a:cs typeface="微軟正黑體"/>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7062" y="2224532"/>
            <a:ext cx="2692400" cy="665480"/>
          </a:xfrm>
          <a:prstGeom prst="rect">
            <a:avLst/>
          </a:prstGeom>
        </p:spPr>
        <p:txBody>
          <a:bodyPr vert="horz" wrap="square" lIns="0" tIns="12700" rIns="0" bIns="0" rtlCol="0">
            <a:spAutoFit/>
          </a:bodyPr>
          <a:lstStyle/>
          <a:p>
            <a:pPr marL="12700">
              <a:lnSpc>
                <a:spcPct val="100000"/>
              </a:lnSpc>
              <a:spcBef>
                <a:spcPts val="100"/>
              </a:spcBef>
            </a:pPr>
            <a:r>
              <a:rPr sz="4200" spc="-10" dirty="0">
                <a:solidFill>
                  <a:srgbClr val="FFFFFF"/>
                </a:solidFill>
              </a:rPr>
              <a:t>國花級童軍</a:t>
            </a:r>
            <a:endParaRPr sz="4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1739900" cy="436880"/>
          </a:xfrm>
          <a:prstGeom prst="rect">
            <a:avLst/>
          </a:prstGeom>
        </p:spPr>
        <p:txBody>
          <a:bodyPr vert="horz" wrap="square" lIns="0" tIns="12700" rIns="0" bIns="0" rtlCol="0">
            <a:spAutoFit/>
          </a:bodyPr>
          <a:lstStyle/>
          <a:p>
            <a:pPr marL="12700">
              <a:lnSpc>
                <a:spcPct val="100000"/>
              </a:lnSpc>
              <a:spcBef>
                <a:spcPts val="100"/>
              </a:spcBef>
            </a:pPr>
            <a:r>
              <a:rPr spc="-10" dirty="0"/>
              <a:t>國花級童軍</a:t>
            </a:r>
          </a:p>
        </p:txBody>
      </p:sp>
      <p:sp>
        <p:nvSpPr>
          <p:cNvPr id="3" name="object 3"/>
          <p:cNvSpPr txBox="1"/>
          <p:nvPr/>
        </p:nvSpPr>
        <p:spPr>
          <a:xfrm>
            <a:off x="390550" y="1348416"/>
            <a:ext cx="8311515" cy="2130425"/>
          </a:xfrm>
          <a:prstGeom prst="rect">
            <a:avLst/>
          </a:prstGeom>
        </p:spPr>
        <p:txBody>
          <a:bodyPr vert="horz" wrap="square" lIns="0" tIns="13335" rIns="0" bIns="0" rtlCol="0">
            <a:spAutoFit/>
          </a:bodyPr>
          <a:lstStyle/>
          <a:p>
            <a:pPr marL="12700" marR="5080">
              <a:lnSpc>
                <a:spcPct val="114999"/>
              </a:lnSpc>
              <a:spcBef>
                <a:spcPts val="105"/>
              </a:spcBef>
            </a:pPr>
            <a:r>
              <a:rPr sz="2000" spc="-15" dirty="0">
                <a:solidFill>
                  <a:srgbClr val="434343"/>
                </a:solidFill>
                <a:latin typeface="微軟正黑體"/>
                <a:cs typeface="微軟正黑體"/>
              </a:rPr>
              <a:t>核准長城級童軍章之後，開始</a:t>
            </a:r>
            <a:r>
              <a:rPr sz="2000" b="1" spc="-10" dirty="0">
                <a:solidFill>
                  <a:srgbClr val="434343"/>
                </a:solidFill>
                <a:latin typeface="微軟正黑體"/>
                <a:cs typeface="微軟正黑體"/>
              </a:rPr>
              <a:t>8</a:t>
            </a:r>
            <a:r>
              <a:rPr sz="2000" b="1" spc="-15" dirty="0">
                <a:solidFill>
                  <a:srgbClr val="434343"/>
                </a:solidFill>
                <a:latin typeface="微軟正黑體"/>
                <a:cs typeface="微軟正黑體"/>
              </a:rPr>
              <a:t>個月</a:t>
            </a:r>
            <a:r>
              <a:rPr sz="2000" spc="-30" dirty="0">
                <a:solidFill>
                  <a:srgbClr val="434343"/>
                </a:solidFill>
                <a:latin typeface="微軟正黑體"/>
                <a:cs typeface="微軟正黑體"/>
              </a:rPr>
              <a:t>以上，國花級童軍合格標準訓練，其童</a:t>
            </a:r>
            <a:r>
              <a:rPr sz="2000" spc="-20" dirty="0">
                <a:solidFill>
                  <a:srgbClr val="434343"/>
                </a:solidFill>
                <a:latin typeface="微軟正黑體"/>
                <a:cs typeface="微軟正黑體"/>
              </a:rPr>
              <a:t>軍精神、領導能力、群體生活，經團長認可；專科智能，經考驗委員評定合於專科章標準。各項經團長確達國花級童軍合格標準，由所屬童軍團提</a:t>
            </a:r>
            <a:r>
              <a:rPr sz="2000" spc="-10" dirty="0">
                <a:solidFill>
                  <a:srgbClr val="434343"/>
                </a:solidFill>
                <a:latin typeface="微軟正黑體"/>
                <a:cs typeface="微軟正黑體"/>
              </a:rPr>
              <a:t>報縣（市）</a:t>
            </a:r>
            <a:r>
              <a:rPr sz="2000" spc="-15" dirty="0">
                <a:solidFill>
                  <a:srgbClr val="434343"/>
                </a:solidFill>
                <a:latin typeface="微軟正黑體"/>
                <a:cs typeface="微軟正黑體"/>
              </a:rPr>
              <a:t>童軍會申請晉級，經縣</a:t>
            </a:r>
            <a:r>
              <a:rPr sz="2000" spc="-10" dirty="0">
                <a:solidFill>
                  <a:srgbClr val="434343"/>
                </a:solidFill>
                <a:latin typeface="微軟正黑體"/>
                <a:cs typeface="微軟正黑體"/>
              </a:rPr>
              <a:t>（</a:t>
            </a:r>
            <a:r>
              <a:rPr sz="2000" spc="-15" dirty="0">
                <a:solidFill>
                  <a:srgbClr val="434343"/>
                </a:solidFill>
                <a:latin typeface="微軟正黑體"/>
                <a:cs typeface="微軟正黑體"/>
              </a:rPr>
              <a:t>市</a:t>
            </a:r>
            <a:r>
              <a:rPr sz="2000" spc="-10" dirty="0">
                <a:solidFill>
                  <a:srgbClr val="434343"/>
                </a:solidFill>
                <a:latin typeface="微軟正黑體"/>
                <a:cs typeface="微軟正黑體"/>
              </a:rPr>
              <a:t>）</a:t>
            </a:r>
            <a:r>
              <a:rPr sz="2000" spc="-20" dirty="0">
                <a:solidFill>
                  <a:srgbClr val="434343"/>
                </a:solidFill>
                <a:latin typeface="微軟正黑體"/>
                <a:cs typeface="微軟正黑體"/>
              </a:rPr>
              <a:t>童軍會審議確達國花級童軍合格</a:t>
            </a:r>
            <a:r>
              <a:rPr sz="2000" spc="-15" dirty="0">
                <a:solidFill>
                  <a:srgbClr val="434343"/>
                </a:solidFill>
                <a:latin typeface="微軟正黑體"/>
                <a:cs typeface="微軟正黑體"/>
              </a:rPr>
              <a:t>標準，送總會核定，晉級國花級童軍名冊副知省</a:t>
            </a:r>
            <a:r>
              <a:rPr sz="2000" dirty="0">
                <a:solidFill>
                  <a:srgbClr val="434343"/>
                </a:solidFill>
                <a:latin typeface="微軟正黑體"/>
                <a:cs typeface="微軟正黑體"/>
              </a:rPr>
              <a:t>（</a:t>
            </a:r>
            <a:r>
              <a:rPr sz="2000" spc="-15" dirty="0">
                <a:solidFill>
                  <a:srgbClr val="434343"/>
                </a:solidFill>
                <a:latin typeface="微軟正黑體"/>
                <a:cs typeface="微軟正黑體"/>
              </a:rPr>
              <a:t>市</a:t>
            </a:r>
            <a:r>
              <a:rPr sz="2000" dirty="0">
                <a:solidFill>
                  <a:srgbClr val="434343"/>
                </a:solidFill>
                <a:latin typeface="微軟正黑體"/>
                <a:cs typeface="微軟正黑體"/>
              </a:rPr>
              <a:t>）</a:t>
            </a:r>
            <a:r>
              <a:rPr sz="2000" spc="-20" dirty="0">
                <a:solidFill>
                  <a:srgbClr val="434343"/>
                </a:solidFill>
                <a:latin typeface="微軟正黑體"/>
                <a:cs typeface="微軟正黑體"/>
              </a:rPr>
              <a:t>童軍會。在全國性童軍儀典活動中，頒授國花級童軍合格證書及國花級童軍章。</a:t>
            </a:r>
            <a:endParaRPr sz="2000">
              <a:latin typeface="微軟正黑體"/>
              <a:cs typeface="微軟正黑體"/>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93750" rIns="0" bIns="0" rtlCol="0">
            <a:spAutoFit/>
          </a:bodyPr>
          <a:lstStyle/>
          <a:p>
            <a:pPr marL="198755">
              <a:lnSpc>
                <a:spcPct val="100000"/>
              </a:lnSpc>
              <a:spcBef>
                <a:spcPts val="100"/>
              </a:spcBef>
            </a:pPr>
            <a:r>
              <a:rPr dirty="0"/>
              <a:t>國花級童軍合格標準</a:t>
            </a:r>
            <a:r>
              <a:rPr spc="-10" dirty="0"/>
              <a:t>(1/3)</a:t>
            </a:r>
          </a:p>
        </p:txBody>
      </p:sp>
      <p:sp>
        <p:nvSpPr>
          <p:cNvPr id="3" name="object 3"/>
          <p:cNvSpPr txBox="1"/>
          <p:nvPr/>
        </p:nvSpPr>
        <p:spPr>
          <a:xfrm>
            <a:off x="390550" y="1087983"/>
            <a:ext cx="8060690" cy="3241675"/>
          </a:xfrm>
          <a:prstGeom prst="rect">
            <a:avLst/>
          </a:prstGeom>
        </p:spPr>
        <p:txBody>
          <a:bodyPr vert="horz" wrap="square" lIns="0" tIns="134620" rIns="0" bIns="0" rtlCol="0">
            <a:spAutoFit/>
          </a:bodyPr>
          <a:lstStyle/>
          <a:p>
            <a:pPr marL="12700">
              <a:lnSpc>
                <a:spcPct val="100000"/>
              </a:lnSpc>
              <a:spcBef>
                <a:spcPts val="1060"/>
              </a:spcBef>
              <a:tabLst>
                <a:tab pos="527685" algn="l"/>
              </a:tabLst>
            </a:pPr>
            <a:r>
              <a:rPr sz="2000" spc="-10" dirty="0">
                <a:solidFill>
                  <a:srgbClr val="2A3990"/>
                </a:solidFill>
                <a:latin typeface="微軟正黑體"/>
                <a:cs typeface="微軟正黑體"/>
              </a:rPr>
              <a:t>一</a:t>
            </a:r>
            <a:r>
              <a:rPr sz="2000" spc="-50" dirty="0">
                <a:solidFill>
                  <a:srgbClr val="2A3990"/>
                </a:solidFill>
                <a:latin typeface="微軟正黑體"/>
                <a:cs typeface="微軟正黑體"/>
              </a:rPr>
              <a:t>.</a:t>
            </a:r>
            <a:r>
              <a:rPr sz="2000" dirty="0">
                <a:solidFill>
                  <a:srgbClr val="2A3990"/>
                </a:solidFill>
                <a:latin typeface="微軟正黑體"/>
                <a:cs typeface="微軟正黑體"/>
              </a:rPr>
              <a:t>	</a:t>
            </a:r>
            <a:r>
              <a:rPr sz="2000" dirty="0">
                <a:solidFill>
                  <a:srgbClr val="434343"/>
                </a:solidFill>
                <a:latin typeface="微軟正黑體"/>
                <a:cs typeface="微軟正黑體"/>
              </a:rPr>
              <a:t>實踐並能對外簡要說明</a:t>
            </a:r>
            <a:r>
              <a:rPr sz="2000" spc="-15" dirty="0">
                <a:solidFill>
                  <a:srgbClr val="434343"/>
                </a:solidFill>
                <a:latin typeface="微軟正黑體"/>
                <a:cs typeface="微軟正黑體"/>
              </a:rPr>
              <a:t>童</a:t>
            </a:r>
            <a:r>
              <a:rPr sz="2000" dirty="0">
                <a:solidFill>
                  <a:srgbClr val="434343"/>
                </a:solidFill>
                <a:latin typeface="微軟正黑體"/>
                <a:cs typeface="微軟正黑體"/>
              </a:rPr>
              <a:t>軍諾</a:t>
            </a:r>
            <a:r>
              <a:rPr sz="2000" spc="-15" dirty="0">
                <a:solidFill>
                  <a:srgbClr val="434343"/>
                </a:solidFill>
                <a:latin typeface="微軟正黑體"/>
                <a:cs typeface="微軟正黑體"/>
              </a:rPr>
              <a:t>言</a:t>
            </a:r>
            <a:r>
              <a:rPr sz="2000" dirty="0">
                <a:solidFill>
                  <a:srgbClr val="434343"/>
                </a:solidFill>
                <a:latin typeface="微軟正黑體"/>
                <a:cs typeface="微軟正黑體"/>
              </a:rPr>
              <a:t>、規</a:t>
            </a:r>
            <a:r>
              <a:rPr sz="2000" spc="-15" dirty="0">
                <a:solidFill>
                  <a:srgbClr val="434343"/>
                </a:solidFill>
                <a:latin typeface="微軟正黑體"/>
                <a:cs typeface="微軟正黑體"/>
              </a:rPr>
              <a:t>律</a:t>
            </a:r>
            <a:r>
              <a:rPr sz="2000" dirty="0">
                <a:solidFill>
                  <a:srgbClr val="434343"/>
                </a:solidFill>
                <a:latin typeface="微軟正黑體"/>
                <a:cs typeface="微軟正黑體"/>
              </a:rPr>
              <a:t>、銘</a:t>
            </a:r>
            <a:r>
              <a:rPr sz="2000" spc="-15" dirty="0">
                <a:solidFill>
                  <a:srgbClr val="434343"/>
                </a:solidFill>
                <a:latin typeface="微軟正黑體"/>
                <a:cs typeface="微軟正黑體"/>
              </a:rPr>
              <a:t>言</a:t>
            </a:r>
            <a:r>
              <a:rPr sz="2000" dirty="0">
                <a:solidFill>
                  <a:srgbClr val="434343"/>
                </a:solidFill>
                <a:latin typeface="微軟正黑體"/>
                <a:cs typeface="微軟正黑體"/>
              </a:rPr>
              <a:t>，有</a:t>
            </a:r>
            <a:r>
              <a:rPr sz="2000" spc="-15" dirty="0">
                <a:solidFill>
                  <a:srgbClr val="434343"/>
                </a:solidFill>
                <a:latin typeface="微軟正黑體"/>
                <a:cs typeface="微軟正黑體"/>
              </a:rPr>
              <a:t>良</a:t>
            </a:r>
            <a:r>
              <a:rPr sz="2000" dirty="0">
                <a:solidFill>
                  <a:srgbClr val="434343"/>
                </a:solidFill>
                <a:latin typeface="微軟正黑體"/>
                <a:cs typeface="微軟正黑體"/>
              </a:rPr>
              <a:t>好成</a:t>
            </a:r>
            <a:r>
              <a:rPr sz="2000" spc="-15" dirty="0">
                <a:solidFill>
                  <a:srgbClr val="434343"/>
                </a:solidFill>
                <a:latin typeface="微軟正黑體"/>
                <a:cs typeface="微軟正黑體"/>
              </a:rPr>
              <a:t>績</a:t>
            </a:r>
            <a:r>
              <a:rPr sz="2000" dirty="0">
                <a:solidFill>
                  <a:srgbClr val="434343"/>
                </a:solidFill>
                <a:latin typeface="微軟正黑體"/>
                <a:cs typeface="微軟正黑體"/>
              </a:rPr>
              <a:t>表現</a:t>
            </a:r>
            <a:r>
              <a:rPr sz="2000" spc="-50" dirty="0">
                <a:solidFill>
                  <a:srgbClr val="434343"/>
                </a:solidFill>
                <a:latin typeface="微軟正黑體"/>
                <a:cs typeface="微軟正黑體"/>
              </a:rPr>
              <a:t>。</a:t>
            </a:r>
            <a:endParaRPr sz="2000">
              <a:latin typeface="微軟正黑體"/>
              <a:cs typeface="微軟正黑體"/>
            </a:endParaRPr>
          </a:p>
          <a:p>
            <a:pPr marL="527685">
              <a:lnSpc>
                <a:spcPct val="100000"/>
              </a:lnSpc>
              <a:spcBef>
                <a:spcPts val="960"/>
              </a:spcBef>
            </a:pPr>
            <a:r>
              <a:rPr sz="2000" dirty="0">
                <a:solidFill>
                  <a:srgbClr val="434343"/>
                </a:solidFill>
                <a:latin typeface="微軟正黑體"/>
                <a:cs typeface="微軟正黑體"/>
              </a:rPr>
              <a:t>（團長評定</a:t>
            </a:r>
            <a:r>
              <a:rPr sz="2000" spc="-50" dirty="0">
                <a:solidFill>
                  <a:srgbClr val="434343"/>
                </a:solidFill>
                <a:latin typeface="微軟正黑體"/>
                <a:cs typeface="微軟正黑體"/>
              </a:rPr>
              <a:t>）</a:t>
            </a:r>
            <a:endParaRPr sz="2000">
              <a:latin typeface="微軟正黑體"/>
              <a:cs typeface="微軟正黑體"/>
            </a:endParaRPr>
          </a:p>
          <a:p>
            <a:pPr marL="527685" marR="110489" indent="-515620" algn="just">
              <a:lnSpc>
                <a:spcPct val="140000"/>
              </a:lnSpc>
              <a:spcBef>
                <a:spcPts val="600"/>
              </a:spcBef>
            </a:pPr>
            <a:r>
              <a:rPr sz="2000" spc="-5" dirty="0">
                <a:solidFill>
                  <a:srgbClr val="2A3990"/>
                </a:solidFill>
                <a:latin typeface="微軟正黑體"/>
                <a:cs typeface="微軟正黑體"/>
              </a:rPr>
              <a:t>二. </a:t>
            </a:r>
            <a:r>
              <a:rPr sz="2000" dirty="0">
                <a:solidFill>
                  <a:srgbClr val="434343"/>
                </a:solidFill>
                <a:latin typeface="微軟正黑體"/>
                <a:cs typeface="微軟正黑體"/>
              </a:rPr>
              <a:t>曾在縣（市）</a:t>
            </a:r>
            <a:r>
              <a:rPr sz="2000" spc="-15" dirty="0">
                <a:solidFill>
                  <a:srgbClr val="434343"/>
                </a:solidFill>
                <a:latin typeface="微軟正黑體"/>
                <a:cs typeface="微軟正黑體"/>
              </a:rPr>
              <a:t>或地區以上所舉辦的童軍活動中擔任服務工作累計</a:t>
            </a:r>
            <a:r>
              <a:rPr sz="2000" spc="-25" dirty="0">
                <a:solidFill>
                  <a:srgbClr val="434343"/>
                </a:solidFill>
                <a:latin typeface="微軟正黑體"/>
                <a:cs typeface="微軟正黑體"/>
              </a:rPr>
              <a:t>40</a:t>
            </a:r>
            <a:r>
              <a:rPr sz="2000" spc="-20" dirty="0">
                <a:solidFill>
                  <a:srgbClr val="434343"/>
                </a:solidFill>
                <a:latin typeface="微軟正黑體"/>
                <a:cs typeface="微軟正黑體"/>
              </a:rPr>
              <a:t>小時以上，有良好成績表現，持有主辦單位簽字之服務紀錄卡或服</a:t>
            </a:r>
            <a:r>
              <a:rPr sz="2000" spc="-10" dirty="0">
                <a:solidFill>
                  <a:srgbClr val="434343"/>
                </a:solidFill>
                <a:latin typeface="微軟正黑體"/>
                <a:cs typeface="微軟正黑體"/>
              </a:rPr>
              <a:t>務證明者。（</a:t>
            </a:r>
            <a:r>
              <a:rPr sz="2000" spc="-15" dirty="0">
                <a:solidFill>
                  <a:srgbClr val="434343"/>
                </a:solidFill>
                <a:latin typeface="微軟正黑體"/>
                <a:cs typeface="微軟正黑體"/>
              </a:rPr>
              <a:t>團長評定，資料送總會核定</a:t>
            </a:r>
            <a:r>
              <a:rPr sz="2000" spc="-50" dirty="0">
                <a:solidFill>
                  <a:srgbClr val="434343"/>
                </a:solidFill>
                <a:latin typeface="微軟正黑體"/>
                <a:cs typeface="微軟正黑體"/>
              </a:rPr>
              <a:t>）</a:t>
            </a:r>
            <a:endParaRPr sz="2000">
              <a:latin typeface="微軟正黑體"/>
              <a:cs typeface="微軟正黑體"/>
            </a:endParaRPr>
          </a:p>
          <a:p>
            <a:pPr marL="12700" marR="5080" algn="just">
              <a:lnSpc>
                <a:spcPct val="165000"/>
              </a:lnSpc>
            </a:pPr>
            <a:r>
              <a:rPr sz="2000" spc="-5" dirty="0">
                <a:solidFill>
                  <a:srgbClr val="2A3990"/>
                </a:solidFill>
                <a:latin typeface="微軟正黑體"/>
                <a:cs typeface="微軟正黑體"/>
              </a:rPr>
              <a:t>三. </a:t>
            </a:r>
            <a:r>
              <a:rPr sz="2000" spc="-5" dirty="0">
                <a:solidFill>
                  <a:srgbClr val="434343"/>
                </a:solidFill>
                <a:latin typeface="微軟正黑體"/>
                <a:cs typeface="微軟正黑體"/>
              </a:rPr>
              <a:t>負責訓練童軍取得專科章</a:t>
            </a:r>
            <a:r>
              <a:rPr sz="2000" spc="-20" dirty="0">
                <a:solidFill>
                  <a:srgbClr val="434343"/>
                </a:solidFill>
                <a:latin typeface="微軟正黑體"/>
                <a:cs typeface="微軟正黑體"/>
              </a:rPr>
              <a:t>3</a:t>
            </a:r>
            <a:r>
              <a:rPr sz="2000" spc="-5" dirty="0">
                <a:solidFill>
                  <a:srgbClr val="434343"/>
                </a:solidFill>
                <a:latin typeface="微軟正黑體"/>
                <a:cs typeface="微軟正黑體"/>
              </a:rPr>
              <a:t>種以上。</a:t>
            </a:r>
            <a:r>
              <a:rPr sz="2000" dirty="0">
                <a:solidFill>
                  <a:srgbClr val="434343"/>
                </a:solidFill>
                <a:latin typeface="微軟正黑體"/>
                <a:cs typeface="微軟正黑體"/>
              </a:rPr>
              <a:t>（</a:t>
            </a:r>
            <a:r>
              <a:rPr sz="2000" spc="-15" dirty="0">
                <a:solidFill>
                  <a:srgbClr val="434343"/>
                </a:solidFill>
                <a:latin typeface="微軟正黑體"/>
                <a:cs typeface="微軟正黑體"/>
              </a:rPr>
              <a:t>團長評定，資料送總會核定</a:t>
            </a:r>
            <a:r>
              <a:rPr sz="2000" spc="-50" dirty="0">
                <a:solidFill>
                  <a:srgbClr val="434343"/>
                </a:solidFill>
                <a:latin typeface="微軟正黑體"/>
                <a:cs typeface="微軟正黑體"/>
              </a:rPr>
              <a:t>）</a:t>
            </a:r>
            <a:r>
              <a:rPr sz="2000" spc="-30" dirty="0">
                <a:solidFill>
                  <a:srgbClr val="2A3990"/>
                </a:solidFill>
                <a:latin typeface="微軟正黑體"/>
                <a:cs typeface="微軟正黑體"/>
              </a:rPr>
              <a:t>四.</a:t>
            </a:r>
            <a:endParaRPr sz="2000">
              <a:latin typeface="微軟正黑體"/>
              <a:cs typeface="微軟正黑體"/>
            </a:endParaRPr>
          </a:p>
        </p:txBody>
      </p:sp>
      <p:sp>
        <p:nvSpPr>
          <p:cNvPr id="4" name="object 4"/>
          <p:cNvSpPr txBox="1"/>
          <p:nvPr/>
        </p:nvSpPr>
        <p:spPr>
          <a:xfrm>
            <a:off x="905662" y="3998772"/>
            <a:ext cx="7398384" cy="330835"/>
          </a:xfrm>
          <a:prstGeom prst="rect">
            <a:avLst/>
          </a:prstGeom>
        </p:spPr>
        <p:txBody>
          <a:bodyPr vert="horz" wrap="square" lIns="0" tIns="12700" rIns="0" bIns="0" rtlCol="0">
            <a:spAutoFit/>
          </a:bodyPr>
          <a:lstStyle/>
          <a:p>
            <a:pPr marL="12700">
              <a:lnSpc>
                <a:spcPct val="100000"/>
              </a:lnSpc>
              <a:spcBef>
                <a:spcPts val="100"/>
              </a:spcBef>
            </a:pPr>
            <a:r>
              <a:rPr sz="2000" spc="-10" dirty="0">
                <a:solidFill>
                  <a:srgbClr val="434343"/>
                </a:solidFill>
                <a:latin typeface="微軟正黑體"/>
                <a:cs typeface="微軟正黑體"/>
              </a:rPr>
              <a:t>能說出世界童軍組織及近期重大活動</a:t>
            </a:r>
            <a:r>
              <a:rPr sz="2000" spc="-15" dirty="0">
                <a:solidFill>
                  <a:srgbClr val="434343"/>
                </a:solidFill>
                <a:latin typeface="微軟正黑體"/>
                <a:cs typeface="微軟正黑體"/>
              </a:rPr>
              <a:t>（</a:t>
            </a:r>
            <a:r>
              <a:rPr sz="2000" dirty="0">
                <a:solidFill>
                  <a:srgbClr val="434343"/>
                </a:solidFill>
                <a:latin typeface="微軟正黑體"/>
                <a:cs typeface="微軟正黑體"/>
              </a:rPr>
              <a:t>會議</a:t>
            </a:r>
            <a:r>
              <a:rPr sz="2000" spc="-15" dirty="0">
                <a:solidFill>
                  <a:srgbClr val="434343"/>
                </a:solidFill>
                <a:latin typeface="微軟正黑體"/>
                <a:cs typeface="微軟正黑體"/>
              </a:rPr>
              <a:t>）</a:t>
            </a:r>
            <a:r>
              <a:rPr sz="2000" spc="-5" dirty="0">
                <a:solidFill>
                  <a:srgbClr val="434343"/>
                </a:solidFill>
                <a:latin typeface="微軟正黑體"/>
                <a:cs typeface="微軟正黑體"/>
              </a:rPr>
              <a:t>訊息。</a:t>
            </a:r>
            <a:r>
              <a:rPr sz="2000" dirty="0">
                <a:solidFill>
                  <a:srgbClr val="434343"/>
                </a:solidFill>
                <a:latin typeface="微軟正黑體"/>
                <a:cs typeface="微軟正黑體"/>
              </a:rPr>
              <a:t>（</a:t>
            </a:r>
            <a:r>
              <a:rPr sz="2000" spc="-5" dirty="0">
                <a:solidFill>
                  <a:srgbClr val="FFFFFF"/>
                </a:solidFill>
                <a:latin typeface="微軟正黑體"/>
                <a:cs typeface="微軟正黑體"/>
              </a:rPr>
              <a:t>團長評定</a:t>
            </a:r>
            <a:r>
              <a:rPr sz="2000" spc="-50" dirty="0">
                <a:solidFill>
                  <a:srgbClr val="FFFFFF"/>
                </a:solidFill>
                <a:latin typeface="微軟正黑體"/>
                <a:cs typeface="微軟正黑體"/>
              </a:rPr>
              <a:t>）</a:t>
            </a:r>
            <a:endParaRPr sz="2000">
              <a:latin typeface="微軟正黑體"/>
              <a:cs typeface="微軟正黑體"/>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3215" rIns="0" bIns="0" rtlCol="0">
            <a:spAutoFit/>
          </a:bodyPr>
          <a:lstStyle/>
          <a:p>
            <a:pPr marL="198755">
              <a:lnSpc>
                <a:spcPct val="100000"/>
              </a:lnSpc>
              <a:spcBef>
                <a:spcPts val="100"/>
              </a:spcBef>
            </a:pPr>
            <a:r>
              <a:rPr dirty="0"/>
              <a:t>國花級童軍合格標準</a:t>
            </a:r>
            <a:r>
              <a:rPr spc="-10" dirty="0"/>
              <a:t>(2/3)</a:t>
            </a:r>
          </a:p>
        </p:txBody>
      </p:sp>
      <p:sp>
        <p:nvSpPr>
          <p:cNvPr id="3" name="object 3"/>
          <p:cNvSpPr txBox="1"/>
          <p:nvPr/>
        </p:nvSpPr>
        <p:spPr>
          <a:xfrm>
            <a:off x="390550" y="1448765"/>
            <a:ext cx="8498840" cy="2976880"/>
          </a:xfrm>
          <a:prstGeom prst="rect">
            <a:avLst/>
          </a:prstGeom>
        </p:spPr>
        <p:txBody>
          <a:bodyPr vert="horz" wrap="square" lIns="0" tIns="12065" rIns="0" bIns="0" rtlCol="0">
            <a:spAutoFit/>
          </a:bodyPr>
          <a:lstStyle/>
          <a:p>
            <a:pPr marL="12700">
              <a:lnSpc>
                <a:spcPct val="100000"/>
              </a:lnSpc>
              <a:spcBef>
                <a:spcPts val="95"/>
              </a:spcBef>
              <a:tabLst>
                <a:tab pos="527685" algn="l"/>
              </a:tabLst>
            </a:pPr>
            <a:r>
              <a:rPr sz="1900" spc="-30" dirty="0">
                <a:solidFill>
                  <a:srgbClr val="2A3990"/>
                </a:solidFill>
                <a:latin typeface="微軟正黑體"/>
                <a:cs typeface="微軟正黑體"/>
              </a:rPr>
              <a:t>五</a:t>
            </a:r>
            <a:r>
              <a:rPr sz="1900" spc="-50" dirty="0">
                <a:solidFill>
                  <a:srgbClr val="2A3990"/>
                </a:solidFill>
                <a:latin typeface="微軟正黑體"/>
                <a:cs typeface="微軟正黑體"/>
              </a:rPr>
              <a:t>.</a:t>
            </a:r>
            <a:r>
              <a:rPr sz="1900" dirty="0">
                <a:solidFill>
                  <a:srgbClr val="2A3990"/>
                </a:solidFill>
                <a:latin typeface="微軟正黑體"/>
                <a:cs typeface="微軟正黑體"/>
              </a:rPr>
              <a:t>	</a:t>
            </a:r>
            <a:r>
              <a:rPr sz="1900" spc="-30" dirty="0">
                <a:solidFill>
                  <a:srgbClr val="434343"/>
                </a:solidFill>
                <a:latin typeface="微軟正黑體"/>
                <a:cs typeface="微軟正黑體"/>
              </a:rPr>
              <a:t>曾在童軍團，教</a:t>
            </a:r>
            <a:r>
              <a:rPr sz="1900" spc="-25" dirty="0">
                <a:solidFill>
                  <a:srgbClr val="434343"/>
                </a:solidFill>
                <a:latin typeface="微軟正黑體"/>
                <a:cs typeface="微軟正黑體"/>
              </a:rPr>
              <a:t>授</a:t>
            </a:r>
            <a:r>
              <a:rPr sz="1900" dirty="0">
                <a:solidFill>
                  <a:srgbClr val="434343"/>
                </a:solidFill>
                <a:latin typeface="微軟正黑體"/>
                <a:cs typeface="微軟正黑體"/>
              </a:rPr>
              <a:t>3</a:t>
            </a:r>
            <a:r>
              <a:rPr sz="1900" spc="-30" dirty="0">
                <a:solidFill>
                  <a:srgbClr val="434343"/>
                </a:solidFill>
                <a:latin typeface="微軟正黑體"/>
                <a:cs typeface="微軟正黑體"/>
              </a:rPr>
              <a:t>種以上課程。（團</a:t>
            </a:r>
            <a:r>
              <a:rPr sz="1900" spc="-20" dirty="0">
                <a:solidFill>
                  <a:srgbClr val="434343"/>
                </a:solidFill>
                <a:latin typeface="微軟正黑體"/>
                <a:cs typeface="微軟正黑體"/>
              </a:rPr>
              <a:t>長</a:t>
            </a:r>
            <a:r>
              <a:rPr sz="1900" spc="-30" dirty="0">
                <a:solidFill>
                  <a:srgbClr val="434343"/>
                </a:solidFill>
                <a:latin typeface="微軟正黑體"/>
                <a:cs typeface="微軟正黑體"/>
              </a:rPr>
              <a:t>評定</a:t>
            </a:r>
            <a:r>
              <a:rPr sz="1900" spc="-20" dirty="0">
                <a:solidFill>
                  <a:srgbClr val="434343"/>
                </a:solidFill>
                <a:latin typeface="微軟正黑體"/>
                <a:cs typeface="微軟正黑體"/>
              </a:rPr>
              <a:t>，</a:t>
            </a:r>
            <a:r>
              <a:rPr sz="1900" spc="-30" dirty="0">
                <a:solidFill>
                  <a:srgbClr val="434343"/>
                </a:solidFill>
                <a:latin typeface="微軟正黑體"/>
                <a:cs typeface="微軟正黑體"/>
              </a:rPr>
              <a:t>資料</a:t>
            </a:r>
            <a:r>
              <a:rPr sz="1900" spc="-50" dirty="0">
                <a:solidFill>
                  <a:srgbClr val="434343"/>
                </a:solidFill>
                <a:latin typeface="微軟正黑體"/>
                <a:cs typeface="微軟正黑體"/>
              </a:rPr>
              <a:t>送</a:t>
            </a:r>
            <a:endParaRPr sz="1900">
              <a:latin typeface="微軟正黑體"/>
              <a:cs typeface="微軟正黑體"/>
            </a:endParaRPr>
          </a:p>
          <a:p>
            <a:pPr marL="527685" marR="166370" indent="-515620">
              <a:lnSpc>
                <a:spcPct val="140000"/>
              </a:lnSpc>
              <a:spcBef>
                <a:spcPts val="605"/>
              </a:spcBef>
              <a:tabLst>
                <a:tab pos="527685" algn="l"/>
              </a:tabLst>
            </a:pPr>
            <a:r>
              <a:rPr sz="1900" spc="-30" dirty="0">
                <a:solidFill>
                  <a:srgbClr val="2A3990"/>
                </a:solidFill>
                <a:latin typeface="微軟正黑體"/>
                <a:cs typeface="微軟正黑體"/>
              </a:rPr>
              <a:t>六</a:t>
            </a:r>
            <a:r>
              <a:rPr sz="1900" spc="-50" dirty="0">
                <a:solidFill>
                  <a:srgbClr val="2A3990"/>
                </a:solidFill>
                <a:latin typeface="微軟正黑體"/>
                <a:cs typeface="微軟正黑體"/>
              </a:rPr>
              <a:t>.</a:t>
            </a:r>
            <a:r>
              <a:rPr sz="1900" dirty="0">
                <a:solidFill>
                  <a:srgbClr val="2A3990"/>
                </a:solidFill>
                <a:latin typeface="微軟正黑體"/>
                <a:cs typeface="微軟正黑體"/>
              </a:rPr>
              <a:t>	</a:t>
            </a:r>
            <a:r>
              <a:rPr sz="1900" spc="-25" dirty="0">
                <a:solidFill>
                  <a:srgbClr val="434343"/>
                </a:solidFill>
                <a:latin typeface="微軟正黑體"/>
                <a:cs typeface="微軟正黑體"/>
              </a:rPr>
              <a:t>曾規劃及帶領小隊做童軍露營活動</a:t>
            </a:r>
            <a:r>
              <a:rPr sz="1900" dirty="0">
                <a:solidFill>
                  <a:srgbClr val="434343"/>
                </a:solidFill>
                <a:latin typeface="微軟正黑體"/>
                <a:cs typeface="微軟正黑體"/>
              </a:rPr>
              <a:t>2 </a:t>
            </a:r>
            <a:r>
              <a:rPr sz="1900" spc="-25" dirty="0">
                <a:solidFill>
                  <a:srgbClr val="434343"/>
                </a:solidFill>
                <a:latin typeface="微軟正黑體"/>
                <a:cs typeface="微軟正黑體"/>
              </a:rPr>
              <a:t>次以上（須有</a:t>
            </a:r>
            <a:r>
              <a:rPr sz="1900" dirty="0">
                <a:solidFill>
                  <a:srgbClr val="434343"/>
                </a:solidFill>
                <a:latin typeface="微軟正黑體"/>
                <a:cs typeface="微軟正黑體"/>
              </a:rPr>
              <a:t>1 </a:t>
            </a:r>
            <a:r>
              <a:rPr sz="1900" spc="-25" dirty="0">
                <a:solidFill>
                  <a:srgbClr val="434343"/>
                </a:solidFill>
                <a:latin typeface="微軟正黑體"/>
                <a:cs typeface="微軟正黑體"/>
              </a:rPr>
              <a:t>次</a:t>
            </a:r>
            <a:r>
              <a:rPr sz="1900" dirty="0">
                <a:solidFill>
                  <a:srgbClr val="434343"/>
                </a:solidFill>
                <a:latin typeface="微軟正黑體"/>
                <a:cs typeface="微軟正黑體"/>
              </a:rPr>
              <a:t>3 </a:t>
            </a:r>
            <a:r>
              <a:rPr sz="1900" spc="-25" dirty="0">
                <a:solidFill>
                  <a:srgbClr val="434343"/>
                </a:solidFill>
                <a:latin typeface="微軟正黑體"/>
                <a:cs typeface="微軟正黑體"/>
              </a:rPr>
              <a:t>天</a:t>
            </a:r>
            <a:r>
              <a:rPr sz="1900" dirty="0">
                <a:solidFill>
                  <a:srgbClr val="434343"/>
                </a:solidFill>
                <a:latin typeface="微軟正黑體"/>
                <a:cs typeface="微軟正黑體"/>
              </a:rPr>
              <a:t>2 </a:t>
            </a:r>
            <a:r>
              <a:rPr sz="1900" spc="-25" dirty="0">
                <a:solidFill>
                  <a:srgbClr val="434343"/>
                </a:solidFill>
                <a:latin typeface="微軟正黑體"/>
                <a:cs typeface="微軟正黑體"/>
              </a:rPr>
              <a:t>夜），並提</a:t>
            </a:r>
            <a:r>
              <a:rPr sz="1900" spc="-50" dirty="0">
                <a:solidFill>
                  <a:srgbClr val="434343"/>
                </a:solidFill>
                <a:latin typeface="微軟正黑體"/>
                <a:cs typeface="微軟正黑體"/>
              </a:rPr>
              <a:t>出</a:t>
            </a:r>
            <a:r>
              <a:rPr sz="1900" spc="-25" dirty="0">
                <a:solidFill>
                  <a:srgbClr val="434343"/>
                </a:solidFill>
                <a:latin typeface="微軟正黑體"/>
                <a:cs typeface="微軟正黑體"/>
              </a:rPr>
              <a:t>完整書面紀錄。（團長評定，資料</a:t>
            </a:r>
            <a:r>
              <a:rPr sz="1900" spc="-20" dirty="0">
                <a:solidFill>
                  <a:srgbClr val="434343"/>
                </a:solidFill>
                <a:latin typeface="微軟正黑體"/>
                <a:cs typeface="微軟正黑體"/>
              </a:rPr>
              <a:t>送</a:t>
            </a:r>
            <a:r>
              <a:rPr sz="1900" spc="-25" dirty="0">
                <a:solidFill>
                  <a:srgbClr val="434343"/>
                </a:solidFill>
                <a:latin typeface="微軟正黑體"/>
                <a:cs typeface="微軟正黑體"/>
              </a:rPr>
              <a:t>總會</a:t>
            </a:r>
            <a:r>
              <a:rPr sz="1900" spc="-20" dirty="0">
                <a:solidFill>
                  <a:srgbClr val="434343"/>
                </a:solidFill>
                <a:latin typeface="微軟正黑體"/>
                <a:cs typeface="微軟正黑體"/>
              </a:rPr>
              <a:t>核</a:t>
            </a:r>
            <a:r>
              <a:rPr sz="1900" spc="-10" dirty="0">
                <a:solidFill>
                  <a:srgbClr val="434343"/>
                </a:solidFill>
                <a:latin typeface="微軟正黑體"/>
                <a:cs typeface="微軟正黑體"/>
              </a:rPr>
              <a:t>定</a:t>
            </a:r>
            <a:r>
              <a:rPr sz="1900" spc="-50" dirty="0">
                <a:solidFill>
                  <a:srgbClr val="434343"/>
                </a:solidFill>
                <a:latin typeface="微軟正黑體"/>
                <a:cs typeface="微軟正黑體"/>
              </a:rPr>
              <a:t>)</a:t>
            </a:r>
            <a:endParaRPr sz="1900">
              <a:latin typeface="微軟正黑體"/>
              <a:cs typeface="微軟正黑體"/>
            </a:endParaRPr>
          </a:p>
          <a:p>
            <a:pPr marL="527685" marR="5080" indent="-515620">
              <a:lnSpc>
                <a:spcPct val="140000"/>
              </a:lnSpc>
              <a:spcBef>
                <a:spcPts val="600"/>
              </a:spcBef>
              <a:tabLst>
                <a:tab pos="527685" algn="l"/>
              </a:tabLst>
            </a:pPr>
            <a:r>
              <a:rPr sz="1900" spc="-30" dirty="0">
                <a:solidFill>
                  <a:srgbClr val="2A3990"/>
                </a:solidFill>
                <a:latin typeface="微軟正黑體"/>
                <a:cs typeface="微軟正黑體"/>
              </a:rPr>
              <a:t>七</a:t>
            </a:r>
            <a:r>
              <a:rPr sz="1900" spc="-50" dirty="0">
                <a:solidFill>
                  <a:srgbClr val="2A3990"/>
                </a:solidFill>
                <a:latin typeface="微軟正黑體"/>
                <a:cs typeface="微軟正黑體"/>
              </a:rPr>
              <a:t>.</a:t>
            </a:r>
            <a:r>
              <a:rPr sz="1900" dirty="0">
                <a:solidFill>
                  <a:srgbClr val="2A3990"/>
                </a:solidFill>
                <a:latin typeface="微軟正黑體"/>
                <a:cs typeface="微軟正黑體"/>
              </a:rPr>
              <a:t>	</a:t>
            </a:r>
            <a:r>
              <a:rPr sz="1900" spc="-25" dirty="0">
                <a:solidFill>
                  <a:srgbClr val="434343"/>
                </a:solidFill>
                <a:latin typeface="微軟正黑體"/>
                <a:cs typeface="微軟正黑體"/>
              </a:rPr>
              <a:t>能規劃並研擬社會服務計畫，經家</a:t>
            </a:r>
            <a:r>
              <a:rPr sz="1900" spc="-20" dirty="0">
                <a:solidFill>
                  <a:srgbClr val="434343"/>
                </a:solidFill>
                <a:latin typeface="微軟正黑體"/>
                <a:cs typeface="微軟正黑體"/>
              </a:rPr>
              <a:t>長</a:t>
            </a:r>
            <a:r>
              <a:rPr sz="1900" spc="-25" dirty="0">
                <a:solidFill>
                  <a:srgbClr val="434343"/>
                </a:solidFill>
                <a:latin typeface="微軟正黑體"/>
                <a:cs typeface="微軟正黑體"/>
              </a:rPr>
              <a:t>、團</a:t>
            </a:r>
            <a:r>
              <a:rPr sz="1900" spc="-20" dirty="0">
                <a:solidFill>
                  <a:srgbClr val="434343"/>
                </a:solidFill>
                <a:latin typeface="微軟正黑體"/>
                <a:cs typeface="微軟正黑體"/>
              </a:rPr>
              <a:t>長</a:t>
            </a:r>
            <a:r>
              <a:rPr sz="1900" spc="-25" dirty="0">
                <a:solidFill>
                  <a:srgbClr val="434343"/>
                </a:solidFill>
                <a:latin typeface="微軟正黑體"/>
                <a:cs typeface="微軟正黑體"/>
              </a:rPr>
              <a:t>、受</a:t>
            </a:r>
            <a:r>
              <a:rPr sz="1900" spc="-20" dirty="0">
                <a:solidFill>
                  <a:srgbClr val="434343"/>
                </a:solidFill>
                <a:latin typeface="微軟正黑體"/>
                <a:cs typeface="微軟正黑體"/>
              </a:rPr>
              <a:t>服</a:t>
            </a:r>
            <a:r>
              <a:rPr sz="1900" spc="-25" dirty="0">
                <a:solidFill>
                  <a:srgbClr val="434343"/>
                </a:solidFill>
                <a:latin typeface="微軟正黑體"/>
                <a:cs typeface="微軟正黑體"/>
              </a:rPr>
              <a:t>務團</a:t>
            </a:r>
            <a:r>
              <a:rPr sz="1900" spc="-20" dirty="0">
                <a:solidFill>
                  <a:srgbClr val="434343"/>
                </a:solidFill>
                <a:latin typeface="微軟正黑體"/>
                <a:cs typeface="微軟正黑體"/>
              </a:rPr>
              <a:t>體</a:t>
            </a:r>
            <a:r>
              <a:rPr sz="1900" spc="-25" dirty="0">
                <a:solidFill>
                  <a:srgbClr val="434343"/>
                </a:solidFill>
                <a:latin typeface="微軟正黑體"/>
                <a:cs typeface="微軟正黑體"/>
              </a:rPr>
              <a:t>同意</a:t>
            </a:r>
            <a:r>
              <a:rPr sz="1900" spc="-20" dirty="0">
                <a:solidFill>
                  <a:srgbClr val="434343"/>
                </a:solidFill>
                <a:latin typeface="微軟正黑體"/>
                <a:cs typeface="微軟正黑體"/>
              </a:rPr>
              <a:t>，</a:t>
            </a:r>
            <a:r>
              <a:rPr sz="1900" spc="-25" dirty="0">
                <a:solidFill>
                  <a:srgbClr val="434343"/>
                </a:solidFill>
                <a:latin typeface="微軟正黑體"/>
                <a:cs typeface="微軟正黑體"/>
              </a:rPr>
              <a:t>並領</a:t>
            </a:r>
            <a:r>
              <a:rPr sz="1900" spc="-20" dirty="0">
                <a:solidFill>
                  <a:srgbClr val="434343"/>
                </a:solidFill>
                <a:latin typeface="微軟正黑體"/>
                <a:cs typeface="微軟正黑體"/>
              </a:rPr>
              <a:t>導</a:t>
            </a:r>
            <a:r>
              <a:rPr sz="1900" spc="-50" dirty="0">
                <a:solidFill>
                  <a:srgbClr val="434343"/>
                </a:solidFill>
                <a:latin typeface="微軟正黑體"/>
                <a:cs typeface="微軟正黑體"/>
              </a:rPr>
              <a:t>童</a:t>
            </a:r>
            <a:r>
              <a:rPr sz="1900" spc="500" dirty="0">
                <a:solidFill>
                  <a:srgbClr val="434343"/>
                </a:solidFill>
                <a:latin typeface="微軟正黑體"/>
                <a:cs typeface="微軟正黑體"/>
              </a:rPr>
              <a:t> </a:t>
            </a:r>
            <a:r>
              <a:rPr sz="1900" spc="-25" dirty="0">
                <a:solidFill>
                  <a:srgbClr val="434343"/>
                </a:solidFill>
                <a:latin typeface="微軟正黑體"/>
                <a:cs typeface="微軟正黑體"/>
              </a:rPr>
              <a:t>軍實施</a:t>
            </a:r>
            <a:r>
              <a:rPr sz="1900" spc="-20" dirty="0">
                <a:solidFill>
                  <a:srgbClr val="434343"/>
                </a:solidFill>
                <a:latin typeface="微軟正黑體"/>
                <a:cs typeface="微軟正黑體"/>
              </a:rPr>
              <a:t>服</a:t>
            </a:r>
            <a:r>
              <a:rPr sz="1900" spc="-25" dirty="0">
                <a:solidFill>
                  <a:srgbClr val="434343"/>
                </a:solidFill>
                <a:latin typeface="微軟正黑體"/>
                <a:cs typeface="微軟正黑體"/>
              </a:rPr>
              <a:t>務</a:t>
            </a:r>
            <a:r>
              <a:rPr sz="1900" spc="-20" dirty="0">
                <a:solidFill>
                  <a:srgbClr val="434343"/>
                </a:solidFill>
                <a:latin typeface="微軟正黑體"/>
                <a:cs typeface="微軟正黑體"/>
              </a:rPr>
              <a:t>計</a:t>
            </a:r>
            <a:r>
              <a:rPr sz="1900" spc="-25" dirty="0">
                <a:solidFill>
                  <a:srgbClr val="434343"/>
                </a:solidFill>
                <a:latin typeface="微軟正黑體"/>
                <a:cs typeface="微軟正黑體"/>
              </a:rPr>
              <a:t>畫，且</a:t>
            </a:r>
            <a:r>
              <a:rPr sz="1900" spc="-20" dirty="0">
                <a:solidFill>
                  <a:srgbClr val="434343"/>
                </a:solidFill>
                <a:latin typeface="微軟正黑體"/>
                <a:cs typeface="微軟正黑體"/>
              </a:rPr>
              <a:t>經</a:t>
            </a:r>
            <a:r>
              <a:rPr sz="1900" spc="-25" dirty="0">
                <a:solidFill>
                  <a:srgbClr val="434343"/>
                </a:solidFill>
                <a:latin typeface="微軟正黑體"/>
                <a:cs typeface="微軟正黑體"/>
              </a:rPr>
              <a:t>相</a:t>
            </a:r>
            <a:r>
              <a:rPr sz="1900" spc="-20" dirty="0">
                <a:solidFill>
                  <a:srgbClr val="434343"/>
                </a:solidFill>
                <a:latin typeface="微軟正黑體"/>
                <a:cs typeface="微軟正黑體"/>
              </a:rPr>
              <a:t>關</a:t>
            </a:r>
            <a:r>
              <a:rPr sz="1900" spc="-25" dirty="0">
                <a:solidFill>
                  <a:srgbClr val="434343"/>
                </a:solidFill>
                <a:latin typeface="微軟正黑體"/>
                <a:cs typeface="微軟正黑體"/>
              </a:rPr>
              <a:t>人員協</a:t>
            </a:r>
            <a:r>
              <a:rPr sz="1900" spc="-20" dirty="0">
                <a:solidFill>
                  <a:srgbClr val="434343"/>
                </a:solidFill>
                <a:latin typeface="微軟正黑體"/>
                <a:cs typeface="微軟正黑體"/>
              </a:rPr>
              <a:t>助</a:t>
            </a:r>
            <a:r>
              <a:rPr sz="1900" spc="-25" dirty="0">
                <a:solidFill>
                  <a:srgbClr val="434343"/>
                </a:solidFill>
                <a:latin typeface="微軟正黑體"/>
                <a:cs typeface="微軟正黑體"/>
              </a:rPr>
              <a:t>及</a:t>
            </a:r>
            <a:r>
              <a:rPr sz="1900" spc="-20" dirty="0">
                <a:solidFill>
                  <a:srgbClr val="434343"/>
                </a:solidFill>
                <a:latin typeface="微軟正黑體"/>
                <a:cs typeface="微軟正黑體"/>
              </a:rPr>
              <a:t>輔</a:t>
            </a:r>
            <a:r>
              <a:rPr sz="1900" spc="-25" dirty="0">
                <a:solidFill>
                  <a:srgbClr val="434343"/>
                </a:solidFill>
                <a:latin typeface="微軟正黑體"/>
                <a:cs typeface="微軟正黑體"/>
              </a:rPr>
              <a:t>導，活</a:t>
            </a:r>
            <a:r>
              <a:rPr sz="1900" spc="-20" dirty="0">
                <a:solidFill>
                  <a:srgbClr val="434343"/>
                </a:solidFill>
                <a:latin typeface="微軟正黑體"/>
                <a:cs typeface="微軟正黑體"/>
              </a:rPr>
              <a:t>動</a:t>
            </a:r>
            <a:r>
              <a:rPr sz="1900" spc="-25" dirty="0">
                <a:solidFill>
                  <a:srgbClr val="434343"/>
                </a:solidFill>
                <a:latin typeface="微軟正黑體"/>
                <a:cs typeface="微軟正黑體"/>
              </a:rPr>
              <a:t>執</a:t>
            </a:r>
            <a:r>
              <a:rPr sz="1900" spc="-20" dirty="0">
                <a:solidFill>
                  <a:srgbClr val="434343"/>
                </a:solidFill>
                <a:latin typeface="微軟正黑體"/>
                <a:cs typeface="微軟正黑體"/>
              </a:rPr>
              <a:t>行</a:t>
            </a:r>
            <a:r>
              <a:rPr sz="1900" spc="-25" dirty="0">
                <a:solidFill>
                  <a:srgbClr val="434343"/>
                </a:solidFill>
                <a:latin typeface="微軟正黑體"/>
                <a:cs typeface="微軟正黑體"/>
              </a:rPr>
              <a:t>完畢後</a:t>
            </a:r>
            <a:r>
              <a:rPr sz="1900" spc="-20" dirty="0">
                <a:solidFill>
                  <a:srgbClr val="434343"/>
                </a:solidFill>
                <a:latin typeface="微軟正黑體"/>
                <a:cs typeface="微軟正黑體"/>
              </a:rPr>
              <a:t>有</a:t>
            </a:r>
            <a:r>
              <a:rPr sz="1900" spc="-25" dirty="0">
                <a:solidFill>
                  <a:srgbClr val="434343"/>
                </a:solidFill>
                <a:latin typeface="微軟正黑體"/>
                <a:cs typeface="微軟正黑體"/>
              </a:rPr>
              <a:t>良</a:t>
            </a:r>
            <a:r>
              <a:rPr sz="1900" spc="-20" dirty="0">
                <a:solidFill>
                  <a:srgbClr val="434343"/>
                </a:solidFill>
                <a:latin typeface="微軟正黑體"/>
                <a:cs typeface="微軟正黑體"/>
              </a:rPr>
              <a:t>好</a:t>
            </a:r>
            <a:r>
              <a:rPr sz="1900" spc="-25" dirty="0">
                <a:solidFill>
                  <a:srgbClr val="434343"/>
                </a:solidFill>
                <a:latin typeface="微軟正黑體"/>
                <a:cs typeface="微軟正黑體"/>
              </a:rPr>
              <a:t>績效</a:t>
            </a:r>
            <a:r>
              <a:rPr sz="1900" spc="-50" dirty="0">
                <a:solidFill>
                  <a:srgbClr val="434343"/>
                </a:solidFill>
                <a:latin typeface="微軟正黑體"/>
                <a:cs typeface="微軟正黑體"/>
              </a:rPr>
              <a:t>，</a:t>
            </a:r>
            <a:r>
              <a:rPr sz="1900" spc="-30" dirty="0">
                <a:solidFill>
                  <a:srgbClr val="434343"/>
                </a:solidFill>
                <a:latin typeface="微軟正黑體"/>
                <a:cs typeface="微軟正黑體"/>
              </a:rPr>
              <a:t>並有完整紀錄。（受服務團體評定</a:t>
            </a:r>
            <a:r>
              <a:rPr sz="1900" spc="-20" dirty="0">
                <a:solidFill>
                  <a:srgbClr val="434343"/>
                </a:solidFill>
                <a:latin typeface="微軟正黑體"/>
                <a:cs typeface="微軟正黑體"/>
              </a:rPr>
              <a:t>，</a:t>
            </a:r>
            <a:r>
              <a:rPr sz="1900" spc="-30" dirty="0">
                <a:solidFill>
                  <a:srgbClr val="434343"/>
                </a:solidFill>
                <a:latin typeface="微軟正黑體"/>
                <a:cs typeface="微軟正黑體"/>
              </a:rPr>
              <a:t>資料</a:t>
            </a:r>
            <a:r>
              <a:rPr sz="1900" spc="-20" dirty="0">
                <a:solidFill>
                  <a:srgbClr val="434343"/>
                </a:solidFill>
                <a:latin typeface="微軟正黑體"/>
                <a:cs typeface="微軟正黑體"/>
              </a:rPr>
              <a:t>送</a:t>
            </a:r>
            <a:r>
              <a:rPr sz="1900" spc="-30" dirty="0">
                <a:solidFill>
                  <a:srgbClr val="434343"/>
                </a:solidFill>
                <a:latin typeface="微軟正黑體"/>
                <a:cs typeface="微軟正黑體"/>
              </a:rPr>
              <a:t>總會</a:t>
            </a:r>
            <a:r>
              <a:rPr sz="1900" spc="-20" dirty="0">
                <a:solidFill>
                  <a:srgbClr val="434343"/>
                </a:solidFill>
                <a:latin typeface="微軟正黑體"/>
                <a:cs typeface="微軟正黑體"/>
              </a:rPr>
              <a:t>核</a:t>
            </a:r>
            <a:r>
              <a:rPr sz="1900" spc="-30" dirty="0">
                <a:solidFill>
                  <a:srgbClr val="434343"/>
                </a:solidFill>
                <a:latin typeface="微軟正黑體"/>
                <a:cs typeface="微軟正黑體"/>
              </a:rPr>
              <a:t>定</a:t>
            </a:r>
            <a:r>
              <a:rPr sz="1900" spc="-50" dirty="0">
                <a:solidFill>
                  <a:srgbClr val="434343"/>
                </a:solidFill>
                <a:latin typeface="微軟正黑體"/>
                <a:cs typeface="微軟正黑體"/>
              </a:rPr>
              <a:t>）</a:t>
            </a:r>
            <a:endParaRPr sz="1900">
              <a:latin typeface="微軟正黑體"/>
              <a:cs typeface="微軟正黑體"/>
            </a:endParaRPr>
          </a:p>
          <a:p>
            <a:pPr marL="12700">
              <a:lnSpc>
                <a:spcPct val="100000"/>
              </a:lnSpc>
              <a:spcBef>
                <a:spcPts val="1515"/>
              </a:spcBef>
              <a:tabLst>
                <a:tab pos="527685" algn="l"/>
              </a:tabLst>
            </a:pPr>
            <a:r>
              <a:rPr sz="1900" spc="-30" dirty="0">
                <a:solidFill>
                  <a:srgbClr val="2A3990"/>
                </a:solidFill>
                <a:latin typeface="微軟正黑體"/>
                <a:cs typeface="微軟正黑體"/>
              </a:rPr>
              <a:t>八</a:t>
            </a:r>
            <a:r>
              <a:rPr sz="1900" spc="-50" dirty="0">
                <a:solidFill>
                  <a:srgbClr val="2A3990"/>
                </a:solidFill>
                <a:latin typeface="微軟正黑體"/>
                <a:cs typeface="微軟正黑體"/>
              </a:rPr>
              <a:t>.</a:t>
            </a:r>
            <a:r>
              <a:rPr sz="1900" dirty="0">
                <a:solidFill>
                  <a:srgbClr val="2A3990"/>
                </a:solidFill>
                <a:latin typeface="微軟正黑體"/>
                <a:cs typeface="微軟正黑體"/>
              </a:rPr>
              <a:t>	</a:t>
            </a:r>
            <a:r>
              <a:rPr sz="1900" spc="-25" dirty="0">
                <a:solidFill>
                  <a:srgbClr val="434343"/>
                </a:solidFill>
                <a:latin typeface="微軟正黑體"/>
                <a:cs typeface="微軟正黑體"/>
              </a:rPr>
              <a:t>國花級童軍必須在</a:t>
            </a:r>
            <a:r>
              <a:rPr sz="1900" dirty="0">
                <a:solidFill>
                  <a:srgbClr val="434343"/>
                </a:solidFill>
                <a:latin typeface="微軟正黑體"/>
                <a:cs typeface="微軟正黑體"/>
              </a:rPr>
              <a:t>19</a:t>
            </a:r>
            <a:r>
              <a:rPr sz="1900" spc="90" dirty="0">
                <a:solidFill>
                  <a:srgbClr val="434343"/>
                </a:solidFill>
                <a:latin typeface="微軟正黑體"/>
                <a:cs typeface="微軟正黑體"/>
              </a:rPr>
              <a:t> </a:t>
            </a:r>
            <a:r>
              <a:rPr sz="1900" spc="-25" dirty="0">
                <a:solidFill>
                  <a:srgbClr val="434343"/>
                </a:solidFill>
                <a:latin typeface="微軟正黑體"/>
                <a:cs typeface="微軟正黑體"/>
              </a:rPr>
              <a:t>歲之前完成</a:t>
            </a:r>
            <a:r>
              <a:rPr sz="1900" spc="-50" dirty="0">
                <a:solidFill>
                  <a:srgbClr val="434343"/>
                </a:solidFill>
                <a:latin typeface="微軟正黑體"/>
                <a:cs typeface="微軟正黑體"/>
              </a:rPr>
              <a:t>。</a:t>
            </a:r>
            <a:endParaRPr sz="1900">
              <a:latin typeface="微軟正黑體"/>
              <a:cs typeface="微軟正黑體"/>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3215" rIns="0" bIns="0" rtlCol="0">
            <a:spAutoFit/>
          </a:bodyPr>
          <a:lstStyle/>
          <a:p>
            <a:pPr marL="198755">
              <a:lnSpc>
                <a:spcPct val="100000"/>
              </a:lnSpc>
              <a:spcBef>
                <a:spcPts val="100"/>
              </a:spcBef>
            </a:pPr>
            <a:r>
              <a:rPr dirty="0"/>
              <a:t>國花級童軍合格標準</a:t>
            </a:r>
            <a:r>
              <a:rPr spc="-10" dirty="0"/>
              <a:t>(3/3)</a:t>
            </a:r>
          </a:p>
        </p:txBody>
      </p:sp>
      <p:sp>
        <p:nvSpPr>
          <p:cNvPr id="3" name="object 3"/>
          <p:cNvSpPr txBox="1"/>
          <p:nvPr/>
        </p:nvSpPr>
        <p:spPr>
          <a:xfrm>
            <a:off x="390550" y="1450289"/>
            <a:ext cx="6657340" cy="2846705"/>
          </a:xfrm>
          <a:prstGeom prst="rect">
            <a:avLst/>
          </a:prstGeom>
        </p:spPr>
        <p:txBody>
          <a:bodyPr vert="horz" wrap="square" lIns="0" tIns="13335" rIns="0" bIns="0" rtlCol="0">
            <a:spAutoFit/>
          </a:bodyPr>
          <a:lstStyle/>
          <a:p>
            <a:pPr marL="12700" algn="just">
              <a:lnSpc>
                <a:spcPct val="100000"/>
              </a:lnSpc>
              <a:spcBef>
                <a:spcPts val="105"/>
              </a:spcBef>
            </a:pPr>
            <a:r>
              <a:rPr sz="2000" spc="155" dirty="0">
                <a:solidFill>
                  <a:srgbClr val="2A3990"/>
                </a:solidFill>
                <a:latin typeface="微軟正黑體"/>
                <a:cs typeface="微軟正黑體"/>
              </a:rPr>
              <a:t>九.  </a:t>
            </a:r>
            <a:r>
              <a:rPr sz="2000" spc="-10" dirty="0">
                <a:solidFill>
                  <a:srgbClr val="434343"/>
                </a:solidFill>
                <a:latin typeface="微軟正黑體"/>
                <a:cs typeface="微軟正黑體"/>
              </a:rPr>
              <a:t>取得專科章</a:t>
            </a:r>
            <a:r>
              <a:rPr sz="2000" dirty="0">
                <a:solidFill>
                  <a:srgbClr val="434343"/>
                </a:solidFill>
                <a:latin typeface="微軟正黑體"/>
                <a:cs typeface="微軟正黑體"/>
              </a:rPr>
              <a:t>18</a:t>
            </a:r>
            <a:r>
              <a:rPr sz="2000" spc="-15" dirty="0">
                <a:solidFill>
                  <a:srgbClr val="434343"/>
                </a:solidFill>
                <a:latin typeface="微軟正黑體"/>
                <a:cs typeface="微軟正黑體"/>
              </a:rPr>
              <a:t> 種以上，其中必須具有下列</a:t>
            </a:r>
            <a:r>
              <a:rPr sz="2000" dirty="0">
                <a:solidFill>
                  <a:srgbClr val="434343"/>
                </a:solidFill>
                <a:latin typeface="微軟正黑體"/>
                <a:cs typeface="微軟正黑體"/>
              </a:rPr>
              <a:t>5</a:t>
            </a:r>
            <a:r>
              <a:rPr sz="2000" spc="-30" dirty="0">
                <a:solidFill>
                  <a:srgbClr val="434343"/>
                </a:solidFill>
                <a:latin typeface="微軟正黑體"/>
                <a:cs typeface="微軟正黑體"/>
              </a:rPr>
              <a:t> 項：</a:t>
            </a:r>
            <a:endParaRPr sz="2000">
              <a:latin typeface="微軟正黑體"/>
              <a:cs typeface="微軟正黑體"/>
            </a:endParaRPr>
          </a:p>
          <a:p>
            <a:pPr marL="469900" marR="3724910" algn="just">
              <a:lnSpc>
                <a:spcPct val="165000"/>
              </a:lnSpc>
              <a:spcBef>
                <a:spcPts val="5"/>
              </a:spcBef>
            </a:pPr>
            <a:r>
              <a:rPr sz="2000" spc="-10" dirty="0">
                <a:solidFill>
                  <a:srgbClr val="434343"/>
                </a:solidFill>
                <a:latin typeface="微軟正黑體"/>
                <a:cs typeface="微軟正黑體"/>
              </a:rPr>
              <a:t>(一)世界公民專科章。</a:t>
            </a:r>
            <a:r>
              <a:rPr sz="2000" spc="-50" dirty="0">
                <a:solidFill>
                  <a:srgbClr val="434343"/>
                </a:solidFill>
                <a:latin typeface="微軟正黑體"/>
                <a:cs typeface="微軟正黑體"/>
              </a:rPr>
              <a:t> </a:t>
            </a:r>
            <a:r>
              <a:rPr sz="2000" spc="-20" dirty="0">
                <a:solidFill>
                  <a:srgbClr val="434343"/>
                </a:solidFill>
                <a:latin typeface="微軟正黑體"/>
                <a:cs typeface="微軟正黑體"/>
              </a:rPr>
              <a:t>(二)生態保育專科章。</a:t>
            </a:r>
            <a:r>
              <a:rPr sz="2000" spc="-50" dirty="0">
                <a:solidFill>
                  <a:srgbClr val="434343"/>
                </a:solidFill>
                <a:latin typeface="微軟正黑體"/>
                <a:cs typeface="微軟正黑體"/>
              </a:rPr>
              <a:t> </a:t>
            </a:r>
            <a:r>
              <a:rPr sz="2000" spc="-10" dirty="0">
                <a:solidFill>
                  <a:srgbClr val="434343"/>
                </a:solidFill>
                <a:latin typeface="微軟正黑體"/>
                <a:cs typeface="微軟正黑體"/>
              </a:rPr>
              <a:t>(三)測量專科章。</a:t>
            </a:r>
            <a:endParaRPr sz="2000">
              <a:latin typeface="微軟正黑體"/>
              <a:cs typeface="微軟正黑體"/>
            </a:endParaRPr>
          </a:p>
          <a:p>
            <a:pPr marL="469900" algn="just">
              <a:lnSpc>
                <a:spcPct val="100000"/>
              </a:lnSpc>
              <a:spcBef>
                <a:spcPts val="1560"/>
              </a:spcBef>
            </a:pPr>
            <a:r>
              <a:rPr sz="2000" spc="-15" dirty="0">
                <a:solidFill>
                  <a:srgbClr val="434343"/>
                </a:solidFill>
                <a:latin typeface="微軟正黑體"/>
                <a:cs typeface="微軟正黑體"/>
              </a:rPr>
              <a:t>(四)植物專科章或昆蟲專科章或賞鳥專科章</a:t>
            </a:r>
            <a:r>
              <a:rPr sz="2000" dirty="0">
                <a:solidFill>
                  <a:srgbClr val="434343"/>
                </a:solidFill>
                <a:latin typeface="微軟正黑體"/>
                <a:cs typeface="微軟正黑體"/>
              </a:rPr>
              <a:t>3</a:t>
            </a:r>
            <a:r>
              <a:rPr sz="2000" spc="-15" dirty="0">
                <a:solidFill>
                  <a:srgbClr val="434343"/>
                </a:solidFill>
                <a:latin typeface="微軟正黑體"/>
                <a:cs typeface="微軟正黑體"/>
              </a:rPr>
              <a:t> 項擇</a:t>
            </a:r>
            <a:r>
              <a:rPr sz="2000" dirty="0">
                <a:solidFill>
                  <a:srgbClr val="434343"/>
                </a:solidFill>
                <a:latin typeface="微軟正黑體"/>
                <a:cs typeface="微軟正黑體"/>
              </a:rPr>
              <a:t>1</a:t>
            </a:r>
            <a:r>
              <a:rPr sz="2000" spc="-25" dirty="0">
                <a:solidFill>
                  <a:srgbClr val="434343"/>
                </a:solidFill>
                <a:latin typeface="微軟正黑體"/>
                <a:cs typeface="微軟正黑體"/>
              </a:rPr>
              <a:t> 項。</a:t>
            </a:r>
            <a:endParaRPr sz="2000">
              <a:latin typeface="微軟正黑體"/>
              <a:cs typeface="微軟正黑體"/>
            </a:endParaRPr>
          </a:p>
          <a:p>
            <a:pPr marL="469900" algn="just">
              <a:lnSpc>
                <a:spcPct val="100000"/>
              </a:lnSpc>
              <a:spcBef>
                <a:spcPts val="1560"/>
              </a:spcBef>
            </a:pPr>
            <a:r>
              <a:rPr sz="2000" spc="-15" dirty="0">
                <a:solidFill>
                  <a:srgbClr val="434343"/>
                </a:solidFill>
                <a:latin typeface="微軟正黑體"/>
                <a:cs typeface="微軟正黑體"/>
              </a:rPr>
              <a:t>(五)音樂專科章或舞蹈專科章或攝影專科章</a:t>
            </a:r>
            <a:r>
              <a:rPr sz="2000" dirty="0">
                <a:solidFill>
                  <a:srgbClr val="434343"/>
                </a:solidFill>
                <a:latin typeface="微軟正黑體"/>
                <a:cs typeface="微軟正黑體"/>
              </a:rPr>
              <a:t>3</a:t>
            </a:r>
            <a:r>
              <a:rPr sz="2000" spc="-15" dirty="0">
                <a:solidFill>
                  <a:srgbClr val="434343"/>
                </a:solidFill>
                <a:latin typeface="微軟正黑體"/>
                <a:cs typeface="微軟正黑體"/>
              </a:rPr>
              <a:t> 項擇</a:t>
            </a:r>
            <a:r>
              <a:rPr sz="2000" dirty="0">
                <a:solidFill>
                  <a:srgbClr val="434343"/>
                </a:solidFill>
                <a:latin typeface="微軟正黑體"/>
                <a:cs typeface="微軟正黑體"/>
              </a:rPr>
              <a:t>1</a:t>
            </a:r>
            <a:r>
              <a:rPr sz="2000" spc="-25" dirty="0">
                <a:solidFill>
                  <a:srgbClr val="434343"/>
                </a:solidFill>
                <a:latin typeface="微軟正黑體"/>
                <a:cs typeface="微軟正黑體"/>
              </a:rPr>
              <a:t> 項。</a:t>
            </a:r>
            <a:endParaRPr sz="2000">
              <a:latin typeface="微軟正黑體"/>
              <a:cs typeface="微軟正黑體"/>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3111500" cy="436880"/>
          </a:xfrm>
          <a:prstGeom prst="rect">
            <a:avLst/>
          </a:prstGeom>
        </p:spPr>
        <p:txBody>
          <a:bodyPr vert="horz" wrap="square" lIns="0" tIns="12700" rIns="0" bIns="0" rtlCol="0">
            <a:spAutoFit/>
          </a:bodyPr>
          <a:lstStyle/>
          <a:p>
            <a:pPr marL="12700">
              <a:lnSpc>
                <a:spcPct val="100000"/>
              </a:lnSpc>
              <a:spcBef>
                <a:spcPts val="100"/>
              </a:spcBef>
            </a:pPr>
            <a:r>
              <a:rPr spc="-10" dirty="0"/>
              <a:t>最新進程標準下載處</a:t>
            </a:r>
          </a:p>
        </p:txBody>
      </p:sp>
      <p:pic>
        <p:nvPicPr>
          <p:cNvPr id="3" name="object 3"/>
          <p:cNvPicPr/>
          <p:nvPr/>
        </p:nvPicPr>
        <p:blipFill>
          <a:blip r:embed="rId2" cstate="print">
            <a:extLst>
              <a:ext uri="{28A0092B-C50C-407E-A947-70E740481C1C}">
                <a14:useLocalDpi xmlns:a14="http://schemas.microsoft.com/office/drawing/2010/main" val="0"/>
              </a:ext>
            </a:extLst>
          </a:blip>
          <a:stretch>
            <a:fillRect/>
          </a:stretch>
        </p:blipFill>
        <p:spPr>
          <a:xfrm>
            <a:off x="641604" y="1193291"/>
            <a:ext cx="7860792" cy="382066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3111500" cy="436880"/>
          </a:xfrm>
          <a:prstGeom prst="rect">
            <a:avLst/>
          </a:prstGeom>
        </p:spPr>
        <p:txBody>
          <a:bodyPr vert="horz" wrap="square" lIns="0" tIns="12700" rIns="0" bIns="0" rtlCol="0">
            <a:spAutoFit/>
          </a:bodyPr>
          <a:lstStyle/>
          <a:p>
            <a:pPr marL="12700">
              <a:lnSpc>
                <a:spcPct val="100000"/>
              </a:lnSpc>
              <a:spcBef>
                <a:spcPts val="100"/>
              </a:spcBef>
            </a:pPr>
            <a:r>
              <a:rPr spc="-10" dirty="0"/>
              <a:t>縣市童軍會活動服務</a:t>
            </a:r>
          </a:p>
        </p:txBody>
      </p:sp>
      <p:sp>
        <p:nvSpPr>
          <p:cNvPr id="3" name="object 3"/>
          <p:cNvSpPr txBox="1"/>
          <p:nvPr/>
        </p:nvSpPr>
        <p:spPr>
          <a:xfrm>
            <a:off x="390550" y="1273276"/>
            <a:ext cx="4040504" cy="2129155"/>
          </a:xfrm>
          <a:prstGeom prst="rect">
            <a:avLst/>
          </a:prstGeom>
        </p:spPr>
        <p:txBody>
          <a:bodyPr vert="horz" wrap="square" lIns="0" tIns="12700" rIns="0" bIns="0" rtlCol="0">
            <a:spAutoFit/>
          </a:bodyPr>
          <a:lstStyle/>
          <a:p>
            <a:pPr marL="469900" marR="254635" indent="-457200">
              <a:lnSpc>
                <a:spcPct val="114999"/>
              </a:lnSpc>
              <a:spcBef>
                <a:spcPts val="100"/>
              </a:spcBef>
              <a:tabLst>
                <a:tab pos="469265" algn="l"/>
              </a:tabLst>
            </a:pPr>
            <a:r>
              <a:rPr sz="2000" spc="-10" dirty="0">
                <a:solidFill>
                  <a:srgbClr val="2A3990"/>
                </a:solidFill>
                <a:latin typeface="微軟正黑體"/>
                <a:cs typeface="微軟正黑體"/>
              </a:rPr>
              <a:t>二</a:t>
            </a:r>
            <a:r>
              <a:rPr sz="2000" spc="-50" dirty="0">
                <a:solidFill>
                  <a:srgbClr val="2A3990"/>
                </a:solidFill>
                <a:latin typeface="微軟正黑體"/>
                <a:cs typeface="微軟正黑體"/>
              </a:rPr>
              <a:t>.</a:t>
            </a:r>
            <a:r>
              <a:rPr sz="2000" dirty="0">
                <a:solidFill>
                  <a:srgbClr val="2A3990"/>
                </a:solidFill>
                <a:latin typeface="微軟正黑體"/>
                <a:cs typeface="微軟正黑體"/>
              </a:rPr>
              <a:t>	</a:t>
            </a:r>
            <a:r>
              <a:rPr sz="2000" dirty="0">
                <a:solidFill>
                  <a:srgbClr val="434343"/>
                </a:solidFill>
                <a:latin typeface="微軟正黑體"/>
                <a:cs typeface="微軟正黑體"/>
              </a:rPr>
              <a:t>曾在縣（市）或地區以</a:t>
            </a:r>
            <a:r>
              <a:rPr sz="2000" spc="-15" dirty="0">
                <a:solidFill>
                  <a:srgbClr val="434343"/>
                </a:solidFill>
                <a:latin typeface="微軟正黑體"/>
                <a:cs typeface="微軟正黑體"/>
              </a:rPr>
              <a:t>上</a:t>
            </a:r>
            <a:r>
              <a:rPr sz="2000" dirty="0">
                <a:solidFill>
                  <a:srgbClr val="434343"/>
                </a:solidFill>
                <a:latin typeface="微軟正黑體"/>
                <a:cs typeface="微軟正黑體"/>
              </a:rPr>
              <a:t>所</a:t>
            </a:r>
            <a:r>
              <a:rPr sz="2000" spc="-50" dirty="0">
                <a:solidFill>
                  <a:srgbClr val="434343"/>
                </a:solidFill>
                <a:latin typeface="微軟正黑體"/>
                <a:cs typeface="微軟正黑體"/>
              </a:rPr>
              <a:t>舉</a:t>
            </a:r>
            <a:r>
              <a:rPr sz="2000" dirty="0">
                <a:solidFill>
                  <a:srgbClr val="434343"/>
                </a:solidFill>
                <a:latin typeface="微軟正黑體"/>
                <a:cs typeface="微軟正黑體"/>
              </a:rPr>
              <a:t>辦</a:t>
            </a:r>
            <a:r>
              <a:rPr sz="2000" spc="-10" dirty="0">
                <a:solidFill>
                  <a:srgbClr val="434343"/>
                </a:solidFill>
                <a:latin typeface="微軟正黑體"/>
                <a:cs typeface="微軟正黑體"/>
              </a:rPr>
              <a:t>的</a:t>
            </a:r>
            <a:r>
              <a:rPr sz="2000" b="1" u="sng" dirty="0">
                <a:solidFill>
                  <a:srgbClr val="6F2F9F"/>
                </a:solidFill>
                <a:uFill>
                  <a:solidFill>
                    <a:srgbClr val="6F2F9F"/>
                  </a:solidFill>
                </a:uFill>
                <a:latin typeface="微軟正黑體"/>
                <a:cs typeface="微軟正黑體"/>
              </a:rPr>
              <a:t>童軍</a:t>
            </a:r>
            <a:r>
              <a:rPr sz="2000" u="none" dirty="0">
                <a:solidFill>
                  <a:srgbClr val="434343"/>
                </a:solidFill>
                <a:latin typeface="微軟正黑體"/>
                <a:cs typeface="微軟正黑體"/>
              </a:rPr>
              <a:t>活動中擔任服</a:t>
            </a:r>
            <a:r>
              <a:rPr sz="2000" u="none" spc="-10" dirty="0">
                <a:solidFill>
                  <a:srgbClr val="434343"/>
                </a:solidFill>
                <a:latin typeface="微軟正黑體"/>
                <a:cs typeface="微軟正黑體"/>
              </a:rPr>
              <a:t>務</a:t>
            </a:r>
            <a:r>
              <a:rPr sz="2000" b="1" u="sng" dirty="0">
                <a:solidFill>
                  <a:srgbClr val="6F2F9F"/>
                </a:solidFill>
                <a:uFill>
                  <a:solidFill>
                    <a:srgbClr val="6F2F9F"/>
                  </a:solidFill>
                </a:uFill>
                <a:latin typeface="微軟正黑體"/>
                <a:cs typeface="微軟正黑體"/>
              </a:rPr>
              <a:t>工</a:t>
            </a:r>
            <a:r>
              <a:rPr sz="2000" b="1" u="sng" spc="-50" dirty="0">
                <a:solidFill>
                  <a:srgbClr val="6F2F9F"/>
                </a:solidFill>
                <a:uFill>
                  <a:solidFill>
                    <a:srgbClr val="6F2F9F"/>
                  </a:solidFill>
                </a:uFill>
                <a:latin typeface="微軟正黑體"/>
                <a:cs typeface="微軟正黑體"/>
              </a:rPr>
              <a:t>作</a:t>
            </a:r>
            <a:r>
              <a:rPr sz="2000" b="1" u="sng" spc="-10" dirty="0">
                <a:solidFill>
                  <a:srgbClr val="6F2F9F"/>
                </a:solidFill>
                <a:uFill>
                  <a:solidFill>
                    <a:srgbClr val="6F2F9F"/>
                  </a:solidFill>
                </a:uFill>
                <a:latin typeface="微軟正黑體"/>
                <a:cs typeface="微軟正黑體"/>
              </a:rPr>
              <a:t>累</a:t>
            </a:r>
            <a:r>
              <a:rPr sz="2000" b="1" u="sng" dirty="0">
                <a:solidFill>
                  <a:srgbClr val="6F2F9F"/>
                </a:solidFill>
                <a:uFill>
                  <a:solidFill>
                    <a:srgbClr val="6F2F9F"/>
                  </a:solidFill>
                </a:uFill>
                <a:latin typeface="微軟正黑體"/>
                <a:cs typeface="微軟正黑體"/>
              </a:rPr>
              <a:t>計</a:t>
            </a:r>
            <a:r>
              <a:rPr sz="2000" u="heavy" dirty="0">
                <a:solidFill>
                  <a:srgbClr val="6F2F9F"/>
                </a:solidFill>
                <a:uFill>
                  <a:solidFill>
                    <a:srgbClr val="434343"/>
                  </a:solidFill>
                </a:uFill>
                <a:latin typeface="Times New Roman"/>
                <a:cs typeface="Times New Roman"/>
              </a:rPr>
              <a:t> </a:t>
            </a:r>
            <a:r>
              <a:rPr sz="2000" u="none" dirty="0">
                <a:solidFill>
                  <a:srgbClr val="434343"/>
                </a:solidFill>
                <a:latin typeface="微軟正黑體"/>
                <a:cs typeface="微軟正黑體"/>
              </a:rPr>
              <a:t>40 </a:t>
            </a:r>
            <a:r>
              <a:rPr sz="2000" u="none" spc="-10" dirty="0">
                <a:solidFill>
                  <a:srgbClr val="434343"/>
                </a:solidFill>
                <a:latin typeface="微軟正黑體"/>
                <a:cs typeface="微軟正黑體"/>
              </a:rPr>
              <a:t>小時以上，有良好</a:t>
            </a:r>
            <a:r>
              <a:rPr sz="2000" u="none" spc="-50" dirty="0">
                <a:solidFill>
                  <a:srgbClr val="434343"/>
                </a:solidFill>
                <a:latin typeface="微軟正黑體"/>
                <a:cs typeface="微軟正黑體"/>
              </a:rPr>
              <a:t>成</a:t>
            </a:r>
            <a:r>
              <a:rPr sz="2000" u="none" dirty="0">
                <a:solidFill>
                  <a:srgbClr val="434343"/>
                </a:solidFill>
                <a:latin typeface="微軟正黑體"/>
                <a:cs typeface="微軟正黑體"/>
              </a:rPr>
              <a:t>績表現，持有主辦單位</a:t>
            </a:r>
            <a:r>
              <a:rPr sz="2000" u="none" spc="-15" dirty="0">
                <a:solidFill>
                  <a:srgbClr val="434343"/>
                </a:solidFill>
                <a:latin typeface="微軟正黑體"/>
                <a:cs typeface="微軟正黑體"/>
              </a:rPr>
              <a:t>簽</a:t>
            </a:r>
            <a:r>
              <a:rPr sz="2000" u="none" dirty="0">
                <a:solidFill>
                  <a:srgbClr val="434343"/>
                </a:solidFill>
                <a:latin typeface="微軟正黑體"/>
                <a:cs typeface="微軟正黑體"/>
              </a:rPr>
              <a:t>字</a:t>
            </a:r>
            <a:r>
              <a:rPr sz="2000" u="none" spc="-50" dirty="0">
                <a:solidFill>
                  <a:srgbClr val="434343"/>
                </a:solidFill>
                <a:latin typeface="微軟正黑體"/>
                <a:cs typeface="微軟正黑體"/>
              </a:rPr>
              <a:t>認</a:t>
            </a:r>
            <a:endParaRPr sz="2000">
              <a:latin typeface="微軟正黑體"/>
              <a:cs typeface="微軟正黑體"/>
            </a:endParaRPr>
          </a:p>
          <a:p>
            <a:pPr marL="469900">
              <a:lnSpc>
                <a:spcPct val="100000"/>
              </a:lnSpc>
              <a:spcBef>
                <a:spcPts val="359"/>
              </a:spcBef>
            </a:pPr>
            <a:r>
              <a:rPr sz="2000" spc="-20" dirty="0">
                <a:solidFill>
                  <a:srgbClr val="434343"/>
                </a:solidFill>
                <a:latin typeface="微軟正黑體"/>
                <a:cs typeface="微軟正黑體"/>
              </a:rPr>
              <a:t>可之服務紀錄卡或服務證明者。</a:t>
            </a:r>
            <a:endParaRPr sz="2000">
              <a:latin typeface="微軟正黑體"/>
              <a:cs typeface="微軟正黑體"/>
            </a:endParaRPr>
          </a:p>
          <a:p>
            <a:pPr marL="469900">
              <a:lnSpc>
                <a:spcPct val="100000"/>
              </a:lnSpc>
              <a:spcBef>
                <a:spcPts val="359"/>
              </a:spcBef>
            </a:pPr>
            <a:r>
              <a:rPr sz="2000" dirty="0">
                <a:solidFill>
                  <a:srgbClr val="434343"/>
                </a:solidFill>
                <a:latin typeface="微軟正黑體"/>
                <a:cs typeface="微軟正黑體"/>
              </a:rPr>
              <a:t>（</a:t>
            </a:r>
            <a:r>
              <a:rPr sz="2000" spc="-15" dirty="0">
                <a:solidFill>
                  <a:srgbClr val="434343"/>
                </a:solidFill>
                <a:latin typeface="微軟正黑體"/>
                <a:cs typeface="微軟正黑體"/>
              </a:rPr>
              <a:t>團長評定，資料送總會</a:t>
            </a:r>
            <a:r>
              <a:rPr sz="2000" b="1" u="sng" spc="-10" dirty="0">
                <a:solidFill>
                  <a:srgbClr val="6F2F9F"/>
                </a:solidFill>
                <a:uFill>
                  <a:solidFill>
                    <a:srgbClr val="6F2F9F"/>
                  </a:solidFill>
                </a:uFill>
                <a:latin typeface="微軟正黑體"/>
                <a:cs typeface="微軟正黑體"/>
              </a:rPr>
              <a:t>核定</a:t>
            </a:r>
            <a:r>
              <a:rPr sz="2000" u="none" spc="-50" dirty="0">
                <a:solidFill>
                  <a:srgbClr val="434343"/>
                </a:solidFill>
                <a:latin typeface="微軟正黑體"/>
                <a:cs typeface="微軟正黑體"/>
              </a:rPr>
              <a:t>）</a:t>
            </a:r>
            <a:endParaRPr sz="2000">
              <a:latin typeface="微軟正黑體"/>
              <a:cs typeface="微軟正黑體"/>
            </a:endParaRPr>
          </a:p>
        </p:txBody>
      </p:sp>
      <p:sp>
        <p:nvSpPr>
          <p:cNvPr id="4" name="object 4"/>
          <p:cNvSpPr txBox="1"/>
          <p:nvPr/>
        </p:nvSpPr>
        <p:spPr>
          <a:xfrm>
            <a:off x="5004942" y="1351915"/>
            <a:ext cx="3819525" cy="1363980"/>
          </a:xfrm>
          <a:prstGeom prst="rect">
            <a:avLst/>
          </a:prstGeom>
        </p:spPr>
        <p:txBody>
          <a:bodyPr vert="horz" wrap="square" lIns="0" tIns="12700" rIns="0" bIns="0" rtlCol="0">
            <a:spAutoFit/>
          </a:bodyPr>
          <a:lstStyle/>
          <a:p>
            <a:pPr marL="376555" marR="234950" indent="-364490">
              <a:lnSpc>
                <a:spcPct val="114999"/>
              </a:lnSpc>
              <a:spcBef>
                <a:spcPts val="100"/>
              </a:spcBef>
              <a:buChar char="●"/>
              <a:tabLst>
                <a:tab pos="376555" algn="l"/>
              </a:tabLst>
            </a:pPr>
            <a:r>
              <a:rPr sz="1800" spc="-5" dirty="0">
                <a:solidFill>
                  <a:srgbClr val="434343"/>
                </a:solidFill>
                <a:latin typeface="微軟正黑體"/>
                <a:cs typeface="微軟正黑體"/>
              </a:rPr>
              <a:t>限定在童軍活動擔任各種服務工作，可以服務證明核計時數。</a:t>
            </a:r>
            <a:endParaRPr sz="1800">
              <a:latin typeface="微軟正黑體"/>
              <a:cs typeface="微軟正黑體"/>
            </a:endParaRPr>
          </a:p>
          <a:p>
            <a:pPr marL="376555" indent="-363855">
              <a:lnSpc>
                <a:spcPct val="100000"/>
              </a:lnSpc>
              <a:spcBef>
                <a:spcPts val="919"/>
              </a:spcBef>
              <a:buChar char="●"/>
              <a:tabLst>
                <a:tab pos="376555" algn="l"/>
              </a:tabLst>
            </a:pPr>
            <a:r>
              <a:rPr sz="1800" spc="-15" dirty="0">
                <a:solidFill>
                  <a:srgbClr val="0000FF"/>
                </a:solidFill>
                <a:latin typeface="微軟正黑體"/>
                <a:cs typeface="微軟正黑體"/>
              </a:rPr>
              <a:t>晉級國花級之童軍活動服務應與</a:t>
            </a:r>
            <a:endParaRPr sz="1800">
              <a:latin typeface="微軟正黑體"/>
              <a:cs typeface="微軟正黑體"/>
            </a:endParaRPr>
          </a:p>
          <a:p>
            <a:pPr marL="376555">
              <a:lnSpc>
                <a:spcPct val="100000"/>
              </a:lnSpc>
              <a:spcBef>
                <a:spcPts val="330"/>
              </a:spcBef>
            </a:pPr>
            <a:r>
              <a:rPr sz="1800" dirty="0">
                <a:solidFill>
                  <a:srgbClr val="0000FF"/>
                </a:solidFill>
                <a:latin typeface="微軟正黑體"/>
                <a:cs typeface="微軟正黑體"/>
              </a:rPr>
              <a:t>晉升獅級之服務期間</a:t>
            </a:r>
            <a:r>
              <a:rPr sz="1800" b="1" dirty="0">
                <a:solidFill>
                  <a:srgbClr val="0000FF"/>
                </a:solidFill>
                <a:latin typeface="微軟正黑體"/>
                <a:cs typeface="微軟正黑體"/>
              </a:rPr>
              <a:t>不重覆計算</a:t>
            </a:r>
            <a:r>
              <a:rPr sz="1800" spc="-50" dirty="0">
                <a:solidFill>
                  <a:srgbClr val="0000FF"/>
                </a:solidFill>
                <a:latin typeface="微軟正黑體"/>
                <a:cs typeface="微軟正黑體"/>
              </a:rPr>
              <a:t>。</a:t>
            </a:r>
            <a:endParaRPr sz="1800">
              <a:latin typeface="微軟正黑體"/>
              <a:cs typeface="微軟正黑體"/>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2425700" cy="436880"/>
          </a:xfrm>
          <a:prstGeom prst="rect">
            <a:avLst/>
          </a:prstGeom>
        </p:spPr>
        <p:txBody>
          <a:bodyPr vert="horz" wrap="square" lIns="0" tIns="12700" rIns="0" bIns="0" rtlCol="0">
            <a:spAutoFit/>
          </a:bodyPr>
          <a:lstStyle/>
          <a:p>
            <a:pPr marL="12700">
              <a:lnSpc>
                <a:spcPct val="100000"/>
              </a:lnSpc>
              <a:spcBef>
                <a:spcPts val="100"/>
              </a:spcBef>
            </a:pPr>
            <a:r>
              <a:rPr spc="-10" dirty="0"/>
              <a:t>資料送總會核定</a:t>
            </a:r>
          </a:p>
        </p:txBody>
      </p:sp>
      <p:sp>
        <p:nvSpPr>
          <p:cNvPr id="3" name="object 3"/>
          <p:cNvSpPr txBox="1"/>
          <p:nvPr/>
        </p:nvSpPr>
        <p:spPr>
          <a:xfrm>
            <a:off x="390550" y="1473834"/>
            <a:ext cx="8155940" cy="2388870"/>
          </a:xfrm>
          <a:prstGeom prst="rect">
            <a:avLst/>
          </a:prstGeom>
        </p:spPr>
        <p:txBody>
          <a:bodyPr vert="horz" wrap="square" lIns="0" tIns="13335" rIns="0" bIns="0" rtlCol="0">
            <a:spAutoFit/>
          </a:bodyPr>
          <a:lstStyle/>
          <a:p>
            <a:pPr marL="12700">
              <a:lnSpc>
                <a:spcPct val="100000"/>
              </a:lnSpc>
              <a:spcBef>
                <a:spcPts val="105"/>
              </a:spcBef>
              <a:tabLst>
                <a:tab pos="527685" algn="l"/>
              </a:tabLst>
            </a:pPr>
            <a:r>
              <a:rPr sz="2000" spc="-10" dirty="0">
                <a:solidFill>
                  <a:srgbClr val="2A3990"/>
                </a:solidFill>
                <a:latin typeface="微軟正黑體"/>
                <a:cs typeface="微軟正黑體"/>
              </a:rPr>
              <a:t>三</a:t>
            </a:r>
            <a:r>
              <a:rPr sz="2000" spc="-50" dirty="0">
                <a:solidFill>
                  <a:srgbClr val="2A3990"/>
                </a:solidFill>
                <a:latin typeface="微軟正黑體"/>
                <a:cs typeface="微軟正黑體"/>
              </a:rPr>
              <a:t>.</a:t>
            </a:r>
            <a:r>
              <a:rPr sz="2000" dirty="0">
                <a:solidFill>
                  <a:srgbClr val="2A3990"/>
                </a:solidFill>
                <a:latin typeface="微軟正黑體"/>
                <a:cs typeface="微軟正黑體"/>
              </a:rPr>
              <a:t>	</a:t>
            </a:r>
            <a:r>
              <a:rPr sz="2000" dirty="0">
                <a:solidFill>
                  <a:srgbClr val="434343"/>
                </a:solidFill>
                <a:latin typeface="微軟正黑體"/>
                <a:cs typeface="微軟正黑體"/>
              </a:rPr>
              <a:t>負責訓練童軍取得專科章</a:t>
            </a:r>
            <a:r>
              <a:rPr sz="2000" spc="-45" dirty="0">
                <a:solidFill>
                  <a:srgbClr val="434343"/>
                </a:solidFill>
                <a:latin typeface="微軟正黑體"/>
                <a:cs typeface="微軟正黑體"/>
              </a:rPr>
              <a:t> </a:t>
            </a:r>
            <a:r>
              <a:rPr sz="2000" dirty="0">
                <a:solidFill>
                  <a:srgbClr val="434343"/>
                </a:solidFill>
                <a:latin typeface="微軟正黑體"/>
                <a:cs typeface="微軟正黑體"/>
              </a:rPr>
              <a:t>3</a:t>
            </a:r>
            <a:r>
              <a:rPr sz="2000" spc="5" dirty="0">
                <a:solidFill>
                  <a:srgbClr val="434343"/>
                </a:solidFill>
                <a:latin typeface="微軟正黑體"/>
                <a:cs typeface="微軟正黑體"/>
              </a:rPr>
              <a:t> </a:t>
            </a:r>
            <a:r>
              <a:rPr sz="2000" dirty="0">
                <a:solidFill>
                  <a:srgbClr val="434343"/>
                </a:solidFill>
                <a:latin typeface="微軟正黑體"/>
                <a:cs typeface="微軟正黑體"/>
              </a:rPr>
              <a:t>種以上。(團長</a:t>
            </a:r>
            <a:r>
              <a:rPr sz="2000" spc="-15" dirty="0">
                <a:solidFill>
                  <a:srgbClr val="434343"/>
                </a:solidFill>
                <a:latin typeface="微軟正黑體"/>
                <a:cs typeface="微軟正黑體"/>
              </a:rPr>
              <a:t>評</a:t>
            </a:r>
            <a:r>
              <a:rPr sz="2000" dirty="0">
                <a:solidFill>
                  <a:srgbClr val="434343"/>
                </a:solidFill>
                <a:latin typeface="微軟正黑體"/>
                <a:cs typeface="微軟正黑體"/>
              </a:rPr>
              <a:t>定，</a:t>
            </a:r>
            <a:r>
              <a:rPr sz="2000" spc="-15" dirty="0">
                <a:solidFill>
                  <a:srgbClr val="434343"/>
                </a:solidFill>
                <a:latin typeface="微軟正黑體"/>
                <a:cs typeface="微軟正黑體"/>
              </a:rPr>
              <a:t>資</a:t>
            </a:r>
            <a:r>
              <a:rPr sz="2000" dirty="0">
                <a:solidFill>
                  <a:srgbClr val="434343"/>
                </a:solidFill>
                <a:latin typeface="微軟正黑體"/>
                <a:cs typeface="微軟正黑體"/>
              </a:rPr>
              <a:t>料送</a:t>
            </a:r>
            <a:r>
              <a:rPr sz="2000" spc="-15" dirty="0">
                <a:solidFill>
                  <a:srgbClr val="434343"/>
                </a:solidFill>
                <a:latin typeface="微軟正黑體"/>
                <a:cs typeface="微軟正黑體"/>
              </a:rPr>
              <a:t>總</a:t>
            </a:r>
            <a:r>
              <a:rPr sz="2000" dirty="0">
                <a:solidFill>
                  <a:srgbClr val="434343"/>
                </a:solidFill>
                <a:latin typeface="微軟正黑體"/>
                <a:cs typeface="微軟正黑體"/>
              </a:rPr>
              <a:t>會</a:t>
            </a:r>
            <a:r>
              <a:rPr sz="2000" b="1" dirty="0">
                <a:solidFill>
                  <a:srgbClr val="6F2F9F"/>
                </a:solidFill>
                <a:latin typeface="微軟正黑體"/>
                <a:cs typeface="微軟正黑體"/>
              </a:rPr>
              <a:t>核</a:t>
            </a:r>
            <a:r>
              <a:rPr sz="2000" b="1" spc="-15" dirty="0">
                <a:solidFill>
                  <a:srgbClr val="6F2F9F"/>
                </a:solidFill>
                <a:latin typeface="微軟正黑體"/>
                <a:cs typeface="微軟正黑體"/>
              </a:rPr>
              <a:t>定</a:t>
            </a:r>
            <a:r>
              <a:rPr sz="2000" spc="-50" dirty="0">
                <a:solidFill>
                  <a:srgbClr val="434343"/>
                </a:solidFill>
                <a:latin typeface="微軟正黑體"/>
                <a:cs typeface="微軟正黑體"/>
              </a:rPr>
              <a:t>)</a:t>
            </a:r>
            <a:endParaRPr sz="2000">
              <a:latin typeface="微軟正黑體"/>
              <a:cs typeface="微軟正黑體"/>
            </a:endParaRPr>
          </a:p>
          <a:p>
            <a:pPr marL="12700">
              <a:lnSpc>
                <a:spcPct val="100000"/>
              </a:lnSpc>
              <a:spcBef>
                <a:spcPts val="1800"/>
              </a:spcBef>
              <a:tabLst>
                <a:tab pos="527685" algn="l"/>
              </a:tabLst>
            </a:pPr>
            <a:r>
              <a:rPr sz="2000" spc="-10" dirty="0">
                <a:solidFill>
                  <a:srgbClr val="2A3990"/>
                </a:solidFill>
                <a:latin typeface="微軟正黑體"/>
                <a:cs typeface="微軟正黑體"/>
              </a:rPr>
              <a:t>四</a:t>
            </a:r>
            <a:r>
              <a:rPr sz="2000" spc="-50" dirty="0">
                <a:solidFill>
                  <a:srgbClr val="2A3990"/>
                </a:solidFill>
                <a:latin typeface="微軟正黑體"/>
                <a:cs typeface="微軟正黑體"/>
              </a:rPr>
              <a:t>.</a:t>
            </a:r>
            <a:r>
              <a:rPr sz="2000" dirty="0">
                <a:solidFill>
                  <a:srgbClr val="2A3990"/>
                </a:solidFill>
                <a:latin typeface="微軟正黑體"/>
                <a:cs typeface="微軟正黑體"/>
              </a:rPr>
              <a:t>	</a:t>
            </a:r>
            <a:r>
              <a:rPr sz="2000" dirty="0">
                <a:solidFill>
                  <a:srgbClr val="434343"/>
                </a:solidFill>
                <a:latin typeface="微軟正黑體"/>
                <a:cs typeface="微軟正黑體"/>
              </a:rPr>
              <a:t>(略</a:t>
            </a:r>
            <a:r>
              <a:rPr sz="2000" spc="-50" dirty="0">
                <a:solidFill>
                  <a:srgbClr val="434343"/>
                </a:solidFill>
                <a:latin typeface="微軟正黑體"/>
                <a:cs typeface="微軟正黑體"/>
              </a:rPr>
              <a:t>)</a:t>
            </a:r>
            <a:endParaRPr sz="2000">
              <a:latin typeface="微軟正黑體"/>
              <a:cs typeface="微軟正黑體"/>
            </a:endParaRPr>
          </a:p>
          <a:p>
            <a:pPr marL="12700">
              <a:lnSpc>
                <a:spcPct val="100000"/>
              </a:lnSpc>
              <a:spcBef>
                <a:spcPts val="1800"/>
              </a:spcBef>
              <a:tabLst>
                <a:tab pos="527685" algn="l"/>
              </a:tabLst>
            </a:pPr>
            <a:r>
              <a:rPr sz="2000" spc="-10" dirty="0">
                <a:solidFill>
                  <a:srgbClr val="2A3990"/>
                </a:solidFill>
                <a:latin typeface="微軟正黑體"/>
                <a:cs typeface="微軟正黑體"/>
              </a:rPr>
              <a:t>五</a:t>
            </a:r>
            <a:r>
              <a:rPr sz="2000" spc="-50" dirty="0">
                <a:solidFill>
                  <a:srgbClr val="2A3990"/>
                </a:solidFill>
                <a:latin typeface="微軟正黑體"/>
                <a:cs typeface="微軟正黑體"/>
              </a:rPr>
              <a:t>.</a:t>
            </a:r>
            <a:r>
              <a:rPr sz="2000" dirty="0">
                <a:solidFill>
                  <a:srgbClr val="2A3990"/>
                </a:solidFill>
                <a:latin typeface="微軟正黑體"/>
                <a:cs typeface="微軟正黑體"/>
              </a:rPr>
              <a:t>	</a:t>
            </a:r>
            <a:r>
              <a:rPr sz="2000" spc="-10" dirty="0">
                <a:solidFill>
                  <a:srgbClr val="434343"/>
                </a:solidFill>
                <a:latin typeface="微軟正黑體"/>
                <a:cs typeface="微軟正黑體"/>
              </a:rPr>
              <a:t>曾在童軍團，教</a:t>
            </a:r>
            <a:r>
              <a:rPr sz="2000" dirty="0">
                <a:solidFill>
                  <a:srgbClr val="434343"/>
                </a:solidFill>
                <a:latin typeface="微軟正黑體"/>
                <a:cs typeface="微軟正黑體"/>
              </a:rPr>
              <a:t>授 3</a:t>
            </a:r>
            <a:r>
              <a:rPr sz="2000" spc="45" dirty="0">
                <a:solidFill>
                  <a:srgbClr val="434343"/>
                </a:solidFill>
                <a:latin typeface="微軟正黑體"/>
                <a:cs typeface="微軟正黑體"/>
              </a:rPr>
              <a:t> </a:t>
            </a:r>
            <a:r>
              <a:rPr sz="2000" spc="-10" dirty="0">
                <a:solidFill>
                  <a:srgbClr val="434343"/>
                </a:solidFill>
                <a:latin typeface="微軟正黑體"/>
                <a:cs typeface="微軟正黑體"/>
              </a:rPr>
              <a:t>種以上課程。</a:t>
            </a:r>
            <a:r>
              <a:rPr sz="2000" dirty="0">
                <a:solidFill>
                  <a:srgbClr val="434343"/>
                </a:solidFill>
                <a:latin typeface="微軟正黑體"/>
                <a:cs typeface="微軟正黑體"/>
              </a:rPr>
              <a:t>(</a:t>
            </a:r>
            <a:r>
              <a:rPr sz="2000" spc="-15" dirty="0">
                <a:solidFill>
                  <a:srgbClr val="434343"/>
                </a:solidFill>
                <a:latin typeface="微軟正黑體"/>
                <a:cs typeface="微軟正黑體"/>
              </a:rPr>
              <a:t>團</a:t>
            </a:r>
            <a:r>
              <a:rPr sz="2000" dirty="0">
                <a:solidFill>
                  <a:srgbClr val="434343"/>
                </a:solidFill>
                <a:latin typeface="微軟正黑體"/>
                <a:cs typeface="微軟正黑體"/>
              </a:rPr>
              <a:t>長評</a:t>
            </a:r>
            <a:r>
              <a:rPr sz="2000" spc="-25" dirty="0">
                <a:solidFill>
                  <a:srgbClr val="434343"/>
                </a:solidFill>
                <a:latin typeface="微軟正黑體"/>
                <a:cs typeface="微軟正黑體"/>
              </a:rPr>
              <a:t>定</a:t>
            </a:r>
            <a:r>
              <a:rPr sz="2000" dirty="0">
                <a:solidFill>
                  <a:srgbClr val="434343"/>
                </a:solidFill>
                <a:latin typeface="微軟正黑體"/>
                <a:cs typeface="微軟正黑體"/>
              </a:rPr>
              <a:t>，資</a:t>
            </a:r>
            <a:r>
              <a:rPr sz="2000" spc="-25" dirty="0">
                <a:solidFill>
                  <a:srgbClr val="434343"/>
                </a:solidFill>
                <a:latin typeface="微軟正黑體"/>
                <a:cs typeface="微軟正黑體"/>
              </a:rPr>
              <a:t>料</a:t>
            </a:r>
            <a:r>
              <a:rPr sz="2000" dirty="0">
                <a:solidFill>
                  <a:srgbClr val="434343"/>
                </a:solidFill>
                <a:latin typeface="微軟正黑體"/>
                <a:cs typeface="微軟正黑體"/>
              </a:rPr>
              <a:t>送總</a:t>
            </a:r>
            <a:r>
              <a:rPr sz="2000" spc="-15" dirty="0">
                <a:solidFill>
                  <a:srgbClr val="434343"/>
                </a:solidFill>
                <a:latin typeface="微軟正黑體"/>
                <a:cs typeface="微軟正黑體"/>
              </a:rPr>
              <a:t>會</a:t>
            </a:r>
            <a:r>
              <a:rPr sz="2000" b="1" spc="-10" dirty="0">
                <a:solidFill>
                  <a:srgbClr val="6F2F9F"/>
                </a:solidFill>
                <a:latin typeface="微軟正黑體"/>
                <a:cs typeface="微軟正黑體"/>
              </a:rPr>
              <a:t>核定</a:t>
            </a:r>
            <a:r>
              <a:rPr sz="2000" spc="-50" dirty="0">
                <a:solidFill>
                  <a:srgbClr val="434343"/>
                </a:solidFill>
                <a:latin typeface="微軟正黑體"/>
                <a:cs typeface="微軟正黑體"/>
              </a:rPr>
              <a:t>)</a:t>
            </a:r>
            <a:endParaRPr sz="2000">
              <a:latin typeface="微軟正黑體"/>
              <a:cs typeface="微軟正黑體"/>
            </a:endParaRPr>
          </a:p>
          <a:p>
            <a:pPr marL="12700">
              <a:lnSpc>
                <a:spcPct val="100000"/>
              </a:lnSpc>
              <a:spcBef>
                <a:spcPts val="1800"/>
              </a:spcBef>
              <a:tabLst>
                <a:tab pos="527685" algn="l"/>
              </a:tabLst>
            </a:pPr>
            <a:r>
              <a:rPr sz="2000" spc="-10" dirty="0">
                <a:solidFill>
                  <a:srgbClr val="2A3990"/>
                </a:solidFill>
                <a:latin typeface="微軟正黑體"/>
                <a:cs typeface="微軟正黑體"/>
              </a:rPr>
              <a:t>六</a:t>
            </a:r>
            <a:r>
              <a:rPr sz="2000" spc="-50" dirty="0">
                <a:solidFill>
                  <a:srgbClr val="2A3990"/>
                </a:solidFill>
                <a:latin typeface="微軟正黑體"/>
                <a:cs typeface="微軟正黑體"/>
              </a:rPr>
              <a:t>.</a:t>
            </a:r>
            <a:r>
              <a:rPr sz="2000" dirty="0">
                <a:solidFill>
                  <a:srgbClr val="2A3990"/>
                </a:solidFill>
                <a:latin typeface="微軟正黑體"/>
                <a:cs typeface="微軟正黑體"/>
              </a:rPr>
              <a:t>	</a:t>
            </a:r>
            <a:r>
              <a:rPr sz="2000" dirty="0">
                <a:solidFill>
                  <a:srgbClr val="434343"/>
                </a:solidFill>
                <a:latin typeface="微軟正黑體"/>
                <a:cs typeface="微軟正黑體"/>
              </a:rPr>
              <a:t>曾規劃及帶領小隊做童</a:t>
            </a:r>
            <a:r>
              <a:rPr sz="2000" spc="-15" dirty="0">
                <a:solidFill>
                  <a:srgbClr val="434343"/>
                </a:solidFill>
                <a:latin typeface="微軟正黑體"/>
                <a:cs typeface="微軟正黑體"/>
              </a:rPr>
              <a:t>軍</a:t>
            </a:r>
            <a:r>
              <a:rPr sz="2000" dirty="0">
                <a:solidFill>
                  <a:srgbClr val="434343"/>
                </a:solidFill>
                <a:latin typeface="微軟正黑體"/>
                <a:cs typeface="微軟正黑體"/>
              </a:rPr>
              <a:t>露營</a:t>
            </a:r>
            <a:r>
              <a:rPr sz="2000" spc="-15" dirty="0">
                <a:solidFill>
                  <a:srgbClr val="434343"/>
                </a:solidFill>
                <a:latin typeface="微軟正黑體"/>
                <a:cs typeface="微軟正黑體"/>
              </a:rPr>
              <a:t>活</a:t>
            </a:r>
            <a:r>
              <a:rPr sz="2000" dirty="0">
                <a:solidFill>
                  <a:srgbClr val="434343"/>
                </a:solidFill>
                <a:latin typeface="微軟正黑體"/>
                <a:cs typeface="微軟正黑體"/>
              </a:rPr>
              <a:t>動</a:t>
            </a:r>
            <a:r>
              <a:rPr sz="2000" spc="-35" dirty="0">
                <a:solidFill>
                  <a:srgbClr val="434343"/>
                </a:solidFill>
                <a:latin typeface="微軟正黑體"/>
                <a:cs typeface="微軟正黑體"/>
              </a:rPr>
              <a:t> </a:t>
            </a:r>
            <a:r>
              <a:rPr sz="2000" dirty="0">
                <a:solidFill>
                  <a:srgbClr val="434343"/>
                </a:solidFill>
                <a:latin typeface="微軟正黑體"/>
                <a:cs typeface="微軟正黑體"/>
              </a:rPr>
              <a:t>2</a:t>
            </a:r>
            <a:r>
              <a:rPr sz="2000" spc="-15" dirty="0">
                <a:solidFill>
                  <a:srgbClr val="434343"/>
                </a:solidFill>
                <a:latin typeface="微軟正黑體"/>
                <a:cs typeface="微軟正黑體"/>
              </a:rPr>
              <a:t> </a:t>
            </a:r>
            <a:r>
              <a:rPr sz="2000" dirty="0">
                <a:solidFill>
                  <a:srgbClr val="434343"/>
                </a:solidFill>
                <a:latin typeface="微軟正黑體"/>
                <a:cs typeface="微軟正黑體"/>
              </a:rPr>
              <a:t>次以上(須有</a:t>
            </a:r>
            <a:r>
              <a:rPr sz="2000" spc="-40" dirty="0">
                <a:solidFill>
                  <a:srgbClr val="434343"/>
                </a:solidFill>
                <a:latin typeface="微軟正黑體"/>
                <a:cs typeface="微軟正黑體"/>
              </a:rPr>
              <a:t> </a:t>
            </a:r>
            <a:r>
              <a:rPr sz="2000" dirty="0">
                <a:solidFill>
                  <a:srgbClr val="434343"/>
                </a:solidFill>
                <a:latin typeface="微軟正黑體"/>
                <a:cs typeface="微軟正黑體"/>
              </a:rPr>
              <a:t>1 次</a:t>
            </a:r>
            <a:r>
              <a:rPr sz="2000" spc="-15" dirty="0">
                <a:solidFill>
                  <a:srgbClr val="434343"/>
                </a:solidFill>
                <a:latin typeface="微軟正黑體"/>
                <a:cs typeface="微軟正黑體"/>
              </a:rPr>
              <a:t> </a:t>
            </a:r>
            <a:r>
              <a:rPr sz="2000" dirty="0">
                <a:solidFill>
                  <a:srgbClr val="434343"/>
                </a:solidFill>
                <a:latin typeface="微軟正黑體"/>
                <a:cs typeface="微軟正黑體"/>
              </a:rPr>
              <a:t>3 天</a:t>
            </a:r>
            <a:r>
              <a:rPr sz="2000" spc="-10" dirty="0">
                <a:solidFill>
                  <a:srgbClr val="434343"/>
                </a:solidFill>
                <a:latin typeface="微軟正黑體"/>
                <a:cs typeface="微軟正黑體"/>
              </a:rPr>
              <a:t> </a:t>
            </a:r>
            <a:r>
              <a:rPr sz="2000" dirty="0">
                <a:solidFill>
                  <a:srgbClr val="434343"/>
                </a:solidFill>
                <a:latin typeface="微軟正黑體"/>
                <a:cs typeface="微軟正黑體"/>
              </a:rPr>
              <a:t>2 夜)，</a:t>
            </a:r>
            <a:r>
              <a:rPr sz="2000" spc="-50" dirty="0">
                <a:solidFill>
                  <a:srgbClr val="434343"/>
                </a:solidFill>
                <a:latin typeface="微軟正黑體"/>
                <a:cs typeface="微軟正黑體"/>
              </a:rPr>
              <a:t>並</a:t>
            </a:r>
            <a:endParaRPr sz="2000">
              <a:latin typeface="微軟正黑體"/>
              <a:cs typeface="微軟正黑體"/>
            </a:endParaRPr>
          </a:p>
          <a:p>
            <a:pPr marL="527685">
              <a:lnSpc>
                <a:spcPct val="100000"/>
              </a:lnSpc>
              <a:spcBef>
                <a:spcPts val="1200"/>
              </a:spcBef>
            </a:pPr>
            <a:r>
              <a:rPr sz="2000" spc="-20" dirty="0">
                <a:solidFill>
                  <a:srgbClr val="434343"/>
                </a:solidFill>
                <a:latin typeface="微軟正黑體"/>
                <a:cs typeface="微軟正黑體"/>
              </a:rPr>
              <a:t>提出完整書面紀錄。(團長評定，資料送總會</a:t>
            </a:r>
            <a:r>
              <a:rPr sz="2000" b="1" spc="-15" dirty="0">
                <a:solidFill>
                  <a:srgbClr val="6F2F9F"/>
                </a:solidFill>
                <a:latin typeface="微軟正黑體"/>
                <a:cs typeface="微軟正黑體"/>
              </a:rPr>
              <a:t>核定</a:t>
            </a:r>
            <a:r>
              <a:rPr sz="2000" spc="-50" dirty="0">
                <a:solidFill>
                  <a:srgbClr val="434343"/>
                </a:solidFill>
                <a:latin typeface="微軟正黑體"/>
                <a:cs typeface="微軟正黑體"/>
              </a:rPr>
              <a:t>)</a:t>
            </a:r>
            <a:endParaRPr sz="2000">
              <a:latin typeface="微軟正黑體"/>
              <a:cs typeface="微軟正黑體"/>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2082800" cy="436880"/>
          </a:xfrm>
          <a:prstGeom prst="rect">
            <a:avLst/>
          </a:prstGeom>
        </p:spPr>
        <p:txBody>
          <a:bodyPr vert="horz" wrap="square" lIns="0" tIns="12700" rIns="0" bIns="0" rtlCol="0">
            <a:spAutoFit/>
          </a:bodyPr>
          <a:lstStyle/>
          <a:p>
            <a:pPr marL="12700">
              <a:lnSpc>
                <a:spcPct val="100000"/>
              </a:lnSpc>
              <a:spcBef>
                <a:spcPts val="100"/>
              </a:spcBef>
            </a:pPr>
            <a:r>
              <a:rPr spc="-10" dirty="0"/>
              <a:t>社會服務計畫</a:t>
            </a:r>
          </a:p>
        </p:txBody>
      </p:sp>
      <p:sp>
        <p:nvSpPr>
          <p:cNvPr id="3" name="object 3"/>
          <p:cNvSpPr txBox="1"/>
          <p:nvPr/>
        </p:nvSpPr>
        <p:spPr>
          <a:xfrm>
            <a:off x="390550" y="1273276"/>
            <a:ext cx="4040504" cy="2479675"/>
          </a:xfrm>
          <a:prstGeom prst="rect">
            <a:avLst/>
          </a:prstGeom>
        </p:spPr>
        <p:txBody>
          <a:bodyPr vert="horz" wrap="square" lIns="0" tIns="12700" rIns="0" bIns="0" rtlCol="0">
            <a:spAutoFit/>
          </a:bodyPr>
          <a:lstStyle/>
          <a:p>
            <a:pPr marL="469900" marR="5080" indent="-457200">
              <a:lnSpc>
                <a:spcPct val="114999"/>
              </a:lnSpc>
              <a:spcBef>
                <a:spcPts val="100"/>
              </a:spcBef>
              <a:tabLst>
                <a:tab pos="469265" algn="l"/>
              </a:tabLst>
            </a:pPr>
            <a:r>
              <a:rPr sz="2000" spc="-5" dirty="0">
                <a:solidFill>
                  <a:srgbClr val="2A3990"/>
                </a:solidFill>
                <a:latin typeface="微軟正黑體"/>
                <a:cs typeface="微軟正黑體"/>
              </a:rPr>
              <a:t>七</a:t>
            </a:r>
            <a:r>
              <a:rPr sz="2000" dirty="0">
                <a:solidFill>
                  <a:srgbClr val="2A3990"/>
                </a:solidFill>
                <a:latin typeface="微軟正黑體"/>
                <a:cs typeface="微軟正黑體"/>
              </a:rPr>
              <a:t>.	</a:t>
            </a:r>
            <a:r>
              <a:rPr sz="2000" dirty="0">
                <a:solidFill>
                  <a:srgbClr val="434343"/>
                </a:solidFill>
                <a:latin typeface="微軟正黑體"/>
                <a:cs typeface="微軟正黑體"/>
              </a:rPr>
              <a:t>能規劃並研擬社會服務</a:t>
            </a:r>
            <a:r>
              <a:rPr sz="2000" spc="-15" dirty="0">
                <a:solidFill>
                  <a:srgbClr val="434343"/>
                </a:solidFill>
                <a:latin typeface="微軟正黑體"/>
                <a:cs typeface="微軟正黑體"/>
              </a:rPr>
              <a:t>計</a:t>
            </a:r>
            <a:r>
              <a:rPr sz="2000" dirty="0">
                <a:solidFill>
                  <a:srgbClr val="434343"/>
                </a:solidFill>
                <a:latin typeface="微軟正黑體"/>
                <a:cs typeface="微軟正黑體"/>
              </a:rPr>
              <a:t>畫，經家長、團長、受服務</a:t>
            </a:r>
            <a:r>
              <a:rPr sz="2000" spc="-15" dirty="0">
                <a:solidFill>
                  <a:srgbClr val="434343"/>
                </a:solidFill>
                <a:latin typeface="微軟正黑體"/>
                <a:cs typeface="微軟正黑體"/>
              </a:rPr>
              <a:t>團</a:t>
            </a:r>
            <a:r>
              <a:rPr sz="2000" dirty="0">
                <a:solidFill>
                  <a:srgbClr val="434343"/>
                </a:solidFill>
                <a:latin typeface="微軟正黑體"/>
                <a:cs typeface="微軟正黑體"/>
              </a:rPr>
              <a:t>體同意，</a:t>
            </a:r>
            <a:r>
              <a:rPr sz="2000" spc="-10" dirty="0">
                <a:solidFill>
                  <a:srgbClr val="434343"/>
                </a:solidFill>
                <a:latin typeface="微軟正黑體"/>
                <a:cs typeface="微軟正黑體"/>
              </a:rPr>
              <a:t>並</a:t>
            </a:r>
            <a:r>
              <a:rPr sz="2000" spc="-15" dirty="0">
                <a:solidFill>
                  <a:srgbClr val="434343"/>
                </a:solidFill>
                <a:latin typeface="微軟正黑體"/>
                <a:cs typeface="微軟正黑體"/>
              </a:rPr>
              <a:t>領</a:t>
            </a:r>
            <a:r>
              <a:rPr sz="2000" dirty="0">
                <a:solidFill>
                  <a:srgbClr val="434343"/>
                </a:solidFill>
                <a:latin typeface="微軟正黑體"/>
                <a:cs typeface="微軟正黑體"/>
              </a:rPr>
              <a:t>導</a:t>
            </a:r>
            <a:r>
              <a:rPr sz="2000" spc="-20" dirty="0">
                <a:solidFill>
                  <a:srgbClr val="434343"/>
                </a:solidFill>
                <a:latin typeface="微軟正黑體"/>
                <a:cs typeface="微軟正黑體"/>
              </a:rPr>
              <a:t>童</a:t>
            </a:r>
            <a:r>
              <a:rPr sz="2000" dirty="0">
                <a:solidFill>
                  <a:srgbClr val="434343"/>
                </a:solidFill>
                <a:latin typeface="微軟正黑體"/>
                <a:cs typeface="微軟正黑體"/>
              </a:rPr>
              <a:t>軍實</a:t>
            </a:r>
            <a:r>
              <a:rPr sz="2000" spc="-10" dirty="0">
                <a:solidFill>
                  <a:srgbClr val="434343"/>
                </a:solidFill>
                <a:latin typeface="微軟正黑體"/>
                <a:cs typeface="微軟正黑體"/>
              </a:rPr>
              <a:t>施</a:t>
            </a:r>
            <a:r>
              <a:rPr sz="2000" spc="-15" dirty="0">
                <a:solidFill>
                  <a:srgbClr val="434343"/>
                </a:solidFill>
                <a:latin typeface="微軟正黑體"/>
                <a:cs typeface="微軟正黑體"/>
              </a:rPr>
              <a:t>服</a:t>
            </a:r>
            <a:r>
              <a:rPr sz="2000" dirty="0">
                <a:solidFill>
                  <a:srgbClr val="434343"/>
                </a:solidFill>
                <a:latin typeface="微軟正黑體"/>
                <a:cs typeface="微軟正黑體"/>
              </a:rPr>
              <a:t>務</a:t>
            </a:r>
            <a:r>
              <a:rPr sz="2000" spc="-20" dirty="0">
                <a:solidFill>
                  <a:srgbClr val="434343"/>
                </a:solidFill>
                <a:latin typeface="微軟正黑體"/>
                <a:cs typeface="微軟正黑體"/>
              </a:rPr>
              <a:t>計</a:t>
            </a:r>
            <a:r>
              <a:rPr sz="2000" dirty="0">
                <a:solidFill>
                  <a:srgbClr val="434343"/>
                </a:solidFill>
                <a:latin typeface="微軟正黑體"/>
                <a:cs typeface="微軟正黑體"/>
              </a:rPr>
              <a:t>畫，經相關人員協助及輔導</a:t>
            </a:r>
            <a:r>
              <a:rPr sz="2000" spc="-15" dirty="0">
                <a:solidFill>
                  <a:srgbClr val="434343"/>
                </a:solidFill>
                <a:latin typeface="微軟正黑體"/>
                <a:cs typeface="微軟正黑體"/>
              </a:rPr>
              <a:t>，</a:t>
            </a:r>
            <a:r>
              <a:rPr sz="2000" dirty="0">
                <a:solidFill>
                  <a:srgbClr val="434343"/>
                </a:solidFill>
                <a:latin typeface="微軟正黑體"/>
                <a:cs typeface="微軟正黑體"/>
              </a:rPr>
              <a:t>活動執行完畢後有良好績效</a:t>
            </a:r>
            <a:r>
              <a:rPr sz="2000" spc="-15" dirty="0">
                <a:solidFill>
                  <a:srgbClr val="434343"/>
                </a:solidFill>
                <a:latin typeface="微軟正黑體"/>
                <a:cs typeface="微軟正黑體"/>
              </a:rPr>
              <a:t>，</a:t>
            </a:r>
            <a:r>
              <a:rPr sz="2000" dirty="0">
                <a:solidFill>
                  <a:srgbClr val="434343"/>
                </a:solidFill>
                <a:latin typeface="微軟正黑體"/>
                <a:cs typeface="微軟正黑體"/>
              </a:rPr>
              <a:t>並有完整紀</a:t>
            </a:r>
            <a:r>
              <a:rPr sz="2000" spc="-15" dirty="0">
                <a:solidFill>
                  <a:srgbClr val="434343"/>
                </a:solidFill>
                <a:latin typeface="微軟正黑體"/>
                <a:cs typeface="微軟正黑體"/>
              </a:rPr>
              <a:t>錄</a:t>
            </a:r>
            <a:r>
              <a:rPr sz="2000" dirty="0">
                <a:solidFill>
                  <a:srgbClr val="434343"/>
                </a:solidFill>
                <a:latin typeface="微軟正黑體"/>
                <a:cs typeface="微軟正黑體"/>
              </a:rPr>
              <a:t>。</a:t>
            </a:r>
            <a:r>
              <a:rPr sz="2000" spc="-15" dirty="0">
                <a:solidFill>
                  <a:srgbClr val="434343"/>
                </a:solidFill>
                <a:latin typeface="微軟正黑體"/>
                <a:cs typeface="微軟正黑體"/>
              </a:rPr>
              <a:t>（</a:t>
            </a:r>
            <a:r>
              <a:rPr sz="2000" dirty="0">
                <a:solidFill>
                  <a:srgbClr val="434343"/>
                </a:solidFill>
                <a:latin typeface="微軟正黑體"/>
                <a:cs typeface="微軟正黑體"/>
              </a:rPr>
              <a:t>受服務</a:t>
            </a:r>
            <a:r>
              <a:rPr sz="2000" spc="-15" dirty="0">
                <a:solidFill>
                  <a:srgbClr val="434343"/>
                </a:solidFill>
                <a:latin typeface="微軟正黑體"/>
                <a:cs typeface="微軟正黑體"/>
              </a:rPr>
              <a:t>團</a:t>
            </a:r>
            <a:r>
              <a:rPr sz="2000" dirty="0">
                <a:solidFill>
                  <a:srgbClr val="434343"/>
                </a:solidFill>
                <a:latin typeface="微軟正黑體"/>
                <a:cs typeface="微軟正黑體"/>
              </a:rPr>
              <a:t>體</a:t>
            </a:r>
            <a:r>
              <a:rPr sz="2000" spc="-15" dirty="0">
                <a:solidFill>
                  <a:srgbClr val="434343"/>
                </a:solidFill>
                <a:latin typeface="微軟正黑體"/>
                <a:cs typeface="微軟正黑體"/>
              </a:rPr>
              <a:t>評</a:t>
            </a:r>
            <a:r>
              <a:rPr sz="2000" dirty="0">
                <a:solidFill>
                  <a:srgbClr val="434343"/>
                </a:solidFill>
                <a:latin typeface="微軟正黑體"/>
                <a:cs typeface="微軟正黑體"/>
              </a:rPr>
              <a:t>定，資料送總會</a:t>
            </a:r>
            <a:r>
              <a:rPr sz="2000" b="1" dirty="0">
                <a:solidFill>
                  <a:srgbClr val="6F2F9F"/>
                </a:solidFill>
                <a:latin typeface="微軟正黑體"/>
                <a:cs typeface="微軟正黑體"/>
              </a:rPr>
              <a:t>核定</a:t>
            </a:r>
            <a:r>
              <a:rPr sz="2000" dirty="0">
                <a:solidFill>
                  <a:srgbClr val="434343"/>
                </a:solidFill>
                <a:latin typeface="微軟正黑體"/>
                <a:cs typeface="微軟正黑體"/>
              </a:rPr>
              <a:t>）</a:t>
            </a:r>
            <a:endParaRPr sz="2000">
              <a:latin typeface="微軟正黑體"/>
              <a:cs typeface="微軟正黑體"/>
            </a:endParaRPr>
          </a:p>
        </p:txBody>
      </p:sp>
      <p:sp>
        <p:nvSpPr>
          <p:cNvPr id="4" name="object 4"/>
          <p:cNvSpPr txBox="1">
            <a:spLocks noGrp="1"/>
          </p:cNvSpPr>
          <p:nvPr>
            <p:ph sz="half" idx="3"/>
          </p:nvPr>
        </p:nvSpPr>
        <p:spPr>
          <a:prstGeom prst="rect">
            <a:avLst/>
          </a:prstGeom>
        </p:spPr>
        <p:txBody>
          <a:bodyPr vert="horz" wrap="square" lIns="0" tIns="12700" rIns="0" bIns="0" rtlCol="0">
            <a:spAutoFit/>
          </a:bodyPr>
          <a:lstStyle/>
          <a:p>
            <a:pPr marL="355600" marR="49530" indent="-342900" algn="just">
              <a:lnSpc>
                <a:spcPct val="100000"/>
              </a:lnSpc>
              <a:spcBef>
                <a:spcPts val="100"/>
              </a:spcBef>
              <a:buFont typeface="Wingdings"/>
              <a:buChar char=""/>
              <a:tabLst>
                <a:tab pos="355600" algn="l"/>
              </a:tabLst>
            </a:pPr>
            <a:r>
              <a:rPr spc="-5" dirty="0"/>
              <a:t>童軍總會依據檢送之社會服務計畫</a:t>
            </a:r>
            <a:r>
              <a:rPr spc="-10" dirty="0"/>
              <a:t>及成果報告核定。</a:t>
            </a:r>
          </a:p>
          <a:p>
            <a:pPr marL="355600" marR="48895" indent="-342900" algn="just">
              <a:lnSpc>
                <a:spcPct val="100000"/>
              </a:lnSpc>
              <a:spcBef>
                <a:spcPts val="600"/>
              </a:spcBef>
              <a:buFont typeface="Wingdings"/>
              <a:buChar char=""/>
              <a:tabLst>
                <a:tab pos="355600" algn="l"/>
              </a:tabLst>
            </a:pPr>
            <a:r>
              <a:rPr dirty="0">
                <a:solidFill>
                  <a:srgbClr val="0000FF"/>
                </a:solidFill>
              </a:rPr>
              <a:t>社會服務計畫之對象，應以</a:t>
            </a:r>
            <a:r>
              <a:rPr b="1" spc="-20" dirty="0">
                <a:solidFill>
                  <a:srgbClr val="0000FF"/>
                </a:solidFill>
                <a:latin typeface="微軟正黑體"/>
                <a:cs typeface="微軟正黑體"/>
              </a:rPr>
              <a:t>外部機</a:t>
            </a:r>
            <a:r>
              <a:rPr b="1" dirty="0">
                <a:solidFill>
                  <a:srgbClr val="0000FF"/>
                </a:solidFill>
                <a:latin typeface="微軟正黑體"/>
                <a:cs typeface="微軟正黑體"/>
              </a:rPr>
              <a:t>構</a:t>
            </a:r>
            <a:r>
              <a:rPr spc="-5" dirty="0">
                <a:solidFill>
                  <a:srgbClr val="0000FF"/>
                </a:solidFill>
              </a:rPr>
              <a:t>為對象，不包括所就讀之學校、所屬童軍團、各級童軍會...等。</a:t>
            </a:r>
          </a:p>
          <a:p>
            <a:pPr marL="355600" marR="48895" indent="-342900" algn="just">
              <a:lnSpc>
                <a:spcPct val="100000"/>
              </a:lnSpc>
              <a:spcBef>
                <a:spcPts val="600"/>
              </a:spcBef>
              <a:buFont typeface="Wingdings"/>
              <a:buChar char=""/>
              <a:tabLst>
                <a:tab pos="355600" algn="l"/>
              </a:tabLst>
            </a:pPr>
            <a:r>
              <a:rPr spc="-15" dirty="0">
                <a:solidFill>
                  <a:srgbClr val="0000FF"/>
                </a:solidFill>
              </a:rPr>
              <a:t>服務計畫應事先送受服務單位同意</a:t>
            </a:r>
            <a:r>
              <a:rPr spc="-5" dirty="0">
                <a:solidFill>
                  <a:srgbClr val="0000FF"/>
                </a:solidFill>
              </a:rPr>
              <a:t>後執行，並留有相關計劃紀錄之佐</a:t>
            </a:r>
            <a:r>
              <a:rPr dirty="0">
                <a:solidFill>
                  <a:srgbClr val="0000FF"/>
                </a:solidFill>
              </a:rPr>
              <a:t>證，受服務單位簽核</a:t>
            </a:r>
            <a:r>
              <a:rPr b="1" spc="-10" dirty="0">
                <a:solidFill>
                  <a:srgbClr val="0000FF"/>
                </a:solidFill>
                <a:latin typeface="微軟正黑體"/>
                <a:cs typeface="微軟正黑體"/>
              </a:rPr>
              <a:t>得以該服務單</a:t>
            </a:r>
            <a:r>
              <a:rPr b="1" dirty="0">
                <a:solidFill>
                  <a:srgbClr val="0000FF"/>
                </a:solidFill>
                <a:latin typeface="微軟正黑體"/>
                <a:cs typeface="微軟正黑體"/>
              </a:rPr>
              <a:t>位出具之證書或感謝狀代替</a:t>
            </a:r>
            <a:r>
              <a:rPr spc="-20" dirty="0">
                <a:solidFill>
                  <a:srgbClr val="0000FF"/>
                </a:solidFill>
              </a:rPr>
              <a:t>，惟應</a:t>
            </a:r>
            <a:r>
              <a:rPr spc="-10" dirty="0">
                <a:solidFill>
                  <a:srgbClr val="0000FF"/>
                </a:solidFill>
              </a:rPr>
              <a:t>包括申請人之姓名。</a:t>
            </a:r>
          </a:p>
          <a:p>
            <a:pPr marL="355600" marR="5080" indent="-342900" algn="just">
              <a:lnSpc>
                <a:spcPct val="100000"/>
              </a:lnSpc>
              <a:spcBef>
                <a:spcPts val="605"/>
              </a:spcBef>
              <a:buFont typeface="Wingdings"/>
              <a:buChar char=""/>
              <a:tabLst>
                <a:tab pos="355600" algn="l"/>
              </a:tabLst>
            </a:pPr>
            <a:r>
              <a:rPr dirty="0">
                <a:solidFill>
                  <a:srgbClr val="0000FF"/>
                </a:solidFill>
              </a:rPr>
              <a:t>社會服務累積時數達</a:t>
            </a:r>
            <a:r>
              <a:rPr b="1" spc="-25" dirty="0">
                <a:solidFill>
                  <a:srgbClr val="0000FF"/>
                </a:solidFill>
                <a:latin typeface="微軟正黑體"/>
                <a:cs typeface="微軟正黑體"/>
              </a:rPr>
              <a:t>16</a:t>
            </a:r>
            <a:r>
              <a:rPr b="1" dirty="0">
                <a:solidFill>
                  <a:srgbClr val="0000FF"/>
                </a:solidFill>
                <a:latin typeface="微軟正黑體"/>
                <a:cs typeface="微軟正黑體"/>
              </a:rPr>
              <a:t>小時</a:t>
            </a:r>
            <a:r>
              <a:rPr spc="-20" dirty="0">
                <a:solidFill>
                  <a:srgbClr val="0000FF"/>
                </a:solidFill>
              </a:rPr>
              <a:t>以上，</a:t>
            </a:r>
            <a:r>
              <a:rPr dirty="0">
                <a:solidFill>
                  <a:srgbClr val="0000FF"/>
                </a:solidFill>
              </a:rPr>
              <a:t>並</a:t>
            </a:r>
            <a:r>
              <a:rPr b="1" dirty="0">
                <a:solidFill>
                  <a:srgbClr val="0000FF"/>
                </a:solidFill>
                <a:latin typeface="微軟正黑體"/>
                <a:cs typeface="微軟正黑體"/>
              </a:rPr>
              <a:t>不得與長城級、獅級重覆</a:t>
            </a:r>
            <a:r>
              <a:rPr spc="-50" dirty="0">
                <a:solidFill>
                  <a:srgbClr val="0000FF"/>
                </a:solidFill>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4140200" cy="436880"/>
          </a:xfrm>
          <a:prstGeom prst="rect">
            <a:avLst/>
          </a:prstGeom>
        </p:spPr>
        <p:txBody>
          <a:bodyPr vert="horz" wrap="square" lIns="0" tIns="12700" rIns="0" bIns="0" rtlCol="0">
            <a:spAutoFit/>
          </a:bodyPr>
          <a:lstStyle/>
          <a:p>
            <a:pPr marL="12700">
              <a:lnSpc>
                <a:spcPct val="100000"/>
              </a:lnSpc>
              <a:spcBef>
                <a:spcPts val="100"/>
              </a:spcBef>
            </a:pPr>
            <a:r>
              <a:rPr spc="-5" dirty="0"/>
              <a:t>全數刪除之「說明」舊條文</a:t>
            </a:r>
          </a:p>
        </p:txBody>
      </p:sp>
      <p:sp>
        <p:nvSpPr>
          <p:cNvPr id="3" name="object 3"/>
          <p:cNvSpPr/>
          <p:nvPr/>
        </p:nvSpPr>
        <p:spPr>
          <a:xfrm>
            <a:off x="403123" y="2372867"/>
            <a:ext cx="8132445" cy="15240"/>
          </a:xfrm>
          <a:custGeom>
            <a:avLst/>
            <a:gdLst/>
            <a:ahLst/>
            <a:cxnLst/>
            <a:rect l="l" t="t" r="r" b="b"/>
            <a:pathLst>
              <a:path w="8132445" h="15239">
                <a:moveTo>
                  <a:pt x="8132038" y="0"/>
                </a:moveTo>
                <a:lnTo>
                  <a:pt x="0" y="0"/>
                </a:lnTo>
                <a:lnTo>
                  <a:pt x="0" y="15239"/>
                </a:lnTo>
                <a:lnTo>
                  <a:pt x="8132038" y="15239"/>
                </a:lnTo>
                <a:lnTo>
                  <a:pt x="8132038" y="0"/>
                </a:lnTo>
                <a:close/>
              </a:path>
            </a:pathLst>
          </a:custGeom>
          <a:solidFill>
            <a:srgbClr val="6F2F9F"/>
          </a:solidFill>
        </p:spPr>
        <p:txBody>
          <a:bodyPr wrap="square" lIns="0" tIns="0" rIns="0" bIns="0" rtlCol="0"/>
          <a:lstStyle/>
          <a:p>
            <a:endParaRPr/>
          </a:p>
        </p:txBody>
      </p:sp>
      <p:sp>
        <p:nvSpPr>
          <p:cNvPr id="4" name="object 4"/>
          <p:cNvSpPr/>
          <p:nvPr/>
        </p:nvSpPr>
        <p:spPr>
          <a:xfrm>
            <a:off x="403123" y="2677667"/>
            <a:ext cx="8132445" cy="15240"/>
          </a:xfrm>
          <a:custGeom>
            <a:avLst/>
            <a:gdLst/>
            <a:ahLst/>
            <a:cxnLst/>
            <a:rect l="l" t="t" r="r" b="b"/>
            <a:pathLst>
              <a:path w="8132445" h="15239">
                <a:moveTo>
                  <a:pt x="8132038" y="0"/>
                </a:moveTo>
                <a:lnTo>
                  <a:pt x="0" y="0"/>
                </a:lnTo>
                <a:lnTo>
                  <a:pt x="0" y="15239"/>
                </a:lnTo>
                <a:lnTo>
                  <a:pt x="8132038" y="15239"/>
                </a:lnTo>
                <a:lnTo>
                  <a:pt x="8132038" y="0"/>
                </a:lnTo>
                <a:close/>
              </a:path>
            </a:pathLst>
          </a:custGeom>
          <a:solidFill>
            <a:srgbClr val="6F2F9F"/>
          </a:solidFill>
        </p:spPr>
        <p:txBody>
          <a:bodyPr wrap="square" lIns="0" tIns="0" rIns="0" bIns="0" rtlCol="0"/>
          <a:lstStyle/>
          <a:p>
            <a:endParaRPr/>
          </a:p>
        </p:txBody>
      </p:sp>
      <p:sp>
        <p:nvSpPr>
          <p:cNvPr id="5" name="object 5"/>
          <p:cNvSpPr/>
          <p:nvPr/>
        </p:nvSpPr>
        <p:spPr>
          <a:xfrm>
            <a:off x="403123" y="3363467"/>
            <a:ext cx="8128000" cy="15240"/>
          </a:xfrm>
          <a:custGeom>
            <a:avLst/>
            <a:gdLst/>
            <a:ahLst/>
            <a:cxnLst/>
            <a:rect l="l" t="t" r="r" b="b"/>
            <a:pathLst>
              <a:path w="8128000" h="15239">
                <a:moveTo>
                  <a:pt x="8127466" y="0"/>
                </a:moveTo>
                <a:lnTo>
                  <a:pt x="0" y="0"/>
                </a:lnTo>
                <a:lnTo>
                  <a:pt x="0" y="15239"/>
                </a:lnTo>
                <a:lnTo>
                  <a:pt x="8127466" y="15239"/>
                </a:lnTo>
                <a:lnTo>
                  <a:pt x="8127466" y="0"/>
                </a:lnTo>
                <a:close/>
              </a:path>
            </a:pathLst>
          </a:custGeom>
          <a:solidFill>
            <a:srgbClr val="6F2F9F"/>
          </a:solidFill>
        </p:spPr>
        <p:txBody>
          <a:bodyPr wrap="square" lIns="0" tIns="0" rIns="0" bIns="0" rtlCol="0"/>
          <a:lstStyle/>
          <a:p>
            <a:endParaRPr/>
          </a:p>
        </p:txBody>
      </p:sp>
      <p:sp>
        <p:nvSpPr>
          <p:cNvPr id="6" name="object 6"/>
          <p:cNvSpPr/>
          <p:nvPr/>
        </p:nvSpPr>
        <p:spPr>
          <a:xfrm>
            <a:off x="403123" y="3668267"/>
            <a:ext cx="8110855" cy="15240"/>
          </a:xfrm>
          <a:custGeom>
            <a:avLst/>
            <a:gdLst/>
            <a:ahLst/>
            <a:cxnLst/>
            <a:rect l="l" t="t" r="r" b="b"/>
            <a:pathLst>
              <a:path w="8110855" h="15239">
                <a:moveTo>
                  <a:pt x="8110702" y="0"/>
                </a:moveTo>
                <a:lnTo>
                  <a:pt x="0" y="0"/>
                </a:lnTo>
                <a:lnTo>
                  <a:pt x="0" y="15239"/>
                </a:lnTo>
                <a:lnTo>
                  <a:pt x="8110702" y="15239"/>
                </a:lnTo>
                <a:lnTo>
                  <a:pt x="8110702" y="0"/>
                </a:lnTo>
                <a:close/>
              </a:path>
            </a:pathLst>
          </a:custGeom>
          <a:solidFill>
            <a:srgbClr val="6F2F9F"/>
          </a:solidFill>
        </p:spPr>
        <p:txBody>
          <a:bodyPr wrap="square" lIns="0" tIns="0" rIns="0" bIns="0" rtlCol="0"/>
          <a:lstStyle/>
          <a:p>
            <a:endParaRPr/>
          </a:p>
        </p:txBody>
      </p:sp>
      <p:sp>
        <p:nvSpPr>
          <p:cNvPr id="7" name="object 7"/>
          <p:cNvSpPr txBox="1"/>
          <p:nvPr/>
        </p:nvSpPr>
        <p:spPr>
          <a:xfrm>
            <a:off x="390550" y="1377137"/>
            <a:ext cx="8570595" cy="2618105"/>
          </a:xfrm>
          <a:prstGeom prst="rect">
            <a:avLst/>
          </a:prstGeom>
        </p:spPr>
        <p:txBody>
          <a:bodyPr vert="horz" wrap="square" lIns="0" tIns="13335" rIns="0" bIns="0" rtlCol="0">
            <a:spAutoFit/>
          </a:bodyPr>
          <a:lstStyle/>
          <a:p>
            <a:pPr marL="12700">
              <a:lnSpc>
                <a:spcPct val="100000"/>
              </a:lnSpc>
              <a:spcBef>
                <a:spcPts val="105"/>
              </a:spcBef>
            </a:pPr>
            <a:r>
              <a:rPr sz="2000" u="sng" spc="-25" dirty="0">
                <a:solidFill>
                  <a:srgbClr val="6F2F9F"/>
                </a:solidFill>
                <a:uFill>
                  <a:solidFill>
                    <a:srgbClr val="6F2F9F"/>
                  </a:solidFill>
                </a:uFill>
                <a:latin typeface="微軟正黑體"/>
                <a:cs typeface="微軟正黑體"/>
              </a:rPr>
              <a:t>一、童軍露營是有別於一般的休閒露營，須「有目的(教育)」、「有計畫」、</a:t>
            </a:r>
            <a:endParaRPr sz="2000">
              <a:latin typeface="微軟正黑體"/>
              <a:cs typeface="微軟正黑體"/>
            </a:endParaRPr>
          </a:p>
          <a:p>
            <a:pPr marL="12700">
              <a:lnSpc>
                <a:spcPct val="100000"/>
              </a:lnSpc>
              <a:spcBef>
                <a:spcPts val="5"/>
              </a:spcBef>
            </a:pPr>
            <a:r>
              <a:rPr sz="2000" u="sng" spc="-15" dirty="0">
                <a:solidFill>
                  <a:srgbClr val="6F2F9F"/>
                </a:solidFill>
                <a:uFill>
                  <a:solidFill>
                    <a:srgbClr val="6F2F9F"/>
                  </a:solidFill>
                </a:uFill>
                <a:latin typeface="微軟正黑體"/>
                <a:cs typeface="微軟正黑體"/>
              </a:rPr>
              <a:t>「有組織」、且須有成人服務員在場。</a:t>
            </a:r>
            <a:endParaRPr sz="2000">
              <a:latin typeface="微軟正黑體"/>
              <a:cs typeface="微軟正黑體"/>
            </a:endParaRPr>
          </a:p>
          <a:p>
            <a:pPr marL="12700" marR="415925" algn="just">
              <a:lnSpc>
                <a:spcPct val="100000"/>
              </a:lnSpc>
              <a:spcBef>
                <a:spcPts val="600"/>
              </a:spcBef>
            </a:pPr>
            <a:r>
              <a:rPr sz="2000" spc="-20" dirty="0">
                <a:solidFill>
                  <a:srgbClr val="6F2F9F"/>
                </a:solidFill>
                <a:latin typeface="微軟正黑體"/>
                <a:cs typeface="微軟正黑體"/>
              </a:rPr>
              <a:t>二、新入團之行義童軍，尚未完成高級考驗，配戴高級童軍章前，不能參加獅級、長城級、國花級童軍必須具有的專科章考驗；可參加不涉及進程</a:t>
            </a:r>
            <a:r>
              <a:rPr sz="2000" u="sng" spc="-10" dirty="0">
                <a:solidFill>
                  <a:srgbClr val="6F2F9F"/>
                </a:solidFill>
                <a:uFill>
                  <a:solidFill>
                    <a:srgbClr val="6F2F9F"/>
                  </a:solidFill>
                </a:uFill>
                <a:latin typeface="微軟正黑體"/>
                <a:cs typeface="微軟正黑體"/>
              </a:rPr>
              <a:t>的健身類、興趣類專科章考驗。</a:t>
            </a:r>
            <a:endParaRPr sz="2000">
              <a:latin typeface="微軟正黑體"/>
              <a:cs typeface="微軟正黑體"/>
            </a:endParaRPr>
          </a:p>
          <a:p>
            <a:pPr marL="12700" marR="421005" algn="just">
              <a:lnSpc>
                <a:spcPct val="100000"/>
              </a:lnSpc>
              <a:spcBef>
                <a:spcPts val="600"/>
              </a:spcBef>
            </a:pPr>
            <a:r>
              <a:rPr sz="2000" spc="-5" dirty="0">
                <a:solidFill>
                  <a:srgbClr val="6F2F9F"/>
                </a:solidFill>
                <a:latin typeface="微軟正黑體"/>
                <a:cs typeface="微軟正黑體"/>
              </a:rPr>
              <a:t>三、長城級、國花級童軍，</a:t>
            </a:r>
            <a:r>
              <a:rPr sz="2000" dirty="0">
                <a:solidFill>
                  <a:srgbClr val="6F2F9F"/>
                </a:solidFill>
                <a:latin typeface="微軟正黑體"/>
                <a:cs typeface="微軟正黑體"/>
              </a:rPr>
              <a:t>3</a:t>
            </a:r>
            <a:r>
              <a:rPr sz="2000" spc="-20" dirty="0">
                <a:solidFill>
                  <a:srgbClr val="6F2F9F"/>
                </a:solidFill>
                <a:latin typeface="微軟正黑體"/>
                <a:cs typeface="微軟正黑體"/>
              </a:rPr>
              <a:t> 項選 </a:t>
            </a:r>
            <a:r>
              <a:rPr sz="2000" dirty="0">
                <a:solidFill>
                  <a:srgbClr val="6F2F9F"/>
                </a:solidFill>
                <a:latin typeface="微軟正黑體"/>
                <a:cs typeface="微軟正黑體"/>
              </a:rPr>
              <a:t>1</a:t>
            </a:r>
            <a:r>
              <a:rPr sz="2000" spc="-20" dirty="0">
                <a:solidFill>
                  <a:srgbClr val="6F2F9F"/>
                </a:solidFill>
                <a:latin typeface="微軟正黑體"/>
                <a:cs typeface="微軟正黑體"/>
              </a:rPr>
              <a:t> 項必須具有的專科章，需考取 </a:t>
            </a:r>
            <a:r>
              <a:rPr sz="2000" dirty="0">
                <a:solidFill>
                  <a:srgbClr val="6F2F9F"/>
                </a:solidFill>
                <a:latin typeface="微軟正黑體"/>
                <a:cs typeface="微軟正黑體"/>
              </a:rPr>
              <a:t>2</a:t>
            </a:r>
            <a:r>
              <a:rPr sz="2000" spc="-20" dirty="0">
                <a:solidFill>
                  <a:srgbClr val="6F2F9F"/>
                </a:solidFill>
                <a:latin typeface="微軟正黑體"/>
                <a:cs typeface="微軟正黑體"/>
              </a:rPr>
              <a:t> 項以</a:t>
            </a:r>
            <a:r>
              <a:rPr sz="2000" dirty="0">
                <a:solidFill>
                  <a:srgbClr val="6F2F9F"/>
                </a:solidFill>
                <a:latin typeface="微軟正黑體"/>
                <a:cs typeface="微軟正黑體"/>
              </a:rPr>
              <a:t>上，1</a:t>
            </a:r>
            <a:r>
              <a:rPr sz="2000" spc="-20" dirty="0">
                <a:solidFill>
                  <a:srgbClr val="6F2F9F"/>
                </a:solidFill>
                <a:latin typeface="微軟正黑體"/>
                <a:cs typeface="微軟正黑體"/>
              </a:rPr>
              <a:t> 項作為必須具有的專科章，其餘 </a:t>
            </a:r>
            <a:r>
              <a:rPr sz="2000" dirty="0">
                <a:solidFill>
                  <a:srgbClr val="6F2F9F"/>
                </a:solidFill>
                <a:latin typeface="微軟正黑體"/>
                <a:cs typeface="微軟正黑體"/>
              </a:rPr>
              <a:t>2</a:t>
            </a:r>
            <a:r>
              <a:rPr sz="2000" spc="-20" dirty="0">
                <a:solidFill>
                  <a:srgbClr val="6F2F9F"/>
                </a:solidFill>
                <a:latin typeface="微軟正黑體"/>
                <a:cs typeface="微軟正黑體"/>
              </a:rPr>
              <a:t> 項專科章才列入獅級、長城級、</a:t>
            </a:r>
            <a:r>
              <a:rPr sz="2000" u="sng" spc="-20" dirty="0">
                <a:solidFill>
                  <a:srgbClr val="6F2F9F"/>
                </a:solidFill>
                <a:uFill>
                  <a:solidFill>
                    <a:srgbClr val="6F2F9F"/>
                  </a:solidFill>
                </a:uFill>
                <a:latin typeface="微軟正黑體"/>
                <a:cs typeface="微軟正黑體"/>
              </a:rPr>
              <a:t>國花級童軍合格標準所需專科章總數之計算。</a:t>
            </a:r>
            <a:endParaRPr sz="2000">
              <a:latin typeface="微軟正黑體"/>
              <a:cs typeface="微軟正黑體"/>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4140200" cy="436880"/>
          </a:xfrm>
          <a:prstGeom prst="rect">
            <a:avLst/>
          </a:prstGeom>
        </p:spPr>
        <p:txBody>
          <a:bodyPr vert="horz" wrap="square" lIns="0" tIns="12700" rIns="0" bIns="0" rtlCol="0">
            <a:spAutoFit/>
          </a:bodyPr>
          <a:lstStyle/>
          <a:p>
            <a:pPr marL="12700">
              <a:lnSpc>
                <a:spcPct val="100000"/>
              </a:lnSpc>
              <a:spcBef>
                <a:spcPts val="100"/>
              </a:spcBef>
            </a:pPr>
            <a:r>
              <a:rPr spc="-5" dirty="0"/>
              <a:t>全數刪除之「說明」舊條文</a:t>
            </a:r>
          </a:p>
        </p:txBody>
      </p:sp>
      <p:sp>
        <p:nvSpPr>
          <p:cNvPr id="3" name="object 3"/>
          <p:cNvSpPr txBox="1"/>
          <p:nvPr/>
        </p:nvSpPr>
        <p:spPr>
          <a:xfrm>
            <a:off x="472846" y="1321160"/>
            <a:ext cx="7517765" cy="838835"/>
          </a:xfrm>
          <a:prstGeom prst="rect">
            <a:avLst/>
          </a:prstGeom>
        </p:spPr>
        <p:txBody>
          <a:bodyPr vert="horz" wrap="square" lIns="0" tIns="86360" rIns="0" bIns="0" rtlCol="0">
            <a:spAutoFit/>
          </a:bodyPr>
          <a:lstStyle/>
          <a:p>
            <a:pPr marL="387350" indent="-374650">
              <a:lnSpc>
                <a:spcPct val="100000"/>
              </a:lnSpc>
              <a:spcBef>
                <a:spcPts val="680"/>
              </a:spcBef>
              <a:buSzPct val="115000"/>
              <a:buFont typeface="Wingdings"/>
              <a:buChar char=""/>
              <a:tabLst>
                <a:tab pos="387350" algn="l"/>
              </a:tabLst>
            </a:pPr>
            <a:r>
              <a:rPr sz="2000" spc="-20" dirty="0">
                <a:solidFill>
                  <a:srgbClr val="434343"/>
                </a:solidFill>
                <a:latin typeface="微軟正黑體"/>
                <a:cs typeface="微軟正黑體"/>
              </a:rPr>
              <a:t>「說明」全數刪除，該項說明應於專科章考驗辦法條文中敘明。</a:t>
            </a:r>
            <a:endParaRPr sz="2000">
              <a:latin typeface="微軟正黑體"/>
              <a:cs typeface="微軟正黑體"/>
            </a:endParaRPr>
          </a:p>
          <a:p>
            <a:pPr marL="387350" indent="-374650">
              <a:lnSpc>
                <a:spcPct val="100000"/>
              </a:lnSpc>
              <a:spcBef>
                <a:spcPts val="960"/>
              </a:spcBef>
              <a:buSzPct val="115000"/>
              <a:buFont typeface="Wingdings"/>
              <a:buChar char=""/>
              <a:tabLst>
                <a:tab pos="387350" algn="l"/>
              </a:tabLst>
            </a:pPr>
            <a:r>
              <a:rPr sz="2000" spc="-15" dirty="0">
                <a:solidFill>
                  <a:srgbClr val="434343"/>
                </a:solidFill>
                <a:latin typeface="微軟正黑體"/>
                <a:cs typeface="微軟正黑體"/>
              </a:rPr>
              <a:t>依專科章合格標準之各項規定實施。</a:t>
            </a:r>
            <a:endParaRPr sz="2000">
              <a:latin typeface="微軟正黑體"/>
              <a:cs typeface="微軟正黑體"/>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7062" y="2224532"/>
            <a:ext cx="5892800" cy="665480"/>
          </a:xfrm>
          <a:prstGeom prst="rect">
            <a:avLst/>
          </a:prstGeom>
        </p:spPr>
        <p:txBody>
          <a:bodyPr vert="horz" wrap="square" lIns="0" tIns="12700" rIns="0" bIns="0" rtlCol="0">
            <a:spAutoFit/>
          </a:bodyPr>
          <a:lstStyle/>
          <a:p>
            <a:pPr marL="12700">
              <a:lnSpc>
                <a:spcPct val="100000"/>
              </a:lnSpc>
              <a:spcBef>
                <a:spcPts val="100"/>
              </a:spcBef>
            </a:pPr>
            <a:r>
              <a:rPr sz="4200" spc="-5" dirty="0">
                <a:solidFill>
                  <a:srgbClr val="FFFFFF"/>
                </a:solidFill>
              </a:rPr>
              <a:t>國花級申請表格附件說明</a:t>
            </a:r>
            <a:endParaRPr sz="4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3454400" cy="436880"/>
          </a:xfrm>
          <a:prstGeom prst="rect">
            <a:avLst/>
          </a:prstGeom>
        </p:spPr>
        <p:txBody>
          <a:bodyPr vert="horz" wrap="square" lIns="0" tIns="12700" rIns="0" bIns="0" rtlCol="0">
            <a:spAutoFit/>
          </a:bodyPr>
          <a:lstStyle/>
          <a:p>
            <a:pPr marL="12700">
              <a:lnSpc>
                <a:spcPct val="100000"/>
              </a:lnSpc>
              <a:spcBef>
                <a:spcPts val="100"/>
              </a:spcBef>
            </a:pPr>
            <a:r>
              <a:rPr spc="-5" dirty="0"/>
              <a:t>國花級申請表格下載處</a:t>
            </a:r>
          </a:p>
        </p:txBody>
      </p:sp>
      <p:pic>
        <p:nvPicPr>
          <p:cNvPr id="3" name="object 3"/>
          <p:cNvPicPr/>
          <p:nvPr/>
        </p:nvPicPr>
        <p:blipFill>
          <a:blip r:embed="rId2" cstate="print">
            <a:extLst>
              <a:ext uri="{28A0092B-C50C-407E-A947-70E740481C1C}">
                <a14:useLocalDpi xmlns:a14="http://schemas.microsoft.com/office/drawing/2010/main" val="0"/>
              </a:ext>
            </a:extLst>
          </a:blip>
          <a:stretch>
            <a:fillRect/>
          </a:stretch>
        </p:blipFill>
        <p:spPr>
          <a:xfrm>
            <a:off x="856488" y="1190188"/>
            <a:ext cx="7431023" cy="380395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3454400" cy="436880"/>
          </a:xfrm>
          <a:prstGeom prst="rect">
            <a:avLst/>
          </a:prstGeom>
        </p:spPr>
        <p:txBody>
          <a:bodyPr vert="horz" wrap="square" lIns="0" tIns="12700" rIns="0" bIns="0" rtlCol="0">
            <a:spAutoFit/>
          </a:bodyPr>
          <a:lstStyle/>
          <a:p>
            <a:pPr marL="12700">
              <a:lnSpc>
                <a:spcPct val="100000"/>
              </a:lnSpc>
              <a:spcBef>
                <a:spcPts val="100"/>
              </a:spcBef>
            </a:pPr>
            <a:r>
              <a:rPr spc="-5" dirty="0"/>
              <a:t>國花級申請表格下載處</a:t>
            </a:r>
          </a:p>
        </p:txBody>
      </p:sp>
      <p:pic>
        <p:nvPicPr>
          <p:cNvPr id="3" name="object 3"/>
          <p:cNvPicPr/>
          <p:nvPr/>
        </p:nvPicPr>
        <p:blipFill>
          <a:blip r:embed="rId2" cstate="print">
            <a:extLst>
              <a:ext uri="{28A0092B-C50C-407E-A947-70E740481C1C}">
                <a14:useLocalDpi xmlns:a14="http://schemas.microsoft.com/office/drawing/2010/main" val="0"/>
              </a:ext>
            </a:extLst>
          </a:blip>
          <a:stretch>
            <a:fillRect/>
          </a:stretch>
        </p:blipFill>
        <p:spPr>
          <a:xfrm>
            <a:off x="2926934" y="1294467"/>
            <a:ext cx="3290130" cy="329156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3454400" cy="436880"/>
          </a:xfrm>
          <a:prstGeom prst="rect">
            <a:avLst/>
          </a:prstGeom>
        </p:spPr>
        <p:txBody>
          <a:bodyPr vert="horz" wrap="square" lIns="0" tIns="12700" rIns="0" bIns="0" rtlCol="0">
            <a:spAutoFit/>
          </a:bodyPr>
          <a:lstStyle/>
          <a:p>
            <a:pPr marL="12700">
              <a:lnSpc>
                <a:spcPct val="100000"/>
              </a:lnSpc>
              <a:spcBef>
                <a:spcPts val="100"/>
              </a:spcBef>
            </a:pPr>
            <a:r>
              <a:rPr spc="-5" dirty="0"/>
              <a:t>附件一：童軍服務時數</a:t>
            </a:r>
          </a:p>
        </p:txBody>
      </p:sp>
      <p:sp>
        <p:nvSpPr>
          <p:cNvPr id="3" name="object 3"/>
          <p:cNvSpPr txBox="1"/>
          <p:nvPr/>
        </p:nvSpPr>
        <p:spPr>
          <a:xfrm>
            <a:off x="4994275" y="1273276"/>
            <a:ext cx="3957320" cy="726440"/>
          </a:xfrm>
          <a:prstGeom prst="rect">
            <a:avLst/>
          </a:prstGeom>
        </p:spPr>
        <p:txBody>
          <a:bodyPr vert="horz" wrap="square" lIns="0" tIns="12700" rIns="0" bIns="0" rtlCol="0">
            <a:spAutoFit/>
          </a:bodyPr>
          <a:lstStyle/>
          <a:p>
            <a:pPr marL="387350" marR="5080" indent="-375285">
              <a:lnSpc>
                <a:spcPct val="114999"/>
              </a:lnSpc>
              <a:spcBef>
                <a:spcPts val="100"/>
              </a:spcBef>
              <a:buSzPct val="115000"/>
              <a:buFont typeface="Wingdings"/>
              <a:buChar char=""/>
              <a:tabLst>
                <a:tab pos="387350" algn="l"/>
              </a:tabLst>
            </a:pPr>
            <a:r>
              <a:rPr sz="2000" spc="-5" dirty="0">
                <a:solidFill>
                  <a:srgbClr val="434343"/>
                </a:solidFill>
                <a:latin typeface="微軟正黑體"/>
                <a:cs typeface="微軟正黑體"/>
              </a:rPr>
              <a:t>請將資料填入本表格中由團長簽</a:t>
            </a:r>
            <a:r>
              <a:rPr sz="2000" spc="-15" dirty="0">
                <a:solidFill>
                  <a:srgbClr val="434343"/>
                </a:solidFill>
                <a:latin typeface="微軟正黑體"/>
                <a:cs typeface="微軟正黑體"/>
              </a:rPr>
              <a:t>證，並檢附服務證明書影本。</a:t>
            </a:r>
            <a:endParaRPr sz="2000">
              <a:latin typeface="微軟正黑體"/>
              <a:cs typeface="微軟正黑體"/>
            </a:endParaRPr>
          </a:p>
        </p:txBody>
      </p:sp>
      <p:pic>
        <p:nvPicPr>
          <p:cNvPr id="4" name="object 4"/>
          <p:cNvPicPr/>
          <p:nvPr/>
        </p:nvPicPr>
        <p:blipFill>
          <a:blip r:embed="rId2" cstate="print">
            <a:extLst>
              <a:ext uri="{28A0092B-C50C-407E-A947-70E740481C1C}">
                <a14:useLocalDpi xmlns:a14="http://schemas.microsoft.com/office/drawing/2010/main" val="0"/>
              </a:ext>
            </a:extLst>
          </a:blip>
          <a:stretch>
            <a:fillRect/>
          </a:stretch>
        </p:blipFill>
        <p:spPr>
          <a:xfrm>
            <a:off x="574878" y="1241215"/>
            <a:ext cx="3776187" cy="355789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3797300" cy="436880"/>
          </a:xfrm>
          <a:prstGeom prst="rect">
            <a:avLst/>
          </a:prstGeom>
        </p:spPr>
        <p:txBody>
          <a:bodyPr vert="horz" wrap="square" lIns="0" tIns="12700" rIns="0" bIns="0" rtlCol="0">
            <a:spAutoFit/>
          </a:bodyPr>
          <a:lstStyle/>
          <a:p>
            <a:pPr marL="12700">
              <a:lnSpc>
                <a:spcPct val="100000"/>
              </a:lnSpc>
              <a:spcBef>
                <a:spcPts val="100"/>
              </a:spcBef>
            </a:pPr>
            <a:r>
              <a:rPr spc="-5" dirty="0"/>
              <a:t>附件二：專科章指導紀錄</a:t>
            </a:r>
          </a:p>
        </p:txBody>
      </p:sp>
      <p:grpSp>
        <p:nvGrpSpPr>
          <p:cNvPr id="3" name="object 3"/>
          <p:cNvGrpSpPr/>
          <p:nvPr/>
        </p:nvGrpSpPr>
        <p:grpSpPr>
          <a:xfrm>
            <a:off x="377722" y="1013269"/>
            <a:ext cx="8164830" cy="3978275"/>
            <a:chOff x="377722" y="1013269"/>
            <a:chExt cx="8164830" cy="3978275"/>
          </a:xfrm>
        </p:grpSpPr>
        <p:pic>
          <p:nvPicPr>
            <p:cNvPr id="4" name="object 4"/>
            <p:cNvPicPr/>
            <p:nvPr/>
          </p:nvPicPr>
          <p:blipFill>
            <a:blip r:embed="rId2" cstate="print">
              <a:extLst>
                <a:ext uri="{28A0092B-C50C-407E-A947-70E740481C1C}">
                  <a14:useLocalDpi xmlns:a14="http://schemas.microsoft.com/office/drawing/2010/main" val="0"/>
                </a:ext>
              </a:extLst>
            </a:blip>
            <a:stretch>
              <a:fillRect/>
            </a:stretch>
          </p:blipFill>
          <p:spPr>
            <a:xfrm>
              <a:off x="377722" y="1252070"/>
              <a:ext cx="6301656" cy="3739029"/>
            </a:xfrm>
            <a:prstGeom prst="rect">
              <a:avLst/>
            </a:prstGeom>
          </p:spPr>
        </p:pic>
        <p:sp>
          <p:nvSpPr>
            <p:cNvPr id="5" name="object 5"/>
            <p:cNvSpPr/>
            <p:nvPr/>
          </p:nvSpPr>
          <p:spPr>
            <a:xfrm>
              <a:off x="3036443" y="1018032"/>
              <a:ext cx="5501005" cy="1038225"/>
            </a:xfrm>
            <a:custGeom>
              <a:avLst/>
              <a:gdLst/>
              <a:ahLst/>
              <a:cxnLst/>
              <a:rect l="l" t="t" r="r" b="b"/>
              <a:pathLst>
                <a:path w="5501005" h="1038225">
                  <a:moveTo>
                    <a:pt x="5501005" y="0"/>
                  </a:moveTo>
                  <a:lnTo>
                    <a:pt x="2891917" y="0"/>
                  </a:lnTo>
                  <a:lnTo>
                    <a:pt x="2891917" y="509396"/>
                  </a:lnTo>
                  <a:lnTo>
                    <a:pt x="0" y="1037716"/>
                  </a:lnTo>
                  <a:lnTo>
                    <a:pt x="2891917" y="727709"/>
                  </a:lnTo>
                  <a:lnTo>
                    <a:pt x="2891917" y="873251"/>
                  </a:lnTo>
                  <a:lnTo>
                    <a:pt x="5501005" y="873251"/>
                  </a:lnTo>
                  <a:lnTo>
                    <a:pt x="5501005" y="0"/>
                  </a:lnTo>
                  <a:close/>
                </a:path>
              </a:pathLst>
            </a:custGeom>
            <a:solidFill>
              <a:srgbClr val="FFD966"/>
            </a:solidFill>
          </p:spPr>
          <p:txBody>
            <a:bodyPr wrap="square" lIns="0" tIns="0" rIns="0" bIns="0" rtlCol="0"/>
            <a:lstStyle/>
            <a:p>
              <a:endParaRPr/>
            </a:p>
          </p:txBody>
        </p:sp>
        <p:sp>
          <p:nvSpPr>
            <p:cNvPr id="6" name="object 6"/>
            <p:cNvSpPr/>
            <p:nvPr/>
          </p:nvSpPr>
          <p:spPr>
            <a:xfrm>
              <a:off x="3036443" y="1018032"/>
              <a:ext cx="5501005" cy="1038225"/>
            </a:xfrm>
            <a:custGeom>
              <a:avLst/>
              <a:gdLst/>
              <a:ahLst/>
              <a:cxnLst/>
              <a:rect l="l" t="t" r="r" b="b"/>
              <a:pathLst>
                <a:path w="5501005" h="1038225">
                  <a:moveTo>
                    <a:pt x="2891917" y="0"/>
                  </a:moveTo>
                  <a:lnTo>
                    <a:pt x="3326765" y="0"/>
                  </a:lnTo>
                  <a:lnTo>
                    <a:pt x="3979036" y="0"/>
                  </a:lnTo>
                  <a:lnTo>
                    <a:pt x="5501005" y="0"/>
                  </a:lnTo>
                  <a:lnTo>
                    <a:pt x="5501005" y="509396"/>
                  </a:lnTo>
                  <a:lnTo>
                    <a:pt x="5501005" y="727709"/>
                  </a:lnTo>
                  <a:lnTo>
                    <a:pt x="5501005" y="873251"/>
                  </a:lnTo>
                  <a:lnTo>
                    <a:pt x="3979036" y="873251"/>
                  </a:lnTo>
                  <a:lnTo>
                    <a:pt x="3326765" y="873251"/>
                  </a:lnTo>
                  <a:lnTo>
                    <a:pt x="2891917" y="873251"/>
                  </a:lnTo>
                  <a:lnTo>
                    <a:pt x="2891917" y="727709"/>
                  </a:lnTo>
                  <a:lnTo>
                    <a:pt x="0" y="1037716"/>
                  </a:lnTo>
                  <a:lnTo>
                    <a:pt x="2891917" y="509396"/>
                  </a:lnTo>
                  <a:lnTo>
                    <a:pt x="2891917" y="0"/>
                  </a:lnTo>
                  <a:close/>
                </a:path>
              </a:pathLst>
            </a:custGeom>
            <a:ln w="9143">
              <a:solidFill>
                <a:srgbClr val="434343"/>
              </a:solidFill>
            </a:ln>
          </p:spPr>
          <p:txBody>
            <a:bodyPr wrap="square" lIns="0" tIns="0" rIns="0" bIns="0" rtlCol="0"/>
            <a:lstStyle/>
            <a:p>
              <a:endParaRPr/>
            </a:p>
          </p:txBody>
        </p:sp>
      </p:grpSp>
      <p:sp>
        <p:nvSpPr>
          <p:cNvPr id="7" name="object 7"/>
          <p:cNvSpPr txBox="1"/>
          <p:nvPr/>
        </p:nvSpPr>
        <p:spPr>
          <a:xfrm>
            <a:off x="6008370" y="1329004"/>
            <a:ext cx="2341880" cy="240029"/>
          </a:xfrm>
          <a:prstGeom prst="rect">
            <a:avLst/>
          </a:prstGeom>
        </p:spPr>
        <p:txBody>
          <a:bodyPr vert="horz" wrap="square" lIns="0" tIns="13335" rIns="0" bIns="0" rtlCol="0">
            <a:spAutoFit/>
          </a:bodyPr>
          <a:lstStyle/>
          <a:p>
            <a:pPr marL="12700">
              <a:lnSpc>
                <a:spcPct val="100000"/>
              </a:lnSpc>
              <a:spcBef>
                <a:spcPts val="105"/>
              </a:spcBef>
            </a:pPr>
            <a:r>
              <a:rPr sz="1400" spc="-20" dirty="0">
                <a:latin typeface="微軟正黑體"/>
                <a:cs typeface="微軟正黑體"/>
              </a:rPr>
              <a:t>申請人之所屬縣市團次、姓名</a:t>
            </a:r>
            <a:endParaRPr sz="1400">
              <a:latin typeface="微軟正黑體"/>
              <a:cs typeface="微軟正黑體"/>
            </a:endParaRPr>
          </a:p>
        </p:txBody>
      </p:sp>
      <p:grpSp>
        <p:nvGrpSpPr>
          <p:cNvPr id="8" name="object 8"/>
          <p:cNvGrpSpPr/>
          <p:nvPr/>
        </p:nvGrpSpPr>
        <p:grpSpPr>
          <a:xfrm>
            <a:off x="3036125" y="2272093"/>
            <a:ext cx="5719445" cy="883285"/>
            <a:chOff x="3036125" y="2272093"/>
            <a:chExt cx="5719445" cy="883285"/>
          </a:xfrm>
        </p:grpSpPr>
        <p:sp>
          <p:nvSpPr>
            <p:cNvPr id="9" name="object 9"/>
            <p:cNvSpPr/>
            <p:nvPr/>
          </p:nvSpPr>
          <p:spPr>
            <a:xfrm>
              <a:off x="3040888" y="2276855"/>
              <a:ext cx="5709920" cy="873760"/>
            </a:xfrm>
            <a:custGeom>
              <a:avLst/>
              <a:gdLst/>
              <a:ahLst/>
              <a:cxnLst/>
              <a:rect l="l" t="t" r="r" b="b"/>
              <a:pathLst>
                <a:path w="5709920" h="873760">
                  <a:moveTo>
                    <a:pt x="5709920" y="0"/>
                  </a:moveTo>
                  <a:lnTo>
                    <a:pt x="3099308" y="0"/>
                  </a:lnTo>
                  <a:lnTo>
                    <a:pt x="3099308" y="509396"/>
                  </a:lnTo>
                  <a:lnTo>
                    <a:pt x="0" y="474471"/>
                  </a:lnTo>
                  <a:lnTo>
                    <a:pt x="3099308" y="727710"/>
                  </a:lnTo>
                  <a:lnTo>
                    <a:pt x="3099308" y="873251"/>
                  </a:lnTo>
                  <a:lnTo>
                    <a:pt x="5709920" y="873251"/>
                  </a:lnTo>
                  <a:lnTo>
                    <a:pt x="5709920" y="0"/>
                  </a:lnTo>
                  <a:close/>
                </a:path>
              </a:pathLst>
            </a:custGeom>
            <a:solidFill>
              <a:srgbClr val="FFD966"/>
            </a:solidFill>
          </p:spPr>
          <p:txBody>
            <a:bodyPr wrap="square" lIns="0" tIns="0" rIns="0" bIns="0" rtlCol="0"/>
            <a:lstStyle/>
            <a:p>
              <a:endParaRPr/>
            </a:p>
          </p:txBody>
        </p:sp>
        <p:sp>
          <p:nvSpPr>
            <p:cNvPr id="10" name="object 10"/>
            <p:cNvSpPr/>
            <p:nvPr/>
          </p:nvSpPr>
          <p:spPr>
            <a:xfrm>
              <a:off x="3040888" y="2276855"/>
              <a:ext cx="5709920" cy="873760"/>
            </a:xfrm>
            <a:custGeom>
              <a:avLst/>
              <a:gdLst/>
              <a:ahLst/>
              <a:cxnLst/>
              <a:rect l="l" t="t" r="r" b="b"/>
              <a:pathLst>
                <a:path w="5709920" h="873760">
                  <a:moveTo>
                    <a:pt x="3099308" y="0"/>
                  </a:moveTo>
                  <a:lnTo>
                    <a:pt x="3534410" y="0"/>
                  </a:lnTo>
                  <a:lnTo>
                    <a:pt x="4187063" y="0"/>
                  </a:lnTo>
                  <a:lnTo>
                    <a:pt x="5709920" y="0"/>
                  </a:lnTo>
                  <a:lnTo>
                    <a:pt x="5709920" y="509396"/>
                  </a:lnTo>
                  <a:lnTo>
                    <a:pt x="5709920" y="727710"/>
                  </a:lnTo>
                  <a:lnTo>
                    <a:pt x="5709920" y="873251"/>
                  </a:lnTo>
                  <a:lnTo>
                    <a:pt x="4187063" y="873251"/>
                  </a:lnTo>
                  <a:lnTo>
                    <a:pt x="3534410" y="873251"/>
                  </a:lnTo>
                  <a:lnTo>
                    <a:pt x="3099308" y="873251"/>
                  </a:lnTo>
                  <a:lnTo>
                    <a:pt x="3099308" y="727710"/>
                  </a:lnTo>
                  <a:lnTo>
                    <a:pt x="0" y="474471"/>
                  </a:lnTo>
                  <a:lnTo>
                    <a:pt x="3099308" y="509396"/>
                  </a:lnTo>
                  <a:lnTo>
                    <a:pt x="3099308" y="0"/>
                  </a:lnTo>
                  <a:close/>
                </a:path>
              </a:pathLst>
            </a:custGeom>
            <a:ln w="9143">
              <a:solidFill>
                <a:srgbClr val="434343"/>
              </a:solidFill>
            </a:ln>
          </p:spPr>
          <p:txBody>
            <a:bodyPr wrap="square" lIns="0" tIns="0" rIns="0" bIns="0" rtlCol="0"/>
            <a:lstStyle/>
            <a:p>
              <a:endParaRPr/>
            </a:p>
          </p:txBody>
        </p:sp>
      </p:grpSp>
      <p:sp>
        <p:nvSpPr>
          <p:cNvPr id="11" name="object 11"/>
          <p:cNvSpPr txBox="1"/>
          <p:nvPr/>
        </p:nvSpPr>
        <p:spPr>
          <a:xfrm>
            <a:off x="6220459" y="2588209"/>
            <a:ext cx="1986914" cy="240029"/>
          </a:xfrm>
          <a:prstGeom prst="rect">
            <a:avLst/>
          </a:prstGeom>
        </p:spPr>
        <p:txBody>
          <a:bodyPr vert="horz" wrap="square" lIns="0" tIns="13335" rIns="0" bIns="0" rtlCol="0">
            <a:spAutoFit/>
          </a:bodyPr>
          <a:lstStyle/>
          <a:p>
            <a:pPr marL="12700">
              <a:lnSpc>
                <a:spcPct val="100000"/>
              </a:lnSpc>
              <a:spcBef>
                <a:spcPts val="105"/>
              </a:spcBef>
            </a:pPr>
            <a:r>
              <a:rPr sz="1400" spc="-15" dirty="0">
                <a:latin typeface="微軟正黑體"/>
                <a:cs typeface="微軟正黑體"/>
              </a:rPr>
              <a:t>受指導人之所屬縣市團次</a:t>
            </a:r>
            <a:endParaRPr sz="1400">
              <a:latin typeface="微軟正黑體"/>
              <a:cs typeface="微軟正黑體"/>
            </a:endParaRPr>
          </a:p>
        </p:txBody>
      </p:sp>
      <p:grpSp>
        <p:nvGrpSpPr>
          <p:cNvPr id="12" name="object 12"/>
          <p:cNvGrpSpPr/>
          <p:nvPr/>
        </p:nvGrpSpPr>
        <p:grpSpPr>
          <a:xfrm>
            <a:off x="1192263" y="3292094"/>
            <a:ext cx="7505700" cy="1016635"/>
            <a:chOff x="1192263" y="3292094"/>
            <a:chExt cx="7505700" cy="1016635"/>
          </a:xfrm>
        </p:grpSpPr>
        <p:sp>
          <p:nvSpPr>
            <p:cNvPr id="13" name="object 13"/>
            <p:cNvSpPr/>
            <p:nvPr/>
          </p:nvSpPr>
          <p:spPr>
            <a:xfrm>
              <a:off x="1196835" y="3296666"/>
              <a:ext cx="7496175" cy="1007110"/>
            </a:xfrm>
            <a:custGeom>
              <a:avLst/>
              <a:gdLst/>
              <a:ahLst/>
              <a:cxnLst/>
              <a:rect l="l" t="t" r="r" b="b"/>
              <a:pathLst>
                <a:path w="7496175" h="1007110">
                  <a:moveTo>
                    <a:pt x="0" y="0"/>
                  </a:moveTo>
                  <a:lnTo>
                    <a:pt x="4886972" y="497712"/>
                  </a:lnTo>
                  <a:lnTo>
                    <a:pt x="4886972" y="1007109"/>
                  </a:lnTo>
                  <a:lnTo>
                    <a:pt x="7496060" y="1007109"/>
                  </a:lnTo>
                  <a:lnTo>
                    <a:pt x="7496060" y="133857"/>
                  </a:lnTo>
                  <a:lnTo>
                    <a:pt x="4886972" y="133857"/>
                  </a:lnTo>
                  <a:lnTo>
                    <a:pt x="4886972" y="279399"/>
                  </a:lnTo>
                  <a:lnTo>
                    <a:pt x="0" y="0"/>
                  </a:lnTo>
                  <a:close/>
                </a:path>
              </a:pathLst>
            </a:custGeom>
            <a:solidFill>
              <a:srgbClr val="FFD966"/>
            </a:solidFill>
          </p:spPr>
          <p:txBody>
            <a:bodyPr wrap="square" lIns="0" tIns="0" rIns="0" bIns="0" rtlCol="0"/>
            <a:lstStyle/>
            <a:p>
              <a:endParaRPr/>
            </a:p>
          </p:txBody>
        </p:sp>
        <p:sp>
          <p:nvSpPr>
            <p:cNvPr id="14" name="object 14"/>
            <p:cNvSpPr/>
            <p:nvPr/>
          </p:nvSpPr>
          <p:spPr>
            <a:xfrm>
              <a:off x="1196835" y="3296666"/>
              <a:ext cx="7496175" cy="1007110"/>
            </a:xfrm>
            <a:custGeom>
              <a:avLst/>
              <a:gdLst/>
              <a:ahLst/>
              <a:cxnLst/>
              <a:rect l="l" t="t" r="r" b="b"/>
              <a:pathLst>
                <a:path w="7496175" h="1007110">
                  <a:moveTo>
                    <a:pt x="4886972" y="133857"/>
                  </a:moveTo>
                  <a:lnTo>
                    <a:pt x="5321820" y="133857"/>
                  </a:lnTo>
                  <a:lnTo>
                    <a:pt x="5974092" y="133857"/>
                  </a:lnTo>
                  <a:lnTo>
                    <a:pt x="7496060" y="133857"/>
                  </a:lnTo>
                  <a:lnTo>
                    <a:pt x="7496060" y="279399"/>
                  </a:lnTo>
                  <a:lnTo>
                    <a:pt x="7496060" y="497712"/>
                  </a:lnTo>
                  <a:lnTo>
                    <a:pt x="7496060" y="1007109"/>
                  </a:lnTo>
                  <a:lnTo>
                    <a:pt x="5974092" y="1007109"/>
                  </a:lnTo>
                  <a:lnTo>
                    <a:pt x="5321820" y="1007109"/>
                  </a:lnTo>
                  <a:lnTo>
                    <a:pt x="4886972" y="1007109"/>
                  </a:lnTo>
                  <a:lnTo>
                    <a:pt x="4886972" y="497712"/>
                  </a:lnTo>
                  <a:lnTo>
                    <a:pt x="0" y="0"/>
                  </a:lnTo>
                  <a:lnTo>
                    <a:pt x="4886972" y="279399"/>
                  </a:lnTo>
                  <a:lnTo>
                    <a:pt x="4886972" y="133857"/>
                  </a:lnTo>
                  <a:close/>
                </a:path>
              </a:pathLst>
            </a:custGeom>
            <a:ln w="9144">
              <a:solidFill>
                <a:srgbClr val="434343"/>
              </a:solidFill>
            </a:ln>
          </p:spPr>
          <p:txBody>
            <a:bodyPr wrap="square" lIns="0" tIns="0" rIns="0" bIns="0" rtlCol="0"/>
            <a:lstStyle/>
            <a:p>
              <a:endParaRPr/>
            </a:p>
          </p:txBody>
        </p:sp>
      </p:grpSp>
      <p:sp>
        <p:nvSpPr>
          <p:cNvPr id="15" name="object 15"/>
          <p:cNvSpPr txBox="1"/>
          <p:nvPr/>
        </p:nvSpPr>
        <p:spPr>
          <a:xfrm>
            <a:off x="6163436" y="3636391"/>
            <a:ext cx="2341880" cy="453390"/>
          </a:xfrm>
          <a:prstGeom prst="rect">
            <a:avLst/>
          </a:prstGeom>
        </p:spPr>
        <p:txBody>
          <a:bodyPr vert="horz" wrap="square" lIns="0" tIns="12700" rIns="0" bIns="0" rtlCol="0">
            <a:spAutoFit/>
          </a:bodyPr>
          <a:lstStyle/>
          <a:p>
            <a:pPr marL="12700">
              <a:lnSpc>
                <a:spcPct val="100000"/>
              </a:lnSpc>
              <a:spcBef>
                <a:spcPts val="100"/>
              </a:spcBef>
            </a:pPr>
            <a:r>
              <a:rPr sz="1400" spc="-10" dirty="0">
                <a:latin typeface="微軟正黑體"/>
                <a:cs typeface="微軟正黑體"/>
              </a:rPr>
              <a:t>請提供一張以上申請人指導之</a:t>
            </a:r>
            <a:endParaRPr sz="1400">
              <a:latin typeface="微軟正黑體"/>
              <a:cs typeface="微軟正黑體"/>
            </a:endParaRPr>
          </a:p>
          <a:p>
            <a:pPr marL="12700">
              <a:lnSpc>
                <a:spcPct val="100000"/>
              </a:lnSpc>
            </a:pPr>
            <a:r>
              <a:rPr sz="1400" spc="-20" dirty="0">
                <a:latin typeface="微軟正黑體"/>
                <a:cs typeface="微軟正黑體"/>
              </a:rPr>
              <a:t>佐證照片</a:t>
            </a:r>
            <a:endParaRPr sz="1400">
              <a:latin typeface="微軟正黑體"/>
              <a:cs typeface="微軟正黑體"/>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3111500" cy="436880"/>
          </a:xfrm>
          <a:prstGeom prst="rect">
            <a:avLst/>
          </a:prstGeom>
        </p:spPr>
        <p:txBody>
          <a:bodyPr vert="horz" wrap="square" lIns="0" tIns="12700" rIns="0" bIns="0" rtlCol="0">
            <a:spAutoFit/>
          </a:bodyPr>
          <a:lstStyle/>
          <a:p>
            <a:pPr marL="12700">
              <a:lnSpc>
                <a:spcPct val="100000"/>
              </a:lnSpc>
              <a:spcBef>
                <a:spcPts val="100"/>
              </a:spcBef>
            </a:pPr>
            <a:r>
              <a:rPr spc="-10" dirty="0"/>
              <a:t>最新進程標準下載處</a:t>
            </a:r>
          </a:p>
        </p:txBody>
      </p:sp>
      <p:pic>
        <p:nvPicPr>
          <p:cNvPr id="3" name="object 3"/>
          <p:cNvPicPr/>
          <p:nvPr/>
        </p:nvPicPr>
        <p:blipFill>
          <a:blip r:embed="rId2" cstate="print">
            <a:extLst>
              <a:ext uri="{28A0092B-C50C-407E-A947-70E740481C1C}">
                <a14:useLocalDpi xmlns:a14="http://schemas.microsoft.com/office/drawing/2010/main" val="0"/>
              </a:ext>
            </a:extLst>
          </a:blip>
          <a:stretch>
            <a:fillRect/>
          </a:stretch>
        </p:blipFill>
        <p:spPr>
          <a:xfrm>
            <a:off x="1137066" y="1225606"/>
            <a:ext cx="6850406" cy="361309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4140200" cy="436880"/>
          </a:xfrm>
          <a:prstGeom prst="rect">
            <a:avLst/>
          </a:prstGeom>
        </p:spPr>
        <p:txBody>
          <a:bodyPr vert="horz" wrap="square" lIns="0" tIns="12700" rIns="0" bIns="0" rtlCol="0">
            <a:spAutoFit/>
          </a:bodyPr>
          <a:lstStyle/>
          <a:p>
            <a:pPr marL="12700">
              <a:lnSpc>
                <a:spcPct val="100000"/>
              </a:lnSpc>
              <a:spcBef>
                <a:spcPts val="100"/>
              </a:spcBef>
            </a:pPr>
            <a:r>
              <a:rPr spc="-5" dirty="0"/>
              <a:t>附件三：童軍技能指導紀錄</a:t>
            </a:r>
          </a:p>
        </p:txBody>
      </p:sp>
      <p:grpSp>
        <p:nvGrpSpPr>
          <p:cNvPr id="3" name="object 3"/>
          <p:cNvGrpSpPr/>
          <p:nvPr/>
        </p:nvGrpSpPr>
        <p:grpSpPr>
          <a:xfrm>
            <a:off x="402603" y="1124617"/>
            <a:ext cx="8145780" cy="3714115"/>
            <a:chOff x="402603" y="1124617"/>
            <a:chExt cx="8145780" cy="3714115"/>
          </a:xfrm>
        </p:grpSpPr>
        <p:pic>
          <p:nvPicPr>
            <p:cNvPr id="4" name="object 4"/>
            <p:cNvPicPr/>
            <p:nvPr/>
          </p:nvPicPr>
          <p:blipFill>
            <a:blip r:embed="rId2" cstate="print">
              <a:extLst>
                <a:ext uri="{28A0092B-C50C-407E-A947-70E740481C1C}">
                  <a14:useLocalDpi xmlns:a14="http://schemas.microsoft.com/office/drawing/2010/main" val="0"/>
                </a:ext>
              </a:extLst>
            </a:blip>
            <a:stretch>
              <a:fillRect/>
            </a:stretch>
          </p:blipFill>
          <p:spPr>
            <a:xfrm>
              <a:off x="402603" y="1124617"/>
              <a:ext cx="6288223" cy="3714082"/>
            </a:xfrm>
            <a:prstGeom prst="rect">
              <a:avLst/>
            </a:prstGeom>
          </p:spPr>
        </p:pic>
        <p:sp>
          <p:nvSpPr>
            <p:cNvPr id="5" name="object 5"/>
            <p:cNvSpPr/>
            <p:nvPr/>
          </p:nvSpPr>
          <p:spPr>
            <a:xfrm>
              <a:off x="1047483" y="2877438"/>
              <a:ext cx="7496175" cy="1009015"/>
            </a:xfrm>
            <a:custGeom>
              <a:avLst/>
              <a:gdLst/>
              <a:ahLst/>
              <a:cxnLst/>
              <a:rect l="l" t="t" r="r" b="b"/>
              <a:pathLst>
                <a:path w="7496175" h="1009014">
                  <a:moveTo>
                    <a:pt x="0" y="0"/>
                  </a:moveTo>
                  <a:lnTo>
                    <a:pt x="4886972" y="498475"/>
                  </a:lnTo>
                  <a:lnTo>
                    <a:pt x="4886972" y="1008761"/>
                  </a:lnTo>
                  <a:lnTo>
                    <a:pt x="7496060" y="1008761"/>
                  </a:lnTo>
                  <a:lnTo>
                    <a:pt x="7496060" y="133985"/>
                  </a:lnTo>
                  <a:lnTo>
                    <a:pt x="4886972" y="133985"/>
                  </a:lnTo>
                  <a:lnTo>
                    <a:pt x="4886972" y="279781"/>
                  </a:lnTo>
                  <a:lnTo>
                    <a:pt x="0" y="0"/>
                  </a:lnTo>
                  <a:close/>
                </a:path>
              </a:pathLst>
            </a:custGeom>
            <a:solidFill>
              <a:srgbClr val="FFD966"/>
            </a:solidFill>
          </p:spPr>
          <p:txBody>
            <a:bodyPr wrap="square" lIns="0" tIns="0" rIns="0" bIns="0" rtlCol="0"/>
            <a:lstStyle/>
            <a:p>
              <a:endParaRPr/>
            </a:p>
          </p:txBody>
        </p:sp>
        <p:sp>
          <p:nvSpPr>
            <p:cNvPr id="6" name="object 6"/>
            <p:cNvSpPr/>
            <p:nvPr/>
          </p:nvSpPr>
          <p:spPr>
            <a:xfrm>
              <a:off x="1047483" y="2877438"/>
              <a:ext cx="7496175" cy="1009015"/>
            </a:xfrm>
            <a:custGeom>
              <a:avLst/>
              <a:gdLst/>
              <a:ahLst/>
              <a:cxnLst/>
              <a:rect l="l" t="t" r="r" b="b"/>
              <a:pathLst>
                <a:path w="7496175" h="1009014">
                  <a:moveTo>
                    <a:pt x="4886972" y="133985"/>
                  </a:moveTo>
                  <a:lnTo>
                    <a:pt x="5321820" y="133985"/>
                  </a:lnTo>
                  <a:lnTo>
                    <a:pt x="5974092" y="133985"/>
                  </a:lnTo>
                  <a:lnTo>
                    <a:pt x="7496060" y="133985"/>
                  </a:lnTo>
                  <a:lnTo>
                    <a:pt x="7496060" y="279781"/>
                  </a:lnTo>
                  <a:lnTo>
                    <a:pt x="7496060" y="498475"/>
                  </a:lnTo>
                  <a:lnTo>
                    <a:pt x="7496060" y="1008761"/>
                  </a:lnTo>
                  <a:lnTo>
                    <a:pt x="5974092" y="1008761"/>
                  </a:lnTo>
                  <a:lnTo>
                    <a:pt x="5321820" y="1008761"/>
                  </a:lnTo>
                  <a:lnTo>
                    <a:pt x="4886972" y="1008761"/>
                  </a:lnTo>
                  <a:lnTo>
                    <a:pt x="4886972" y="498475"/>
                  </a:lnTo>
                  <a:lnTo>
                    <a:pt x="0" y="0"/>
                  </a:lnTo>
                  <a:lnTo>
                    <a:pt x="4886972" y="279781"/>
                  </a:lnTo>
                  <a:lnTo>
                    <a:pt x="4886972" y="133985"/>
                  </a:lnTo>
                  <a:close/>
                </a:path>
              </a:pathLst>
            </a:custGeom>
            <a:ln w="9144">
              <a:solidFill>
                <a:srgbClr val="434343"/>
              </a:solidFill>
            </a:ln>
          </p:spPr>
          <p:txBody>
            <a:bodyPr wrap="square" lIns="0" tIns="0" rIns="0" bIns="0" rtlCol="0"/>
            <a:lstStyle/>
            <a:p>
              <a:endParaRPr/>
            </a:p>
          </p:txBody>
        </p:sp>
      </p:grpSp>
      <p:sp>
        <p:nvSpPr>
          <p:cNvPr id="7" name="object 7"/>
          <p:cNvSpPr txBox="1"/>
          <p:nvPr/>
        </p:nvSpPr>
        <p:spPr>
          <a:xfrm>
            <a:off x="6013830" y="3217545"/>
            <a:ext cx="2346325" cy="453390"/>
          </a:xfrm>
          <a:prstGeom prst="rect">
            <a:avLst/>
          </a:prstGeom>
        </p:spPr>
        <p:txBody>
          <a:bodyPr vert="horz" wrap="square" lIns="0" tIns="12700" rIns="0" bIns="0" rtlCol="0">
            <a:spAutoFit/>
          </a:bodyPr>
          <a:lstStyle/>
          <a:p>
            <a:pPr marL="12700" marR="5080">
              <a:lnSpc>
                <a:spcPct val="100000"/>
              </a:lnSpc>
              <a:spcBef>
                <a:spcPts val="100"/>
              </a:spcBef>
            </a:pPr>
            <a:r>
              <a:rPr sz="1400" spc="-10" dirty="0">
                <a:solidFill>
                  <a:srgbClr val="2A3990"/>
                </a:solidFill>
                <a:latin typeface="微軟正黑體"/>
                <a:cs typeface="微軟正黑體"/>
              </a:rPr>
              <a:t>請提供一張以上申請人指導之</a:t>
            </a:r>
            <a:r>
              <a:rPr sz="1400" spc="-15" dirty="0">
                <a:solidFill>
                  <a:srgbClr val="2A3990"/>
                </a:solidFill>
                <a:latin typeface="微軟正黑體"/>
                <a:cs typeface="微軟正黑體"/>
              </a:rPr>
              <a:t>佐證照片</a:t>
            </a:r>
            <a:endParaRPr sz="1400">
              <a:latin typeface="微軟正黑體"/>
              <a:cs typeface="微軟正黑體"/>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3215" rIns="0" bIns="0" rtlCol="0">
            <a:spAutoFit/>
          </a:bodyPr>
          <a:lstStyle/>
          <a:p>
            <a:pPr marL="198755">
              <a:lnSpc>
                <a:spcPct val="100000"/>
              </a:lnSpc>
              <a:spcBef>
                <a:spcPts val="100"/>
              </a:spcBef>
            </a:pPr>
            <a:r>
              <a:rPr dirty="0"/>
              <a:t>附件四：露營活動紀錄</a:t>
            </a:r>
            <a:r>
              <a:rPr spc="-25" dirty="0"/>
              <a:t>(1</a:t>
            </a:r>
            <a:r>
              <a:rPr spc="-15" dirty="0"/>
              <a:t>)、</a:t>
            </a:r>
            <a:r>
              <a:rPr spc="-25" dirty="0"/>
              <a:t>(2)</a:t>
            </a:r>
          </a:p>
        </p:txBody>
      </p:sp>
      <p:grpSp>
        <p:nvGrpSpPr>
          <p:cNvPr id="3" name="object 3"/>
          <p:cNvGrpSpPr/>
          <p:nvPr/>
        </p:nvGrpSpPr>
        <p:grpSpPr>
          <a:xfrm>
            <a:off x="384957" y="1074455"/>
            <a:ext cx="8262620" cy="3764279"/>
            <a:chOff x="384957" y="1074455"/>
            <a:chExt cx="8262620" cy="3764279"/>
          </a:xfrm>
        </p:grpSpPr>
        <p:pic>
          <p:nvPicPr>
            <p:cNvPr id="4" name="object 4"/>
            <p:cNvPicPr/>
            <p:nvPr/>
          </p:nvPicPr>
          <p:blipFill>
            <a:blip r:embed="rId2" cstate="print">
              <a:extLst>
                <a:ext uri="{28A0092B-C50C-407E-A947-70E740481C1C}">
                  <a14:useLocalDpi xmlns:a14="http://schemas.microsoft.com/office/drawing/2010/main" val="0"/>
                </a:ext>
              </a:extLst>
            </a:blip>
            <a:stretch>
              <a:fillRect/>
            </a:stretch>
          </p:blipFill>
          <p:spPr>
            <a:xfrm>
              <a:off x="384957" y="1074455"/>
              <a:ext cx="5891663" cy="3764244"/>
            </a:xfrm>
            <a:prstGeom prst="rect">
              <a:avLst/>
            </a:prstGeom>
          </p:spPr>
        </p:pic>
        <p:sp>
          <p:nvSpPr>
            <p:cNvPr id="5" name="object 5"/>
            <p:cNvSpPr/>
            <p:nvPr/>
          </p:nvSpPr>
          <p:spPr>
            <a:xfrm>
              <a:off x="5285232" y="2699003"/>
              <a:ext cx="3357879" cy="1914525"/>
            </a:xfrm>
            <a:custGeom>
              <a:avLst/>
              <a:gdLst/>
              <a:ahLst/>
              <a:cxnLst/>
              <a:rect l="l" t="t" r="r" b="b"/>
              <a:pathLst>
                <a:path w="3357879" h="1914525">
                  <a:moveTo>
                    <a:pt x="2298826" y="0"/>
                  </a:moveTo>
                  <a:lnTo>
                    <a:pt x="1781556" y="384809"/>
                  </a:lnTo>
                  <a:lnTo>
                    <a:pt x="1511172" y="167258"/>
                  </a:lnTo>
                  <a:lnTo>
                    <a:pt x="1328927" y="565531"/>
                  </a:lnTo>
                  <a:lnTo>
                    <a:pt x="699769" y="321182"/>
                  </a:lnTo>
                  <a:lnTo>
                    <a:pt x="835025" y="692784"/>
                  </a:lnTo>
                  <a:lnTo>
                    <a:pt x="182117" y="732916"/>
                  </a:lnTo>
                  <a:lnTo>
                    <a:pt x="611631" y="1027302"/>
                  </a:lnTo>
                  <a:lnTo>
                    <a:pt x="0" y="1141095"/>
                  </a:lnTo>
                  <a:lnTo>
                    <a:pt x="517651" y="1362049"/>
                  </a:lnTo>
                  <a:lnTo>
                    <a:pt x="199770" y="1579613"/>
                  </a:lnTo>
                  <a:lnTo>
                    <a:pt x="746887" y="1616392"/>
                  </a:lnTo>
                  <a:lnTo>
                    <a:pt x="764285" y="1914144"/>
                  </a:lnTo>
                  <a:lnTo>
                    <a:pt x="1169923" y="1606194"/>
                  </a:lnTo>
                  <a:lnTo>
                    <a:pt x="1352295" y="1746834"/>
                  </a:lnTo>
                  <a:lnTo>
                    <a:pt x="1534414" y="1539290"/>
                  </a:lnTo>
                  <a:lnTo>
                    <a:pt x="1804923" y="1669732"/>
                  </a:lnTo>
                  <a:lnTo>
                    <a:pt x="1893189" y="1412125"/>
                  </a:lnTo>
                  <a:lnTo>
                    <a:pt x="2322448" y="1539290"/>
                  </a:lnTo>
                  <a:lnTo>
                    <a:pt x="2275586" y="1271663"/>
                  </a:lnTo>
                  <a:lnTo>
                    <a:pt x="2934081" y="1385277"/>
                  </a:lnTo>
                  <a:lnTo>
                    <a:pt x="2545968" y="1090930"/>
                  </a:lnTo>
                  <a:lnTo>
                    <a:pt x="2839719" y="1000505"/>
                  </a:lnTo>
                  <a:lnTo>
                    <a:pt x="2640075" y="833246"/>
                  </a:lnTo>
                  <a:lnTo>
                    <a:pt x="3357371" y="588898"/>
                  </a:lnTo>
                  <a:lnTo>
                    <a:pt x="2545968" y="578865"/>
                  </a:lnTo>
                  <a:lnTo>
                    <a:pt x="2798952" y="281050"/>
                  </a:lnTo>
                  <a:lnTo>
                    <a:pt x="2257678" y="511937"/>
                  </a:lnTo>
                  <a:lnTo>
                    <a:pt x="2298826" y="0"/>
                  </a:lnTo>
                  <a:close/>
                </a:path>
              </a:pathLst>
            </a:custGeom>
            <a:solidFill>
              <a:srgbClr val="FFD966"/>
            </a:solidFill>
          </p:spPr>
          <p:txBody>
            <a:bodyPr wrap="square" lIns="0" tIns="0" rIns="0" bIns="0" rtlCol="0"/>
            <a:lstStyle/>
            <a:p>
              <a:endParaRPr/>
            </a:p>
          </p:txBody>
        </p:sp>
        <p:sp>
          <p:nvSpPr>
            <p:cNvPr id="6" name="object 6"/>
            <p:cNvSpPr/>
            <p:nvPr/>
          </p:nvSpPr>
          <p:spPr>
            <a:xfrm>
              <a:off x="5285232" y="2699003"/>
              <a:ext cx="3357879" cy="1914525"/>
            </a:xfrm>
            <a:custGeom>
              <a:avLst/>
              <a:gdLst/>
              <a:ahLst/>
              <a:cxnLst/>
              <a:rect l="l" t="t" r="r" b="b"/>
              <a:pathLst>
                <a:path w="3357879" h="1914525">
                  <a:moveTo>
                    <a:pt x="1781556" y="384809"/>
                  </a:moveTo>
                  <a:lnTo>
                    <a:pt x="2298826" y="0"/>
                  </a:lnTo>
                  <a:lnTo>
                    <a:pt x="2257678" y="511937"/>
                  </a:lnTo>
                  <a:lnTo>
                    <a:pt x="2798952" y="281050"/>
                  </a:lnTo>
                  <a:lnTo>
                    <a:pt x="2545968" y="578865"/>
                  </a:lnTo>
                  <a:lnTo>
                    <a:pt x="3357371" y="588898"/>
                  </a:lnTo>
                  <a:lnTo>
                    <a:pt x="2640075" y="833246"/>
                  </a:lnTo>
                  <a:lnTo>
                    <a:pt x="2839719" y="1000505"/>
                  </a:lnTo>
                  <a:lnTo>
                    <a:pt x="2545968" y="1090930"/>
                  </a:lnTo>
                  <a:lnTo>
                    <a:pt x="2934081" y="1385277"/>
                  </a:lnTo>
                  <a:lnTo>
                    <a:pt x="2275586" y="1271663"/>
                  </a:lnTo>
                  <a:lnTo>
                    <a:pt x="2322448" y="1539290"/>
                  </a:lnTo>
                  <a:lnTo>
                    <a:pt x="1893189" y="1412125"/>
                  </a:lnTo>
                  <a:lnTo>
                    <a:pt x="1804923" y="1669732"/>
                  </a:lnTo>
                  <a:lnTo>
                    <a:pt x="1534414" y="1539290"/>
                  </a:lnTo>
                  <a:lnTo>
                    <a:pt x="1352295" y="1746834"/>
                  </a:lnTo>
                  <a:lnTo>
                    <a:pt x="1169923" y="1606194"/>
                  </a:lnTo>
                  <a:lnTo>
                    <a:pt x="764285" y="1914144"/>
                  </a:lnTo>
                  <a:lnTo>
                    <a:pt x="746887" y="1616392"/>
                  </a:lnTo>
                  <a:lnTo>
                    <a:pt x="199770" y="1579613"/>
                  </a:lnTo>
                  <a:lnTo>
                    <a:pt x="517651" y="1362049"/>
                  </a:lnTo>
                  <a:lnTo>
                    <a:pt x="0" y="1141095"/>
                  </a:lnTo>
                  <a:lnTo>
                    <a:pt x="611631" y="1027302"/>
                  </a:lnTo>
                  <a:lnTo>
                    <a:pt x="182117" y="732916"/>
                  </a:lnTo>
                  <a:lnTo>
                    <a:pt x="835025" y="692784"/>
                  </a:lnTo>
                  <a:lnTo>
                    <a:pt x="699769" y="321182"/>
                  </a:lnTo>
                  <a:lnTo>
                    <a:pt x="1328927" y="565531"/>
                  </a:lnTo>
                  <a:lnTo>
                    <a:pt x="1511172" y="167258"/>
                  </a:lnTo>
                  <a:lnTo>
                    <a:pt x="1781556" y="384809"/>
                  </a:lnTo>
                  <a:close/>
                </a:path>
              </a:pathLst>
            </a:custGeom>
            <a:ln w="9144">
              <a:solidFill>
                <a:srgbClr val="434343"/>
              </a:solidFill>
            </a:ln>
          </p:spPr>
          <p:txBody>
            <a:bodyPr wrap="square" lIns="0" tIns="0" rIns="0" bIns="0" rtlCol="0"/>
            <a:lstStyle/>
            <a:p>
              <a:endParaRPr/>
            </a:p>
          </p:txBody>
        </p:sp>
      </p:grpSp>
      <p:sp>
        <p:nvSpPr>
          <p:cNvPr id="7" name="object 7"/>
          <p:cNvSpPr txBox="1"/>
          <p:nvPr/>
        </p:nvSpPr>
        <p:spPr>
          <a:xfrm>
            <a:off x="6200013" y="3456178"/>
            <a:ext cx="1273810" cy="453390"/>
          </a:xfrm>
          <a:prstGeom prst="rect">
            <a:avLst/>
          </a:prstGeom>
        </p:spPr>
        <p:txBody>
          <a:bodyPr vert="horz" wrap="square" lIns="0" tIns="12700" rIns="0" bIns="0" rtlCol="0">
            <a:spAutoFit/>
          </a:bodyPr>
          <a:lstStyle/>
          <a:p>
            <a:pPr marL="12700" marR="5080">
              <a:lnSpc>
                <a:spcPct val="100000"/>
              </a:lnSpc>
              <a:spcBef>
                <a:spcPts val="100"/>
              </a:spcBef>
            </a:pPr>
            <a:r>
              <a:rPr sz="1400" spc="-10" dirty="0">
                <a:latin typeface="微軟正黑體"/>
                <a:cs typeface="微軟正黑體"/>
              </a:rPr>
              <a:t>各項摘要及檢討</a:t>
            </a:r>
            <a:r>
              <a:rPr sz="1400" spc="-15" dirty="0">
                <a:latin typeface="微軟正黑體"/>
                <a:cs typeface="微軟正黑體"/>
              </a:rPr>
              <a:t>皆須填寫</a:t>
            </a:r>
            <a:endParaRPr sz="1400">
              <a:latin typeface="微軟正黑體"/>
              <a:cs typeface="微軟正黑體"/>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3215" rIns="0" bIns="0" rtlCol="0">
            <a:spAutoFit/>
          </a:bodyPr>
          <a:lstStyle/>
          <a:p>
            <a:pPr marL="198755">
              <a:lnSpc>
                <a:spcPct val="100000"/>
              </a:lnSpc>
              <a:spcBef>
                <a:spcPts val="100"/>
              </a:spcBef>
            </a:pPr>
            <a:r>
              <a:rPr dirty="0"/>
              <a:t>附件四：露營活動紀錄</a:t>
            </a:r>
            <a:r>
              <a:rPr spc="-25" dirty="0"/>
              <a:t>(1</a:t>
            </a:r>
            <a:r>
              <a:rPr spc="-15" dirty="0"/>
              <a:t>)、</a:t>
            </a:r>
            <a:r>
              <a:rPr spc="-25" dirty="0"/>
              <a:t>(2)</a:t>
            </a:r>
          </a:p>
        </p:txBody>
      </p:sp>
      <p:grpSp>
        <p:nvGrpSpPr>
          <p:cNvPr id="3" name="object 3"/>
          <p:cNvGrpSpPr/>
          <p:nvPr/>
        </p:nvGrpSpPr>
        <p:grpSpPr>
          <a:xfrm>
            <a:off x="530931" y="1018032"/>
            <a:ext cx="8234045" cy="3752850"/>
            <a:chOff x="530931" y="1018032"/>
            <a:chExt cx="8234045" cy="3752850"/>
          </a:xfrm>
        </p:grpSpPr>
        <p:pic>
          <p:nvPicPr>
            <p:cNvPr id="4" name="object 4"/>
            <p:cNvPicPr/>
            <p:nvPr/>
          </p:nvPicPr>
          <p:blipFill>
            <a:blip r:embed="rId2" cstate="print">
              <a:extLst>
                <a:ext uri="{28A0092B-C50C-407E-A947-70E740481C1C}">
                  <a14:useLocalDpi xmlns:a14="http://schemas.microsoft.com/office/drawing/2010/main" val="0"/>
                </a:ext>
              </a:extLst>
            </a:blip>
            <a:stretch>
              <a:fillRect/>
            </a:stretch>
          </p:blipFill>
          <p:spPr>
            <a:xfrm>
              <a:off x="530931" y="1018032"/>
              <a:ext cx="5508007" cy="3752845"/>
            </a:xfrm>
            <a:prstGeom prst="rect">
              <a:avLst/>
            </a:prstGeom>
          </p:spPr>
        </p:pic>
        <p:sp>
          <p:nvSpPr>
            <p:cNvPr id="5" name="object 5"/>
            <p:cNvSpPr/>
            <p:nvPr/>
          </p:nvSpPr>
          <p:spPr>
            <a:xfrm>
              <a:off x="3483991" y="1381633"/>
              <a:ext cx="5276215" cy="1562735"/>
            </a:xfrm>
            <a:custGeom>
              <a:avLst/>
              <a:gdLst/>
              <a:ahLst/>
              <a:cxnLst/>
              <a:rect l="l" t="t" r="r" b="b"/>
              <a:pathLst>
                <a:path w="5276215" h="1562735">
                  <a:moveTo>
                    <a:pt x="0" y="0"/>
                  </a:moveTo>
                  <a:lnTo>
                    <a:pt x="2666873" y="1052448"/>
                  </a:lnTo>
                  <a:lnTo>
                    <a:pt x="2666873" y="1562734"/>
                  </a:lnTo>
                  <a:lnTo>
                    <a:pt x="5275961" y="1562734"/>
                  </a:lnTo>
                  <a:lnTo>
                    <a:pt x="5275961" y="687958"/>
                  </a:lnTo>
                  <a:lnTo>
                    <a:pt x="2666873" y="687958"/>
                  </a:lnTo>
                  <a:lnTo>
                    <a:pt x="2666873" y="833754"/>
                  </a:lnTo>
                  <a:lnTo>
                    <a:pt x="0" y="0"/>
                  </a:lnTo>
                  <a:close/>
                </a:path>
              </a:pathLst>
            </a:custGeom>
            <a:solidFill>
              <a:srgbClr val="FFD966"/>
            </a:solidFill>
          </p:spPr>
          <p:txBody>
            <a:bodyPr wrap="square" lIns="0" tIns="0" rIns="0" bIns="0" rtlCol="0"/>
            <a:lstStyle/>
            <a:p>
              <a:endParaRPr/>
            </a:p>
          </p:txBody>
        </p:sp>
        <p:sp>
          <p:nvSpPr>
            <p:cNvPr id="6" name="object 6"/>
            <p:cNvSpPr/>
            <p:nvPr/>
          </p:nvSpPr>
          <p:spPr>
            <a:xfrm>
              <a:off x="3483991" y="1381633"/>
              <a:ext cx="5276215" cy="1562735"/>
            </a:xfrm>
            <a:custGeom>
              <a:avLst/>
              <a:gdLst/>
              <a:ahLst/>
              <a:cxnLst/>
              <a:rect l="l" t="t" r="r" b="b"/>
              <a:pathLst>
                <a:path w="5276215" h="1562735">
                  <a:moveTo>
                    <a:pt x="2666873" y="687958"/>
                  </a:moveTo>
                  <a:lnTo>
                    <a:pt x="3101720" y="687958"/>
                  </a:lnTo>
                  <a:lnTo>
                    <a:pt x="3753992" y="687958"/>
                  </a:lnTo>
                  <a:lnTo>
                    <a:pt x="5275961" y="687958"/>
                  </a:lnTo>
                  <a:lnTo>
                    <a:pt x="5275961" y="833754"/>
                  </a:lnTo>
                  <a:lnTo>
                    <a:pt x="5275961" y="1052448"/>
                  </a:lnTo>
                  <a:lnTo>
                    <a:pt x="5275961" y="1562734"/>
                  </a:lnTo>
                  <a:lnTo>
                    <a:pt x="3753992" y="1562734"/>
                  </a:lnTo>
                  <a:lnTo>
                    <a:pt x="3101720" y="1562734"/>
                  </a:lnTo>
                  <a:lnTo>
                    <a:pt x="2666873" y="1562734"/>
                  </a:lnTo>
                  <a:lnTo>
                    <a:pt x="2666873" y="1052448"/>
                  </a:lnTo>
                  <a:lnTo>
                    <a:pt x="0" y="0"/>
                  </a:lnTo>
                  <a:lnTo>
                    <a:pt x="2666873" y="833754"/>
                  </a:lnTo>
                  <a:lnTo>
                    <a:pt x="2666873" y="687958"/>
                  </a:lnTo>
                  <a:close/>
                </a:path>
              </a:pathLst>
            </a:custGeom>
            <a:ln w="9144">
              <a:solidFill>
                <a:srgbClr val="434343"/>
              </a:solidFill>
            </a:ln>
          </p:spPr>
          <p:txBody>
            <a:bodyPr wrap="square" lIns="0" tIns="0" rIns="0" bIns="0" rtlCol="0"/>
            <a:lstStyle/>
            <a:p>
              <a:endParaRPr/>
            </a:p>
          </p:txBody>
        </p:sp>
      </p:grpSp>
      <p:sp>
        <p:nvSpPr>
          <p:cNvPr id="7" name="object 7"/>
          <p:cNvSpPr txBox="1"/>
          <p:nvPr/>
        </p:nvSpPr>
        <p:spPr>
          <a:xfrm>
            <a:off x="6230873" y="2275459"/>
            <a:ext cx="2341880" cy="452755"/>
          </a:xfrm>
          <a:prstGeom prst="rect">
            <a:avLst/>
          </a:prstGeom>
        </p:spPr>
        <p:txBody>
          <a:bodyPr vert="horz" wrap="square" lIns="0" tIns="12700" rIns="0" bIns="0" rtlCol="0">
            <a:spAutoFit/>
          </a:bodyPr>
          <a:lstStyle/>
          <a:p>
            <a:pPr marL="12700" marR="5080">
              <a:lnSpc>
                <a:spcPct val="100000"/>
              </a:lnSpc>
              <a:spcBef>
                <a:spcPts val="100"/>
              </a:spcBef>
            </a:pPr>
            <a:r>
              <a:rPr sz="1400" spc="-10" dirty="0">
                <a:solidFill>
                  <a:srgbClr val="2A3990"/>
                </a:solidFill>
                <a:latin typeface="微軟正黑體"/>
                <a:cs typeface="微軟正黑體"/>
              </a:rPr>
              <a:t>請提供一至四張申請人參與活動之佐證照片</a:t>
            </a:r>
            <a:endParaRPr sz="1400">
              <a:latin typeface="微軟正黑體"/>
              <a:cs typeface="微軟正黑體"/>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pc="-10" dirty="0"/>
              <a:t>附件五：社會服務計畫(計畫書)</a:t>
            </a:r>
          </a:p>
        </p:txBody>
      </p:sp>
      <p:grpSp>
        <p:nvGrpSpPr>
          <p:cNvPr id="3" name="object 3"/>
          <p:cNvGrpSpPr/>
          <p:nvPr/>
        </p:nvGrpSpPr>
        <p:grpSpPr>
          <a:xfrm>
            <a:off x="476315" y="982980"/>
            <a:ext cx="8361680" cy="3233420"/>
            <a:chOff x="476315" y="982980"/>
            <a:chExt cx="8361680" cy="3233420"/>
          </a:xfrm>
        </p:grpSpPr>
        <p:pic>
          <p:nvPicPr>
            <p:cNvPr id="4" name="object 4"/>
            <p:cNvPicPr/>
            <p:nvPr/>
          </p:nvPicPr>
          <p:blipFill>
            <a:blip r:embed="rId2" cstate="print">
              <a:extLst>
                <a:ext uri="{28A0092B-C50C-407E-A947-70E740481C1C}">
                  <a14:useLocalDpi xmlns:a14="http://schemas.microsoft.com/office/drawing/2010/main" val="0"/>
                </a:ext>
              </a:extLst>
            </a:blip>
            <a:stretch>
              <a:fillRect/>
            </a:stretch>
          </p:blipFill>
          <p:spPr>
            <a:xfrm>
              <a:off x="476315" y="982980"/>
              <a:ext cx="5624611" cy="3233261"/>
            </a:xfrm>
            <a:prstGeom prst="rect">
              <a:avLst/>
            </a:prstGeom>
          </p:spPr>
        </p:pic>
        <p:sp>
          <p:nvSpPr>
            <p:cNvPr id="5" name="object 5"/>
            <p:cNvSpPr/>
            <p:nvPr/>
          </p:nvSpPr>
          <p:spPr>
            <a:xfrm>
              <a:off x="5608574" y="1188720"/>
              <a:ext cx="3224530" cy="2682240"/>
            </a:xfrm>
            <a:custGeom>
              <a:avLst/>
              <a:gdLst/>
              <a:ahLst/>
              <a:cxnLst/>
              <a:rect l="l" t="t" r="r" b="b"/>
              <a:pathLst>
                <a:path w="3224529" h="2682240">
                  <a:moveTo>
                    <a:pt x="3224529" y="0"/>
                  </a:moveTo>
                  <a:lnTo>
                    <a:pt x="549910" y="0"/>
                  </a:lnTo>
                  <a:lnTo>
                    <a:pt x="549910" y="1240535"/>
                  </a:lnTo>
                  <a:lnTo>
                    <a:pt x="995679" y="1240535"/>
                  </a:lnTo>
                  <a:lnTo>
                    <a:pt x="0" y="2682113"/>
                  </a:lnTo>
                  <a:lnTo>
                    <a:pt x="1664334" y="1240535"/>
                  </a:lnTo>
                  <a:lnTo>
                    <a:pt x="3224529" y="1240535"/>
                  </a:lnTo>
                  <a:lnTo>
                    <a:pt x="3224529" y="0"/>
                  </a:lnTo>
                  <a:close/>
                </a:path>
              </a:pathLst>
            </a:custGeom>
            <a:solidFill>
              <a:srgbClr val="FFD966"/>
            </a:solidFill>
          </p:spPr>
          <p:txBody>
            <a:bodyPr wrap="square" lIns="0" tIns="0" rIns="0" bIns="0" rtlCol="0"/>
            <a:lstStyle/>
            <a:p>
              <a:endParaRPr/>
            </a:p>
          </p:txBody>
        </p:sp>
        <p:sp>
          <p:nvSpPr>
            <p:cNvPr id="6" name="object 6"/>
            <p:cNvSpPr/>
            <p:nvPr/>
          </p:nvSpPr>
          <p:spPr>
            <a:xfrm>
              <a:off x="5608574" y="1188720"/>
              <a:ext cx="3224530" cy="2682240"/>
            </a:xfrm>
            <a:custGeom>
              <a:avLst/>
              <a:gdLst/>
              <a:ahLst/>
              <a:cxnLst/>
              <a:rect l="l" t="t" r="r" b="b"/>
              <a:pathLst>
                <a:path w="3224529" h="2682240">
                  <a:moveTo>
                    <a:pt x="549910" y="0"/>
                  </a:moveTo>
                  <a:lnTo>
                    <a:pt x="995679" y="0"/>
                  </a:lnTo>
                  <a:lnTo>
                    <a:pt x="1664334" y="0"/>
                  </a:lnTo>
                  <a:lnTo>
                    <a:pt x="3224529" y="0"/>
                  </a:lnTo>
                  <a:lnTo>
                    <a:pt x="3224529" y="723645"/>
                  </a:lnTo>
                  <a:lnTo>
                    <a:pt x="3224529" y="1033779"/>
                  </a:lnTo>
                  <a:lnTo>
                    <a:pt x="3224529" y="1240535"/>
                  </a:lnTo>
                  <a:lnTo>
                    <a:pt x="1664334" y="1240535"/>
                  </a:lnTo>
                  <a:lnTo>
                    <a:pt x="0" y="2682113"/>
                  </a:lnTo>
                  <a:lnTo>
                    <a:pt x="995679" y="1240535"/>
                  </a:lnTo>
                  <a:lnTo>
                    <a:pt x="549910" y="1240535"/>
                  </a:lnTo>
                  <a:lnTo>
                    <a:pt x="549910" y="1033779"/>
                  </a:lnTo>
                  <a:lnTo>
                    <a:pt x="549910" y="723645"/>
                  </a:lnTo>
                  <a:lnTo>
                    <a:pt x="549910" y="0"/>
                  </a:lnTo>
                  <a:close/>
                </a:path>
              </a:pathLst>
            </a:custGeom>
            <a:ln w="9144">
              <a:solidFill>
                <a:srgbClr val="434343"/>
              </a:solidFill>
            </a:ln>
          </p:spPr>
          <p:txBody>
            <a:bodyPr wrap="square" lIns="0" tIns="0" rIns="0" bIns="0" rtlCol="0"/>
            <a:lstStyle/>
            <a:p>
              <a:endParaRPr/>
            </a:p>
          </p:txBody>
        </p:sp>
      </p:grpSp>
      <p:sp>
        <p:nvSpPr>
          <p:cNvPr id="7" name="object 7"/>
          <p:cNvSpPr txBox="1"/>
          <p:nvPr/>
        </p:nvSpPr>
        <p:spPr>
          <a:xfrm>
            <a:off x="6238113" y="1470406"/>
            <a:ext cx="2520950" cy="666750"/>
          </a:xfrm>
          <a:prstGeom prst="rect">
            <a:avLst/>
          </a:prstGeom>
        </p:spPr>
        <p:txBody>
          <a:bodyPr vert="horz" wrap="square" lIns="0" tIns="13335" rIns="0" bIns="0" rtlCol="0">
            <a:spAutoFit/>
          </a:bodyPr>
          <a:lstStyle/>
          <a:p>
            <a:pPr marL="12700" marR="5080" algn="just">
              <a:lnSpc>
                <a:spcPct val="100000"/>
              </a:lnSpc>
              <a:spcBef>
                <a:spcPts val="105"/>
              </a:spcBef>
            </a:pPr>
            <a:r>
              <a:rPr sz="1400" spc="-20" dirty="0">
                <a:latin typeface="微軟正黑體"/>
                <a:cs typeface="微軟正黑體"/>
              </a:rPr>
              <a:t>可於執行完畢後與成果報告書一同請受服務團體簽核，或以檢附</a:t>
            </a:r>
            <a:r>
              <a:rPr sz="1400" spc="-10" dirty="0">
                <a:latin typeface="微軟正黑體"/>
                <a:cs typeface="微軟正黑體"/>
              </a:rPr>
              <a:t>服務證明書代替簽核</a:t>
            </a:r>
            <a:endParaRPr sz="1400">
              <a:latin typeface="微軟正黑體"/>
              <a:cs typeface="微軟正黑體"/>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3215" rIns="0" bIns="0" rtlCol="0">
            <a:spAutoFit/>
          </a:bodyPr>
          <a:lstStyle/>
          <a:p>
            <a:pPr marL="198755">
              <a:lnSpc>
                <a:spcPct val="100000"/>
              </a:lnSpc>
              <a:spcBef>
                <a:spcPts val="100"/>
              </a:spcBef>
            </a:pPr>
            <a:r>
              <a:rPr spc="-10" dirty="0"/>
              <a:t>附件五：社會服務計畫(服務成果)</a:t>
            </a:r>
          </a:p>
        </p:txBody>
      </p:sp>
      <p:grpSp>
        <p:nvGrpSpPr>
          <p:cNvPr id="3" name="object 3"/>
          <p:cNvGrpSpPr/>
          <p:nvPr/>
        </p:nvGrpSpPr>
        <p:grpSpPr>
          <a:xfrm>
            <a:off x="434515" y="1083133"/>
            <a:ext cx="7830184" cy="3378200"/>
            <a:chOff x="434515" y="1083133"/>
            <a:chExt cx="7830184" cy="3378200"/>
          </a:xfrm>
        </p:grpSpPr>
        <p:pic>
          <p:nvPicPr>
            <p:cNvPr id="4" name="object 4"/>
            <p:cNvPicPr/>
            <p:nvPr/>
          </p:nvPicPr>
          <p:blipFill>
            <a:blip r:embed="rId2" cstate="print">
              <a:extLst>
                <a:ext uri="{28A0092B-C50C-407E-A947-70E740481C1C}">
                  <a14:useLocalDpi xmlns:a14="http://schemas.microsoft.com/office/drawing/2010/main" val="0"/>
                </a:ext>
              </a:extLst>
            </a:blip>
            <a:stretch>
              <a:fillRect/>
            </a:stretch>
          </p:blipFill>
          <p:spPr>
            <a:xfrm>
              <a:off x="434515" y="1083133"/>
              <a:ext cx="6145457" cy="2498266"/>
            </a:xfrm>
            <a:prstGeom prst="rect">
              <a:avLst/>
            </a:prstGeom>
          </p:spPr>
        </p:pic>
        <p:sp>
          <p:nvSpPr>
            <p:cNvPr id="5" name="object 5"/>
            <p:cNvSpPr/>
            <p:nvPr/>
          </p:nvSpPr>
          <p:spPr>
            <a:xfrm>
              <a:off x="2981070" y="2893440"/>
              <a:ext cx="5279390" cy="1562735"/>
            </a:xfrm>
            <a:custGeom>
              <a:avLst/>
              <a:gdLst/>
              <a:ahLst/>
              <a:cxnLst/>
              <a:rect l="l" t="t" r="r" b="b"/>
              <a:pathLst>
                <a:path w="5279390" h="1562735">
                  <a:moveTo>
                    <a:pt x="0" y="0"/>
                  </a:moveTo>
                  <a:lnTo>
                    <a:pt x="2668397" y="1052448"/>
                  </a:lnTo>
                  <a:lnTo>
                    <a:pt x="2668397" y="1562734"/>
                  </a:lnTo>
                  <a:lnTo>
                    <a:pt x="5279008" y="1562734"/>
                  </a:lnTo>
                  <a:lnTo>
                    <a:pt x="5279008" y="687958"/>
                  </a:lnTo>
                  <a:lnTo>
                    <a:pt x="2668397" y="687958"/>
                  </a:lnTo>
                  <a:lnTo>
                    <a:pt x="2668397" y="833754"/>
                  </a:lnTo>
                  <a:lnTo>
                    <a:pt x="0" y="0"/>
                  </a:lnTo>
                  <a:close/>
                </a:path>
              </a:pathLst>
            </a:custGeom>
            <a:solidFill>
              <a:srgbClr val="FFD966"/>
            </a:solidFill>
          </p:spPr>
          <p:txBody>
            <a:bodyPr wrap="square" lIns="0" tIns="0" rIns="0" bIns="0" rtlCol="0"/>
            <a:lstStyle/>
            <a:p>
              <a:endParaRPr/>
            </a:p>
          </p:txBody>
        </p:sp>
        <p:sp>
          <p:nvSpPr>
            <p:cNvPr id="6" name="object 6"/>
            <p:cNvSpPr/>
            <p:nvPr/>
          </p:nvSpPr>
          <p:spPr>
            <a:xfrm>
              <a:off x="2981070" y="2893440"/>
              <a:ext cx="5279390" cy="1562735"/>
            </a:xfrm>
            <a:custGeom>
              <a:avLst/>
              <a:gdLst/>
              <a:ahLst/>
              <a:cxnLst/>
              <a:rect l="l" t="t" r="r" b="b"/>
              <a:pathLst>
                <a:path w="5279390" h="1562735">
                  <a:moveTo>
                    <a:pt x="2668397" y="687958"/>
                  </a:moveTo>
                  <a:lnTo>
                    <a:pt x="3103499" y="687958"/>
                  </a:lnTo>
                  <a:lnTo>
                    <a:pt x="3756152" y="687958"/>
                  </a:lnTo>
                  <a:lnTo>
                    <a:pt x="5279008" y="687958"/>
                  </a:lnTo>
                  <a:lnTo>
                    <a:pt x="5279008" y="833754"/>
                  </a:lnTo>
                  <a:lnTo>
                    <a:pt x="5279008" y="1052448"/>
                  </a:lnTo>
                  <a:lnTo>
                    <a:pt x="5279008" y="1562734"/>
                  </a:lnTo>
                  <a:lnTo>
                    <a:pt x="3756152" y="1562734"/>
                  </a:lnTo>
                  <a:lnTo>
                    <a:pt x="3103499" y="1562734"/>
                  </a:lnTo>
                  <a:lnTo>
                    <a:pt x="2668397" y="1562734"/>
                  </a:lnTo>
                  <a:lnTo>
                    <a:pt x="2668397" y="1052448"/>
                  </a:lnTo>
                  <a:lnTo>
                    <a:pt x="0" y="0"/>
                  </a:lnTo>
                  <a:lnTo>
                    <a:pt x="2668397" y="833754"/>
                  </a:lnTo>
                  <a:lnTo>
                    <a:pt x="2668397" y="687958"/>
                  </a:lnTo>
                  <a:close/>
                </a:path>
              </a:pathLst>
            </a:custGeom>
            <a:ln w="9144">
              <a:solidFill>
                <a:srgbClr val="434343"/>
              </a:solidFill>
            </a:ln>
          </p:spPr>
          <p:txBody>
            <a:bodyPr wrap="square" lIns="0" tIns="0" rIns="0" bIns="0" rtlCol="0"/>
            <a:lstStyle/>
            <a:p>
              <a:endParaRPr/>
            </a:p>
          </p:txBody>
        </p:sp>
      </p:grpSp>
      <p:sp>
        <p:nvSpPr>
          <p:cNvPr id="7" name="object 7"/>
          <p:cNvSpPr txBox="1"/>
          <p:nvPr/>
        </p:nvSpPr>
        <p:spPr>
          <a:xfrm>
            <a:off x="5729732" y="3894531"/>
            <a:ext cx="1630680"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微軟正黑體"/>
                <a:cs typeface="微軟正黑體"/>
              </a:rPr>
              <a:t>填寫實際執行的時間</a:t>
            </a:r>
            <a:endParaRPr sz="1400">
              <a:latin typeface="微軟正黑體"/>
              <a:cs typeface="微軟正黑體"/>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pc="-10" dirty="0"/>
              <a:t>附件五：社會服務計畫(服務成果)</a:t>
            </a:r>
          </a:p>
        </p:txBody>
      </p:sp>
      <p:grpSp>
        <p:nvGrpSpPr>
          <p:cNvPr id="3" name="object 3"/>
          <p:cNvGrpSpPr/>
          <p:nvPr/>
        </p:nvGrpSpPr>
        <p:grpSpPr>
          <a:xfrm>
            <a:off x="425978" y="1118224"/>
            <a:ext cx="7992745" cy="3653790"/>
            <a:chOff x="425978" y="1118224"/>
            <a:chExt cx="7992745" cy="3653790"/>
          </a:xfrm>
        </p:grpSpPr>
        <p:pic>
          <p:nvPicPr>
            <p:cNvPr id="4" name="object 4"/>
            <p:cNvPicPr/>
            <p:nvPr/>
          </p:nvPicPr>
          <p:blipFill>
            <a:blip r:embed="rId2" cstate="print">
              <a:extLst>
                <a:ext uri="{28A0092B-C50C-407E-A947-70E740481C1C}">
                  <a14:useLocalDpi xmlns:a14="http://schemas.microsoft.com/office/drawing/2010/main" val="0"/>
                </a:ext>
              </a:extLst>
            </a:blip>
            <a:stretch>
              <a:fillRect/>
            </a:stretch>
          </p:blipFill>
          <p:spPr>
            <a:xfrm>
              <a:off x="425978" y="1118224"/>
              <a:ext cx="5043330" cy="3653680"/>
            </a:xfrm>
            <a:prstGeom prst="rect">
              <a:avLst/>
            </a:prstGeom>
          </p:spPr>
        </p:pic>
        <p:sp>
          <p:nvSpPr>
            <p:cNvPr id="5" name="object 5"/>
            <p:cNvSpPr/>
            <p:nvPr/>
          </p:nvSpPr>
          <p:spPr>
            <a:xfrm>
              <a:off x="5202681" y="1150620"/>
              <a:ext cx="3211830" cy="2566035"/>
            </a:xfrm>
            <a:custGeom>
              <a:avLst/>
              <a:gdLst/>
              <a:ahLst/>
              <a:cxnLst/>
              <a:rect l="l" t="t" r="r" b="b"/>
              <a:pathLst>
                <a:path w="3211829" h="2566035">
                  <a:moveTo>
                    <a:pt x="3211321" y="0"/>
                  </a:moveTo>
                  <a:lnTo>
                    <a:pt x="536701" y="0"/>
                  </a:lnTo>
                  <a:lnTo>
                    <a:pt x="536701" y="1242059"/>
                  </a:lnTo>
                  <a:lnTo>
                    <a:pt x="982471" y="1242059"/>
                  </a:lnTo>
                  <a:lnTo>
                    <a:pt x="0" y="2565780"/>
                  </a:lnTo>
                  <a:lnTo>
                    <a:pt x="1651126" y="1242059"/>
                  </a:lnTo>
                  <a:lnTo>
                    <a:pt x="3211321" y="1242059"/>
                  </a:lnTo>
                  <a:lnTo>
                    <a:pt x="3211321" y="0"/>
                  </a:lnTo>
                  <a:close/>
                </a:path>
              </a:pathLst>
            </a:custGeom>
            <a:solidFill>
              <a:srgbClr val="FFD966"/>
            </a:solidFill>
          </p:spPr>
          <p:txBody>
            <a:bodyPr wrap="square" lIns="0" tIns="0" rIns="0" bIns="0" rtlCol="0"/>
            <a:lstStyle/>
            <a:p>
              <a:endParaRPr/>
            </a:p>
          </p:txBody>
        </p:sp>
        <p:sp>
          <p:nvSpPr>
            <p:cNvPr id="6" name="object 6"/>
            <p:cNvSpPr/>
            <p:nvPr/>
          </p:nvSpPr>
          <p:spPr>
            <a:xfrm>
              <a:off x="5202681" y="1150620"/>
              <a:ext cx="3211830" cy="2566035"/>
            </a:xfrm>
            <a:custGeom>
              <a:avLst/>
              <a:gdLst/>
              <a:ahLst/>
              <a:cxnLst/>
              <a:rect l="l" t="t" r="r" b="b"/>
              <a:pathLst>
                <a:path w="3211829" h="2566035">
                  <a:moveTo>
                    <a:pt x="536701" y="0"/>
                  </a:moveTo>
                  <a:lnTo>
                    <a:pt x="982471" y="0"/>
                  </a:lnTo>
                  <a:lnTo>
                    <a:pt x="1651126" y="0"/>
                  </a:lnTo>
                  <a:lnTo>
                    <a:pt x="3211321" y="0"/>
                  </a:lnTo>
                  <a:lnTo>
                    <a:pt x="3211321" y="724534"/>
                  </a:lnTo>
                  <a:lnTo>
                    <a:pt x="3211321" y="1035049"/>
                  </a:lnTo>
                  <a:lnTo>
                    <a:pt x="3211321" y="1242059"/>
                  </a:lnTo>
                  <a:lnTo>
                    <a:pt x="1651126" y="1242059"/>
                  </a:lnTo>
                  <a:lnTo>
                    <a:pt x="0" y="2565780"/>
                  </a:lnTo>
                  <a:lnTo>
                    <a:pt x="982471" y="1242059"/>
                  </a:lnTo>
                  <a:lnTo>
                    <a:pt x="536701" y="1242059"/>
                  </a:lnTo>
                  <a:lnTo>
                    <a:pt x="536701" y="1035049"/>
                  </a:lnTo>
                  <a:lnTo>
                    <a:pt x="536701" y="724534"/>
                  </a:lnTo>
                  <a:lnTo>
                    <a:pt x="536701" y="0"/>
                  </a:lnTo>
                  <a:close/>
                </a:path>
              </a:pathLst>
            </a:custGeom>
            <a:ln w="9144">
              <a:solidFill>
                <a:srgbClr val="434343"/>
              </a:solidFill>
            </a:ln>
          </p:spPr>
          <p:txBody>
            <a:bodyPr wrap="square" lIns="0" tIns="0" rIns="0" bIns="0" rtlCol="0"/>
            <a:lstStyle/>
            <a:p>
              <a:endParaRPr/>
            </a:p>
          </p:txBody>
        </p:sp>
      </p:grpSp>
      <p:sp>
        <p:nvSpPr>
          <p:cNvPr id="7" name="object 7"/>
          <p:cNvSpPr txBox="1"/>
          <p:nvPr/>
        </p:nvSpPr>
        <p:spPr>
          <a:xfrm>
            <a:off x="5819647" y="1645996"/>
            <a:ext cx="2341880" cy="240029"/>
          </a:xfrm>
          <a:prstGeom prst="rect">
            <a:avLst/>
          </a:prstGeom>
        </p:spPr>
        <p:txBody>
          <a:bodyPr vert="horz" wrap="square" lIns="0" tIns="13335" rIns="0" bIns="0" rtlCol="0">
            <a:spAutoFit/>
          </a:bodyPr>
          <a:lstStyle/>
          <a:p>
            <a:pPr marL="12700">
              <a:lnSpc>
                <a:spcPct val="100000"/>
              </a:lnSpc>
              <a:spcBef>
                <a:spcPts val="105"/>
              </a:spcBef>
            </a:pPr>
            <a:r>
              <a:rPr sz="1400" spc="-20" dirty="0">
                <a:latin typeface="微軟正黑體"/>
                <a:cs typeface="微軟正黑體"/>
              </a:rPr>
              <a:t>可以檢附服務證明書代替簽核</a:t>
            </a:r>
            <a:endParaRPr sz="1400">
              <a:latin typeface="微軟正黑體"/>
              <a:cs typeface="微軟正黑體"/>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2768600" cy="436880"/>
          </a:xfrm>
          <a:prstGeom prst="rect">
            <a:avLst/>
          </a:prstGeom>
        </p:spPr>
        <p:txBody>
          <a:bodyPr vert="horz" wrap="square" lIns="0" tIns="12700" rIns="0" bIns="0" rtlCol="0">
            <a:spAutoFit/>
          </a:bodyPr>
          <a:lstStyle/>
          <a:p>
            <a:pPr marL="12700">
              <a:lnSpc>
                <a:spcPct val="100000"/>
              </a:lnSpc>
              <a:spcBef>
                <a:spcPts val="100"/>
              </a:spcBef>
            </a:pPr>
            <a:r>
              <a:rPr spc="-10" dirty="0"/>
              <a:t>申請表格填寫原則</a:t>
            </a:r>
          </a:p>
        </p:txBody>
      </p:sp>
      <p:sp>
        <p:nvSpPr>
          <p:cNvPr id="3" name="object 3"/>
          <p:cNvSpPr txBox="1"/>
          <p:nvPr/>
        </p:nvSpPr>
        <p:spPr>
          <a:xfrm>
            <a:off x="472846" y="1321160"/>
            <a:ext cx="8201659" cy="1608455"/>
          </a:xfrm>
          <a:prstGeom prst="rect">
            <a:avLst/>
          </a:prstGeom>
        </p:spPr>
        <p:txBody>
          <a:bodyPr vert="horz" wrap="square" lIns="0" tIns="86360" rIns="0" bIns="0" rtlCol="0">
            <a:spAutoFit/>
          </a:bodyPr>
          <a:lstStyle/>
          <a:p>
            <a:pPr marL="387350" indent="-374650">
              <a:lnSpc>
                <a:spcPct val="100000"/>
              </a:lnSpc>
              <a:spcBef>
                <a:spcPts val="680"/>
              </a:spcBef>
              <a:buSzPct val="115000"/>
              <a:buFont typeface="Wingdings"/>
              <a:buChar char=""/>
              <a:tabLst>
                <a:tab pos="387350" algn="l"/>
              </a:tabLst>
            </a:pPr>
            <a:r>
              <a:rPr sz="2000" spc="-20" dirty="0">
                <a:solidFill>
                  <a:srgbClr val="434343"/>
                </a:solidFill>
                <a:latin typeface="微軟正黑體"/>
                <a:cs typeface="微軟正黑體"/>
              </a:rPr>
              <a:t>表格欄位不足時可自行增加</a:t>
            </a:r>
            <a:endParaRPr sz="2000">
              <a:latin typeface="微軟正黑體"/>
              <a:cs typeface="微軟正黑體"/>
            </a:endParaRPr>
          </a:p>
          <a:p>
            <a:pPr marL="387350" indent="-374650">
              <a:lnSpc>
                <a:spcPct val="100000"/>
              </a:lnSpc>
              <a:spcBef>
                <a:spcPts val="960"/>
              </a:spcBef>
              <a:buSzPct val="115000"/>
              <a:buFont typeface="Wingdings"/>
              <a:buChar char=""/>
              <a:tabLst>
                <a:tab pos="387350" algn="l"/>
              </a:tabLst>
            </a:pPr>
            <a:r>
              <a:rPr sz="2000" spc="-10" dirty="0">
                <a:solidFill>
                  <a:srgbClr val="434343"/>
                </a:solidFill>
                <a:latin typeface="微軟正黑體"/>
                <a:cs typeface="微軟正黑體"/>
              </a:rPr>
              <a:t>各欄位皆須填寫</a:t>
            </a:r>
            <a:endParaRPr sz="2000">
              <a:latin typeface="微軟正黑體"/>
              <a:cs typeface="微軟正黑體"/>
            </a:endParaRPr>
          </a:p>
          <a:p>
            <a:pPr marL="387350" indent="-374650">
              <a:lnSpc>
                <a:spcPct val="100000"/>
              </a:lnSpc>
              <a:spcBef>
                <a:spcPts val="960"/>
              </a:spcBef>
              <a:buSzPct val="115000"/>
              <a:buFont typeface="Wingdings"/>
              <a:buChar char=""/>
              <a:tabLst>
                <a:tab pos="387350" algn="l"/>
              </a:tabLst>
            </a:pPr>
            <a:r>
              <a:rPr sz="2000" spc="-25" dirty="0">
                <a:solidFill>
                  <a:srgbClr val="434343"/>
                </a:solidFill>
                <a:latin typeface="微軟正黑體"/>
                <a:cs typeface="微軟正黑體"/>
              </a:rPr>
              <a:t>簽核欄位均不可空白，可用參加證明、服務證明、工作聘書...等有效之</a:t>
            </a:r>
            <a:endParaRPr sz="2000">
              <a:latin typeface="微軟正黑體"/>
              <a:cs typeface="微軟正黑體"/>
            </a:endParaRPr>
          </a:p>
          <a:p>
            <a:pPr marL="387350">
              <a:lnSpc>
                <a:spcPct val="100000"/>
              </a:lnSpc>
              <a:spcBef>
                <a:spcPts val="360"/>
              </a:spcBef>
            </a:pPr>
            <a:r>
              <a:rPr sz="2000" spc="-20" dirty="0">
                <a:solidFill>
                  <a:srgbClr val="434343"/>
                </a:solidFill>
                <a:latin typeface="微軟正黑體"/>
                <a:cs typeface="微軟正黑體"/>
              </a:rPr>
              <a:t>文件代替簽核</a:t>
            </a:r>
            <a:endParaRPr sz="2000">
              <a:latin typeface="微軟正黑體"/>
              <a:cs typeface="微軟正黑體"/>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7062" y="2335783"/>
            <a:ext cx="6773545" cy="452120"/>
          </a:xfrm>
          <a:prstGeom prst="rect">
            <a:avLst/>
          </a:prstGeom>
        </p:spPr>
        <p:txBody>
          <a:bodyPr vert="horz" wrap="square" lIns="0" tIns="12065" rIns="0" bIns="0" rtlCol="0">
            <a:spAutoFit/>
          </a:bodyPr>
          <a:lstStyle/>
          <a:p>
            <a:pPr marL="12700">
              <a:lnSpc>
                <a:spcPct val="100000"/>
              </a:lnSpc>
              <a:spcBef>
                <a:spcPts val="95"/>
              </a:spcBef>
            </a:pPr>
            <a:r>
              <a:rPr sz="2800" spc="-40" dirty="0">
                <a:solidFill>
                  <a:srgbClr val="FFFFFF"/>
                </a:solidFill>
              </a:rPr>
              <a:t>中華民國童軍國花級童軍資格審查作業要點</a:t>
            </a:r>
            <a:endParaRPr sz="28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6540500" cy="436880"/>
          </a:xfrm>
          <a:prstGeom prst="rect">
            <a:avLst/>
          </a:prstGeom>
        </p:spPr>
        <p:txBody>
          <a:bodyPr vert="horz" wrap="square" lIns="0" tIns="12700" rIns="0" bIns="0" rtlCol="0">
            <a:spAutoFit/>
          </a:bodyPr>
          <a:lstStyle/>
          <a:p>
            <a:pPr marL="12700">
              <a:lnSpc>
                <a:spcPct val="100000"/>
              </a:lnSpc>
              <a:spcBef>
                <a:spcPts val="100"/>
              </a:spcBef>
            </a:pPr>
            <a:r>
              <a:rPr spc="-5" dirty="0"/>
              <a:t>中華民國童軍國花級童軍資格審查作業要點</a:t>
            </a:r>
          </a:p>
        </p:txBody>
      </p:sp>
      <p:pic>
        <p:nvPicPr>
          <p:cNvPr id="3" name="object 3"/>
          <p:cNvPicPr/>
          <p:nvPr/>
        </p:nvPicPr>
        <p:blipFill>
          <a:blip r:embed="rId2" cstate="print">
            <a:extLst>
              <a:ext uri="{28A0092B-C50C-407E-A947-70E740481C1C}">
                <a14:useLocalDpi xmlns:a14="http://schemas.microsoft.com/office/drawing/2010/main" val="0"/>
              </a:ext>
            </a:extLst>
          </a:blip>
          <a:stretch>
            <a:fillRect/>
          </a:stretch>
        </p:blipFill>
        <p:spPr>
          <a:xfrm>
            <a:off x="1033272" y="1378006"/>
            <a:ext cx="6850406" cy="3528766"/>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6540500" cy="436880"/>
          </a:xfrm>
          <a:prstGeom prst="rect">
            <a:avLst/>
          </a:prstGeom>
        </p:spPr>
        <p:txBody>
          <a:bodyPr vert="horz" wrap="square" lIns="0" tIns="12700" rIns="0" bIns="0" rtlCol="0">
            <a:spAutoFit/>
          </a:bodyPr>
          <a:lstStyle/>
          <a:p>
            <a:pPr marL="12700">
              <a:lnSpc>
                <a:spcPct val="100000"/>
              </a:lnSpc>
              <a:spcBef>
                <a:spcPts val="100"/>
              </a:spcBef>
            </a:pPr>
            <a:r>
              <a:rPr spc="-5" dirty="0"/>
              <a:t>中華民國童軍國花級童軍資格審查作業要點</a:t>
            </a:r>
          </a:p>
        </p:txBody>
      </p:sp>
      <p:pic>
        <p:nvPicPr>
          <p:cNvPr id="3" name="object 3"/>
          <p:cNvPicPr/>
          <p:nvPr/>
        </p:nvPicPr>
        <p:blipFill>
          <a:blip r:embed="rId2" cstate="print">
            <a:extLst>
              <a:ext uri="{28A0092B-C50C-407E-A947-70E740481C1C}">
                <a14:useLocalDpi xmlns:a14="http://schemas.microsoft.com/office/drawing/2010/main" val="0"/>
              </a:ext>
            </a:extLst>
          </a:blip>
          <a:stretch>
            <a:fillRect/>
          </a:stretch>
        </p:blipFill>
        <p:spPr>
          <a:xfrm>
            <a:off x="2819855" y="1139448"/>
            <a:ext cx="3469592" cy="346904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3111500" cy="436880"/>
          </a:xfrm>
          <a:prstGeom prst="rect">
            <a:avLst/>
          </a:prstGeom>
        </p:spPr>
        <p:txBody>
          <a:bodyPr vert="horz" wrap="square" lIns="0" tIns="12700" rIns="0" bIns="0" rtlCol="0">
            <a:spAutoFit/>
          </a:bodyPr>
          <a:lstStyle/>
          <a:p>
            <a:pPr marL="12700">
              <a:lnSpc>
                <a:spcPct val="100000"/>
              </a:lnSpc>
              <a:spcBef>
                <a:spcPts val="100"/>
              </a:spcBef>
            </a:pPr>
            <a:r>
              <a:rPr spc="-10" dirty="0"/>
              <a:t>最新進程標準下載處</a:t>
            </a:r>
          </a:p>
        </p:txBody>
      </p:sp>
      <p:pic>
        <p:nvPicPr>
          <p:cNvPr id="3" name="object 3"/>
          <p:cNvPicPr/>
          <p:nvPr/>
        </p:nvPicPr>
        <p:blipFill>
          <a:blip r:embed="rId2" cstate="print">
            <a:extLst>
              <a:ext uri="{28A0092B-C50C-407E-A947-70E740481C1C}">
                <a14:useLocalDpi xmlns:a14="http://schemas.microsoft.com/office/drawing/2010/main" val="0"/>
              </a:ext>
            </a:extLst>
          </a:blip>
          <a:stretch>
            <a:fillRect/>
          </a:stretch>
        </p:blipFill>
        <p:spPr>
          <a:xfrm>
            <a:off x="2860765" y="1276308"/>
            <a:ext cx="3422468" cy="342131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3111500" cy="436880"/>
          </a:xfrm>
          <a:prstGeom prst="rect">
            <a:avLst/>
          </a:prstGeom>
        </p:spPr>
        <p:txBody>
          <a:bodyPr vert="horz" wrap="square" lIns="0" tIns="12700" rIns="0" bIns="0" rtlCol="0">
            <a:spAutoFit/>
          </a:bodyPr>
          <a:lstStyle/>
          <a:p>
            <a:pPr marL="12700">
              <a:lnSpc>
                <a:spcPct val="100000"/>
              </a:lnSpc>
              <a:spcBef>
                <a:spcPts val="100"/>
              </a:spcBef>
            </a:pPr>
            <a:r>
              <a:rPr spc="-10" dirty="0"/>
              <a:t>國花級每年收件六次</a:t>
            </a:r>
          </a:p>
        </p:txBody>
      </p:sp>
      <p:sp>
        <p:nvSpPr>
          <p:cNvPr id="3" name="object 3"/>
          <p:cNvSpPr txBox="1"/>
          <p:nvPr/>
        </p:nvSpPr>
        <p:spPr>
          <a:xfrm>
            <a:off x="390550" y="1345818"/>
            <a:ext cx="3927475" cy="2972435"/>
          </a:xfrm>
          <a:prstGeom prst="rect">
            <a:avLst/>
          </a:prstGeom>
        </p:spPr>
        <p:txBody>
          <a:bodyPr vert="horz" wrap="square" lIns="0" tIns="12700" rIns="0" bIns="0" rtlCol="0">
            <a:spAutoFit/>
          </a:bodyPr>
          <a:lstStyle/>
          <a:p>
            <a:pPr marL="12700" marR="5080">
              <a:lnSpc>
                <a:spcPct val="115100"/>
              </a:lnSpc>
              <a:spcBef>
                <a:spcPts val="100"/>
              </a:spcBef>
            </a:pPr>
            <a:r>
              <a:rPr sz="2100" spc="-5" dirty="0">
                <a:solidFill>
                  <a:srgbClr val="434343"/>
                </a:solidFill>
                <a:latin typeface="微軟正黑體"/>
                <a:cs typeface="微軟正黑體"/>
              </a:rPr>
              <a:t>童軍總會辦理國花級童軍資格審查每年分成六次，每次收件截止</a:t>
            </a:r>
            <a:r>
              <a:rPr sz="2100" spc="-10" dirty="0">
                <a:solidFill>
                  <a:srgbClr val="434343"/>
                </a:solidFill>
                <a:latin typeface="微軟正黑體"/>
                <a:cs typeface="微軟正黑體"/>
              </a:rPr>
              <a:t>日為每年</a:t>
            </a:r>
            <a:r>
              <a:rPr sz="2100" b="1" u="sng" spc="-10" dirty="0">
                <a:solidFill>
                  <a:srgbClr val="6F2F9F"/>
                </a:solidFill>
                <a:uFill>
                  <a:solidFill>
                    <a:srgbClr val="6F2F9F"/>
                  </a:solidFill>
                </a:uFill>
                <a:latin typeface="微軟正黑體"/>
                <a:cs typeface="微軟正黑體"/>
              </a:rPr>
              <a:t>1</a:t>
            </a:r>
            <a:r>
              <a:rPr sz="2100" b="1" u="sng" spc="-5" dirty="0">
                <a:solidFill>
                  <a:srgbClr val="6F2F9F"/>
                </a:solidFill>
                <a:uFill>
                  <a:solidFill>
                    <a:srgbClr val="6F2F9F"/>
                  </a:solidFill>
                </a:uFill>
                <a:latin typeface="微軟正黑體"/>
                <a:cs typeface="微軟正黑體"/>
              </a:rPr>
              <a:t>月、</a:t>
            </a:r>
            <a:r>
              <a:rPr sz="2100" b="1" u="sng" dirty="0">
                <a:solidFill>
                  <a:srgbClr val="6F2F9F"/>
                </a:solidFill>
                <a:uFill>
                  <a:solidFill>
                    <a:srgbClr val="6F2F9F"/>
                  </a:solidFill>
                </a:uFill>
                <a:latin typeface="微軟正黑體"/>
                <a:cs typeface="微軟正黑體"/>
              </a:rPr>
              <a:t>3</a:t>
            </a:r>
            <a:r>
              <a:rPr sz="2100" b="1" u="sng" spc="10" dirty="0">
                <a:solidFill>
                  <a:srgbClr val="6F2F9F"/>
                </a:solidFill>
                <a:uFill>
                  <a:solidFill>
                    <a:srgbClr val="6F2F9F"/>
                  </a:solidFill>
                </a:uFill>
                <a:latin typeface="微軟正黑體"/>
                <a:cs typeface="微軟正黑體"/>
              </a:rPr>
              <a:t> 月、</a:t>
            </a:r>
            <a:r>
              <a:rPr sz="2100" b="1" u="sng" spc="-10" dirty="0">
                <a:solidFill>
                  <a:srgbClr val="6F2F9F"/>
                </a:solidFill>
                <a:uFill>
                  <a:solidFill>
                    <a:srgbClr val="6F2F9F"/>
                  </a:solidFill>
                </a:uFill>
                <a:latin typeface="微軟正黑體"/>
                <a:cs typeface="微軟正黑體"/>
              </a:rPr>
              <a:t>5月、7</a:t>
            </a:r>
            <a:r>
              <a:rPr sz="2100" b="1" u="sng" spc="-30" dirty="0">
                <a:solidFill>
                  <a:srgbClr val="6F2F9F"/>
                </a:solidFill>
                <a:uFill>
                  <a:solidFill>
                    <a:srgbClr val="6F2F9F"/>
                  </a:solidFill>
                </a:uFill>
                <a:latin typeface="微軟正黑體"/>
                <a:cs typeface="微軟正黑體"/>
              </a:rPr>
              <a:t>月、</a:t>
            </a:r>
            <a:r>
              <a:rPr sz="2100" b="1" u="none" spc="-50" dirty="0">
                <a:solidFill>
                  <a:srgbClr val="6F2F9F"/>
                </a:solidFill>
                <a:latin typeface="微軟正黑體"/>
                <a:cs typeface="微軟正黑體"/>
              </a:rPr>
              <a:t> </a:t>
            </a:r>
            <a:r>
              <a:rPr sz="2100" b="1" u="sng" spc="-10" dirty="0">
                <a:solidFill>
                  <a:srgbClr val="6F2F9F"/>
                </a:solidFill>
                <a:uFill>
                  <a:solidFill>
                    <a:srgbClr val="6F2F9F"/>
                  </a:solidFill>
                </a:uFill>
                <a:latin typeface="微軟正黑體"/>
                <a:cs typeface="微軟正黑體"/>
              </a:rPr>
              <a:t>9</a:t>
            </a:r>
            <a:r>
              <a:rPr sz="2100" b="1" u="sng" dirty="0">
                <a:solidFill>
                  <a:srgbClr val="6F2F9F"/>
                </a:solidFill>
                <a:uFill>
                  <a:solidFill>
                    <a:srgbClr val="6F2F9F"/>
                  </a:solidFill>
                </a:uFill>
                <a:latin typeface="微軟正黑體"/>
                <a:cs typeface="微軟正黑體"/>
              </a:rPr>
              <a:t>月、</a:t>
            </a:r>
            <a:r>
              <a:rPr sz="2100" b="1" u="sng" spc="-10" dirty="0">
                <a:solidFill>
                  <a:srgbClr val="6F2F9F"/>
                </a:solidFill>
                <a:uFill>
                  <a:solidFill>
                    <a:srgbClr val="6F2F9F"/>
                  </a:solidFill>
                </a:uFill>
                <a:latin typeface="微軟正黑體"/>
                <a:cs typeface="微軟正黑體"/>
              </a:rPr>
              <a:t>11</a:t>
            </a:r>
            <a:r>
              <a:rPr sz="2100" b="1" u="sng" dirty="0">
                <a:solidFill>
                  <a:srgbClr val="6F2F9F"/>
                </a:solidFill>
                <a:uFill>
                  <a:solidFill>
                    <a:srgbClr val="6F2F9F"/>
                  </a:solidFill>
                </a:uFill>
                <a:latin typeface="微軟正黑體"/>
                <a:cs typeface="微軟正黑體"/>
              </a:rPr>
              <a:t>月</a:t>
            </a:r>
            <a:r>
              <a:rPr sz="2100" u="none" spc="-10" dirty="0">
                <a:solidFill>
                  <a:srgbClr val="434343"/>
                </a:solidFill>
                <a:latin typeface="微軟正黑體"/>
                <a:cs typeface="微軟正黑體"/>
              </a:rPr>
              <a:t>最後一日，以郵寄時</a:t>
            </a:r>
            <a:r>
              <a:rPr sz="2100" u="none" dirty="0">
                <a:solidFill>
                  <a:srgbClr val="434343"/>
                </a:solidFill>
                <a:latin typeface="微軟正黑體"/>
                <a:cs typeface="微軟正黑體"/>
              </a:rPr>
              <a:t>間為憑。童軍總會並應於每年</a:t>
            </a:r>
            <a:r>
              <a:rPr sz="2100" b="1" u="sng" spc="-50" dirty="0">
                <a:solidFill>
                  <a:srgbClr val="6F2F9F"/>
                </a:solidFill>
                <a:uFill>
                  <a:solidFill>
                    <a:srgbClr val="6F2F9F"/>
                  </a:solidFill>
                </a:uFill>
                <a:latin typeface="微軟正黑體"/>
                <a:cs typeface="微軟正黑體"/>
              </a:rPr>
              <a:t>2</a:t>
            </a:r>
            <a:r>
              <a:rPr sz="2100" b="1" u="sng" spc="525" dirty="0">
                <a:solidFill>
                  <a:srgbClr val="6F2F9F"/>
                </a:solidFill>
                <a:uFill>
                  <a:solidFill>
                    <a:srgbClr val="6F2F9F"/>
                  </a:solidFill>
                </a:uFill>
                <a:latin typeface="微軟正黑體"/>
                <a:cs typeface="微軟正黑體"/>
              </a:rPr>
              <a:t> </a:t>
            </a:r>
            <a:r>
              <a:rPr sz="2100" b="1" u="sng" spc="-10" dirty="0">
                <a:solidFill>
                  <a:srgbClr val="6F2F9F"/>
                </a:solidFill>
                <a:uFill>
                  <a:solidFill>
                    <a:srgbClr val="6F2F9F"/>
                  </a:solidFill>
                </a:uFill>
                <a:latin typeface="微軟正黑體"/>
                <a:cs typeface="微軟正黑體"/>
              </a:rPr>
              <a:t>月、4月、6月、8月、10</a:t>
            </a:r>
            <a:r>
              <a:rPr sz="2100" b="1" u="sng" spc="-5" dirty="0">
                <a:solidFill>
                  <a:srgbClr val="6F2F9F"/>
                </a:solidFill>
                <a:uFill>
                  <a:solidFill>
                    <a:srgbClr val="6F2F9F"/>
                  </a:solidFill>
                </a:uFill>
                <a:latin typeface="微軟正黑體"/>
                <a:cs typeface="微軟正黑體"/>
              </a:rPr>
              <a:t>月、</a:t>
            </a:r>
            <a:r>
              <a:rPr sz="2100" b="1" u="sng" spc="-25" dirty="0">
                <a:solidFill>
                  <a:srgbClr val="6F2F9F"/>
                </a:solidFill>
                <a:uFill>
                  <a:solidFill>
                    <a:srgbClr val="6F2F9F"/>
                  </a:solidFill>
                </a:uFill>
                <a:latin typeface="微軟正黑體"/>
                <a:cs typeface="微軟正黑體"/>
              </a:rPr>
              <a:t>12</a:t>
            </a:r>
            <a:r>
              <a:rPr sz="2100" b="1" u="sng" dirty="0">
                <a:solidFill>
                  <a:srgbClr val="6F2F9F"/>
                </a:solidFill>
                <a:uFill>
                  <a:solidFill>
                    <a:srgbClr val="6F2F9F"/>
                  </a:solidFill>
                </a:uFill>
                <a:latin typeface="微軟正黑體"/>
                <a:cs typeface="微軟正黑體"/>
              </a:rPr>
              <a:t>月</a:t>
            </a:r>
            <a:r>
              <a:rPr sz="2100" u="none" spc="-5" dirty="0">
                <a:solidFill>
                  <a:srgbClr val="434343"/>
                </a:solidFill>
                <a:latin typeface="微軟正黑體"/>
                <a:cs typeface="微軟正黑體"/>
              </a:rPr>
              <a:t>最後一日完成晉級資格審查，並函復各申請童軍會。</a:t>
            </a:r>
            <a:endParaRPr sz="2100">
              <a:latin typeface="微軟正黑體"/>
              <a:cs typeface="微軟正黑體"/>
            </a:endParaRPr>
          </a:p>
        </p:txBody>
      </p:sp>
      <p:sp>
        <p:nvSpPr>
          <p:cNvPr id="4" name="object 4"/>
          <p:cNvSpPr txBox="1"/>
          <p:nvPr/>
        </p:nvSpPr>
        <p:spPr>
          <a:xfrm>
            <a:off x="4994275" y="1273276"/>
            <a:ext cx="3707765" cy="726440"/>
          </a:xfrm>
          <a:prstGeom prst="rect">
            <a:avLst/>
          </a:prstGeom>
        </p:spPr>
        <p:txBody>
          <a:bodyPr vert="horz" wrap="square" lIns="0" tIns="12700" rIns="0" bIns="0" rtlCol="0">
            <a:spAutoFit/>
          </a:bodyPr>
          <a:lstStyle/>
          <a:p>
            <a:pPr marL="387350" marR="5080" indent="-375285">
              <a:lnSpc>
                <a:spcPct val="114999"/>
              </a:lnSpc>
              <a:spcBef>
                <a:spcPts val="100"/>
              </a:spcBef>
              <a:buClr>
                <a:srgbClr val="434343"/>
              </a:buClr>
              <a:buSzPct val="115000"/>
              <a:buFont typeface="Wingdings"/>
              <a:buChar char=""/>
              <a:tabLst>
                <a:tab pos="387350" algn="l"/>
              </a:tabLst>
            </a:pPr>
            <a:r>
              <a:rPr sz="2000" spc="-10" dirty="0">
                <a:solidFill>
                  <a:srgbClr val="0000FF"/>
                </a:solidFill>
                <a:latin typeface="微軟正黑體"/>
                <a:cs typeface="微軟正黑體"/>
              </a:rPr>
              <a:t>單數月受理申請，雙數月回覆審查結果。</a:t>
            </a:r>
            <a:endParaRPr sz="2000">
              <a:latin typeface="微軟正黑體"/>
              <a:cs typeface="微軟正黑體"/>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4826000" cy="436880"/>
          </a:xfrm>
          <a:prstGeom prst="rect">
            <a:avLst/>
          </a:prstGeom>
        </p:spPr>
        <p:txBody>
          <a:bodyPr vert="horz" wrap="square" lIns="0" tIns="12700" rIns="0" bIns="0" rtlCol="0">
            <a:spAutoFit/>
          </a:bodyPr>
          <a:lstStyle/>
          <a:p>
            <a:pPr marL="12700">
              <a:lnSpc>
                <a:spcPct val="100000"/>
              </a:lnSpc>
              <a:spcBef>
                <a:spcPts val="100"/>
              </a:spcBef>
            </a:pPr>
            <a:r>
              <a:rPr spc="-5" dirty="0"/>
              <a:t>國花級審查範圍自長城級核准後</a:t>
            </a:r>
          </a:p>
        </p:txBody>
      </p:sp>
      <p:sp>
        <p:nvSpPr>
          <p:cNvPr id="3" name="object 3"/>
          <p:cNvSpPr txBox="1">
            <a:spLocks noGrp="1"/>
          </p:cNvSpPr>
          <p:nvPr>
            <p:ph sz="half" idx="2"/>
          </p:nvPr>
        </p:nvSpPr>
        <p:spPr>
          <a:prstGeom prst="rect">
            <a:avLst/>
          </a:prstGeom>
        </p:spPr>
        <p:txBody>
          <a:bodyPr vert="horz" wrap="square" lIns="0" tIns="12700" rIns="0" bIns="0" rtlCol="0">
            <a:spAutoFit/>
          </a:bodyPr>
          <a:lstStyle/>
          <a:p>
            <a:pPr marL="12700" marR="5080" algn="just">
              <a:lnSpc>
                <a:spcPct val="124000"/>
              </a:lnSpc>
              <a:spcBef>
                <a:spcPts val="100"/>
              </a:spcBef>
            </a:pPr>
            <a:r>
              <a:rPr b="0" u="none" spc="-20" dirty="0">
                <a:solidFill>
                  <a:srgbClr val="434343"/>
                </a:solidFill>
                <a:latin typeface="微軟正黑體"/>
                <a:cs typeface="微軟正黑體"/>
              </a:rPr>
              <a:t>國花級童軍資格審查悉依照各級童</a:t>
            </a:r>
            <a:r>
              <a:rPr b="0" u="none" spc="-15" dirty="0">
                <a:solidFill>
                  <a:srgbClr val="434343"/>
                </a:solidFill>
                <a:latin typeface="微軟正黑體"/>
                <a:cs typeface="微軟正黑體"/>
              </a:rPr>
              <a:t>軍會提報童軍晉級手冊、童軍會國花級童軍晉級名冊、晉級國花級童軍資料檢核表進行內容審查，</a:t>
            </a:r>
            <a:r>
              <a:rPr spc="-35" dirty="0"/>
              <a:t>審查</a:t>
            </a:r>
            <a:r>
              <a:rPr spc="500" dirty="0"/>
              <a:t> </a:t>
            </a:r>
            <a:r>
              <a:rPr spc="-15" dirty="0"/>
              <a:t>之範圍為自核准長城級童軍章之後之國花級童軍進程。各項資料或表</a:t>
            </a:r>
            <a:r>
              <a:rPr spc="-20" dirty="0"/>
              <a:t>格填寫不完整，童軍總會應直接通</a:t>
            </a:r>
            <a:r>
              <a:rPr spc="-15" dirty="0"/>
              <a:t>知各級童軍會補齊完整資料後再繼</a:t>
            </a:r>
            <a:r>
              <a:rPr dirty="0"/>
              <a:t>續審查作業</a:t>
            </a:r>
            <a:r>
              <a:rPr b="0" u="none" spc="-50" dirty="0">
                <a:solidFill>
                  <a:srgbClr val="434343"/>
                </a:solidFill>
                <a:latin typeface="微軟正黑體"/>
                <a:cs typeface="微軟正黑體"/>
              </a:rPr>
              <a:t>。</a:t>
            </a:r>
          </a:p>
        </p:txBody>
      </p:sp>
      <p:sp>
        <p:nvSpPr>
          <p:cNvPr id="4" name="object 4"/>
          <p:cNvSpPr txBox="1"/>
          <p:nvPr/>
        </p:nvSpPr>
        <p:spPr>
          <a:xfrm>
            <a:off x="4994275" y="1275715"/>
            <a:ext cx="3601085" cy="656590"/>
          </a:xfrm>
          <a:prstGeom prst="rect">
            <a:avLst/>
          </a:prstGeom>
        </p:spPr>
        <p:txBody>
          <a:bodyPr vert="horz" wrap="square" lIns="0" tIns="12700" rIns="0" bIns="0" rtlCol="0">
            <a:spAutoFit/>
          </a:bodyPr>
          <a:lstStyle/>
          <a:p>
            <a:pPr marL="387350" marR="5080" indent="-375285">
              <a:lnSpc>
                <a:spcPct val="114999"/>
              </a:lnSpc>
              <a:spcBef>
                <a:spcPts val="100"/>
              </a:spcBef>
              <a:buClr>
                <a:srgbClr val="434343"/>
              </a:buClr>
              <a:buSzPct val="127777"/>
              <a:buFont typeface="Wingdings"/>
              <a:buChar char=""/>
              <a:tabLst>
                <a:tab pos="387350" algn="l"/>
              </a:tabLst>
            </a:pPr>
            <a:r>
              <a:rPr sz="1800" spc="-5" dirty="0">
                <a:solidFill>
                  <a:srgbClr val="0000FF"/>
                </a:solidFill>
                <a:latin typeface="微軟正黑體"/>
                <a:cs typeface="微軟正黑體"/>
              </a:rPr>
              <a:t>增加「審查之範圍」以明確審查之範疇與權責，避免溯及既往。</a:t>
            </a:r>
            <a:endParaRPr sz="1800">
              <a:latin typeface="微軟正黑體"/>
              <a:cs typeface="微軟正黑體"/>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7062" y="2224532"/>
            <a:ext cx="6959600" cy="665480"/>
          </a:xfrm>
          <a:prstGeom prst="rect">
            <a:avLst/>
          </a:prstGeom>
        </p:spPr>
        <p:txBody>
          <a:bodyPr vert="horz" wrap="square" lIns="0" tIns="12700" rIns="0" bIns="0" rtlCol="0">
            <a:spAutoFit/>
          </a:bodyPr>
          <a:lstStyle/>
          <a:p>
            <a:pPr marL="12700">
              <a:lnSpc>
                <a:spcPct val="100000"/>
              </a:lnSpc>
              <a:spcBef>
                <a:spcPts val="100"/>
              </a:spcBef>
            </a:pPr>
            <a:r>
              <a:rPr sz="4200" spc="-5" dirty="0">
                <a:solidFill>
                  <a:srgbClr val="FFFFFF"/>
                </a:solidFill>
              </a:rPr>
              <a:t>各團國花級申請作業注意事項</a:t>
            </a:r>
            <a:endParaRPr sz="42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4905" y="476757"/>
            <a:ext cx="5313680" cy="513715"/>
          </a:xfrm>
          <a:prstGeom prst="rect">
            <a:avLst/>
          </a:prstGeom>
        </p:spPr>
        <p:txBody>
          <a:bodyPr vert="horz" wrap="square" lIns="0" tIns="13335" rIns="0" bIns="0" rtlCol="0">
            <a:spAutoFit/>
          </a:bodyPr>
          <a:lstStyle/>
          <a:p>
            <a:pPr marL="12700">
              <a:lnSpc>
                <a:spcPct val="100000"/>
              </a:lnSpc>
              <a:spcBef>
                <a:spcPts val="105"/>
              </a:spcBef>
            </a:pPr>
            <a:r>
              <a:rPr sz="3200" spc="-10" dirty="0"/>
              <a:t>各團國花級申請作業注意事項</a:t>
            </a:r>
            <a:endParaRPr sz="3200"/>
          </a:p>
        </p:txBody>
      </p:sp>
      <p:sp>
        <p:nvSpPr>
          <p:cNvPr id="3" name="object 3"/>
          <p:cNvSpPr txBox="1"/>
          <p:nvPr/>
        </p:nvSpPr>
        <p:spPr>
          <a:xfrm>
            <a:off x="4994275" y="1252855"/>
            <a:ext cx="3601085" cy="1260475"/>
          </a:xfrm>
          <a:prstGeom prst="rect">
            <a:avLst/>
          </a:prstGeom>
        </p:spPr>
        <p:txBody>
          <a:bodyPr vert="horz" wrap="square" lIns="0" tIns="12700" rIns="0" bIns="0" rtlCol="0">
            <a:spAutoFit/>
          </a:bodyPr>
          <a:lstStyle/>
          <a:p>
            <a:pPr marL="387350" marR="5080" indent="-375285" algn="just">
              <a:lnSpc>
                <a:spcPct val="150000"/>
              </a:lnSpc>
              <a:spcBef>
                <a:spcPts val="100"/>
              </a:spcBef>
              <a:buClr>
                <a:srgbClr val="434343"/>
              </a:buClr>
              <a:buSzPct val="127777"/>
              <a:buFont typeface="Wingdings"/>
              <a:buChar char=""/>
              <a:tabLst>
                <a:tab pos="387350" algn="l"/>
              </a:tabLst>
            </a:pPr>
            <a:r>
              <a:rPr sz="1800" spc="-5" dirty="0">
                <a:solidFill>
                  <a:srgbClr val="0000FF"/>
                </a:solidFill>
                <a:latin typeface="微軟正黑體"/>
                <a:cs typeface="微軟正黑體"/>
              </a:rPr>
              <a:t>申請日期之計算以團長簽章之申請日期為准，並應在接下來最近</a:t>
            </a:r>
            <a:r>
              <a:rPr sz="1800" spc="-15" dirty="0">
                <a:solidFill>
                  <a:srgbClr val="0000FF"/>
                </a:solidFill>
                <a:latin typeface="微軟正黑體"/>
                <a:cs typeface="微軟正黑體"/>
              </a:rPr>
              <a:t>一期之申請期間提出申請。</a:t>
            </a:r>
            <a:endParaRPr sz="1800">
              <a:latin typeface="微軟正黑體"/>
              <a:cs typeface="微軟正黑體"/>
            </a:endParaRPr>
          </a:p>
        </p:txBody>
      </p:sp>
      <p:pic>
        <p:nvPicPr>
          <p:cNvPr id="4" name="object 4"/>
          <p:cNvPicPr/>
          <p:nvPr/>
        </p:nvPicPr>
        <p:blipFill>
          <a:blip r:embed="rId2" cstate="print">
            <a:extLst>
              <a:ext uri="{28A0092B-C50C-407E-A947-70E740481C1C}">
                <a14:useLocalDpi xmlns:a14="http://schemas.microsoft.com/office/drawing/2010/main" val="0"/>
              </a:ext>
            </a:extLst>
          </a:blip>
          <a:stretch>
            <a:fillRect/>
          </a:stretch>
        </p:blipFill>
        <p:spPr>
          <a:xfrm>
            <a:off x="1122798" y="1463785"/>
            <a:ext cx="3616692" cy="1235218"/>
          </a:xfrm>
          <a:prstGeom prst="rect">
            <a:avLst/>
          </a:prstGeom>
        </p:spPr>
      </p:pic>
      <p:grpSp>
        <p:nvGrpSpPr>
          <p:cNvPr id="5" name="object 5"/>
          <p:cNvGrpSpPr/>
          <p:nvPr/>
        </p:nvGrpSpPr>
        <p:grpSpPr>
          <a:xfrm>
            <a:off x="1106108" y="3307079"/>
            <a:ext cx="3688715" cy="921385"/>
            <a:chOff x="1106108" y="3307079"/>
            <a:chExt cx="3688715" cy="921385"/>
          </a:xfrm>
        </p:grpSpPr>
        <p:pic>
          <p:nvPicPr>
            <p:cNvPr id="6" name="object 6"/>
            <p:cNvPicPr/>
            <p:nvPr/>
          </p:nvPicPr>
          <p:blipFill>
            <a:blip r:embed="rId3" cstate="print">
              <a:extLst>
                <a:ext uri="{28A0092B-C50C-407E-A947-70E740481C1C}">
                  <a14:useLocalDpi xmlns:a14="http://schemas.microsoft.com/office/drawing/2010/main" val="0"/>
                </a:ext>
              </a:extLst>
            </a:blip>
            <a:stretch>
              <a:fillRect/>
            </a:stretch>
          </p:blipFill>
          <p:spPr>
            <a:xfrm>
              <a:off x="1106108" y="3307079"/>
              <a:ext cx="3688127" cy="920973"/>
            </a:xfrm>
            <a:prstGeom prst="rect">
              <a:avLst/>
            </a:prstGeom>
          </p:spPr>
        </p:pic>
        <p:sp>
          <p:nvSpPr>
            <p:cNvPr id="7" name="object 7"/>
            <p:cNvSpPr/>
            <p:nvPr/>
          </p:nvSpPr>
          <p:spPr>
            <a:xfrm>
              <a:off x="3111245" y="3507485"/>
              <a:ext cx="1644650" cy="417830"/>
            </a:xfrm>
            <a:custGeom>
              <a:avLst/>
              <a:gdLst/>
              <a:ahLst/>
              <a:cxnLst/>
              <a:rect l="l" t="t" r="r" b="b"/>
              <a:pathLst>
                <a:path w="1644650" h="417829">
                  <a:moveTo>
                    <a:pt x="0" y="417575"/>
                  </a:moveTo>
                  <a:lnTo>
                    <a:pt x="1644395" y="417575"/>
                  </a:lnTo>
                  <a:lnTo>
                    <a:pt x="1644395" y="0"/>
                  </a:lnTo>
                  <a:lnTo>
                    <a:pt x="0" y="0"/>
                  </a:lnTo>
                  <a:lnTo>
                    <a:pt x="0" y="417575"/>
                  </a:lnTo>
                  <a:close/>
                </a:path>
              </a:pathLst>
            </a:custGeom>
            <a:ln w="28956">
              <a:solidFill>
                <a:srgbClr val="FF0000"/>
              </a:solidFill>
            </a:ln>
          </p:spPr>
          <p:txBody>
            <a:bodyPr wrap="square" lIns="0" tIns="0" rIns="0" bIns="0" rtlCol="0"/>
            <a:lstStyle/>
            <a:p>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7062" y="2224532"/>
            <a:ext cx="2159000" cy="665480"/>
          </a:xfrm>
          <a:prstGeom prst="rect">
            <a:avLst/>
          </a:prstGeom>
        </p:spPr>
        <p:txBody>
          <a:bodyPr vert="horz" wrap="square" lIns="0" tIns="12700" rIns="0" bIns="0" rtlCol="0">
            <a:spAutoFit/>
          </a:bodyPr>
          <a:lstStyle/>
          <a:p>
            <a:pPr marL="12700">
              <a:lnSpc>
                <a:spcPct val="100000"/>
              </a:lnSpc>
              <a:spcBef>
                <a:spcPts val="100"/>
              </a:spcBef>
            </a:pPr>
            <a:r>
              <a:rPr sz="4200" spc="-15" dirty="0">
                <a:solidFill>
                  <a:srgbClr val="FFFFFF"/>
                </a:solidFill>
              </a:rPr>
              <a:t>審查說明</a:t>
            </a:r>
            <a:endParaRPr sz="42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1397000" cy="436880"/>
          </a:xfrm>
          <a:prstGeom prst="rect">
            <a:avLst/>
          </a:prstGeom>
        </p:spPr>
        <p:txBody>
          <a:bodyPr vert="horz" wrap="square" lIns="0" tIns="12700" rIns="0" bIns="0" rtlCol="0">
            <a:spAutoFit/>
          </a:bodyPr>
          <a:lstStyle/>
          <a:p>
            <a:pPr marL="12700">
              <a:lnSpc>
                <a:spcPct val="100000"/>
              </a:lnSpc>
              <a:spcBef>
                <a:spcPts val="100"/>
              </a:spcBef>
            </a:pPr>
            <a:r>
              <a:rPr spc="-15" dirty="0"/>
              <a:t>審查說明</a:t>
            </a:r>
          </a:p>
        </p:txBody>
      </p:sp>
      <p:sp>
        <p:nvSpPr>
          <p:cNvPr id="3" name="object 3"/>
          <p:cNvSpPr txBox="1"/>
          <p:nvPr/>
        </p:nvSpPr>
        <p:spPr>
          <a:xfrm>
            <a:off x="472846" y="1348416"/>
            <a:ext cx="8106409" cy="2633345"/>
          </a:xfrm>
          <a:prstGeom prst="rect">
            <a:avLst/>
          </a:prstGeom>
        </p:spPr>
        <p:txBody>
          <a:bodyPr vert="horz" wrap="square" lIns="0" tIns="12700" rIns="0" bIns="0" rtlCol="0">
            <a:spAutoFit/>
          </a:bodyPr>
          <a:lstStyle/>
          <a:p>
            <a:pPr marL="387350" marR="5080" indent="-375285">
              <a:lnSpc>
                <a:spcPct val="115100"/>
              </a:lnSpc>
              <a:spcBef>
                <a:spcPts val="100"/>
              </a:spcBef>
              <a:buSzPct val="115000"/>
              <a:buFont typeface="Wingdings"/>
              <a:buChar char=""/>
              <a:tabLst>
                <a:tab pos="387350" algn="l"/>
              </a:tabLst>
            </a:pPr>
            <a:r>
              <a:rPr sz="2000" spc="-10" dirty="0">
                <a:solidFill>
                  <a:srgbClr val="434343"/>
                </a:solidFill>
                <a:latin typeface="微軟正黑體"/>
                <a:cs typeface="微軟正黑體"/>
              </a:rPr>
              <a:t>表單內容填寫不</a:t>
            </a:r>
            <a:r>
              <a:rPr sz="2000" b="1" spc="-10" dirty="0">
                <a:solidFill>
                  <a:srgbClr val="434343"/>
                </a:solidFill>
                <a:latin typeface="微軟正黑體"/>
                <a:cs typeface="微軟正黑體"/>
              </a:rPr>
              <a:t>完整</a:t>
            </a:r>
            <a:r>
              <a:rPr sz="2000" spc="-15" dirty="0">
                <a:solidFill>
                  <a:srgbClr val="434343"/>
                </a:solidFill>
                <a:latin typeface="微軟正黑體"/>
                <a:cs typeface="微軟正黑體"/>
              </a:rPr>
              <a:t>，欠缺相關</a:t>
            </a:r>
            <a:r>
              <a:rPr sz="2000" b="1" spc="-10" dirty="0">
                <a:solidFill>
                  <a:srgbClr val="434343"/>
                </a:solidFill>
                <a:latin typeface="微軟正黑體"/>
                <a:cs typeface="微軟正黑體"/>
              </a:rPr>
              <a:t>佐證資料</a:t>
            </a:r>
            <a:r>
              <a:rPr sz="2000" spc="-25" dirty="0">
                <a:solidFill>
                  <a:srgbClr val="434343"/>
                </a:solidFill>
                <a:latin typeface="微軟正黑體"/>
                <a:cs typeface="微軟正黑體"/>
              </a:rPr>
              <a:t>(如相片、參加證書...等有利</a:t>
            </a:r>
            <a:r>
              <a:rPr sz="2000" spc="-20" dirty="0">
                <a:solidFill>
                  <a:srgbClr val="434343"/>
                </a:solidFill>
                <a:latin typeface="微軟正黑體"/>
                <a:cs typeface="微軟正黑體"/>
              </a:rPr>
              <a:t>審查之資料)、應有之簽章、資料不實或不合理者，請縣市童軍會通知</a:t>
            </a:r>
            <a:r>
              <a:rPr sz="2000" spc="-5" dirty="0">
                <a:solidFill>
                  <a:srgbClr val="434343"/>
                </a:solidFill>
                <a:latin typeface="微軟正黑體"/>
                <a:cs typeface="微軟正黑體"/>
              </a:rPr>
              <a:t>申請者修正補充資料。</a:t>
            </a:r>
            <a:endParaRPr sz="2000">
              <a:latin typeface="微軟正黑體"/>
              <a:cs typeface="微軟正黑體"/>
            </a:endParaRPr>
          </a:p>
          <a:p>
            <a:pPr marL="387350" indent="-374650">
              <a:lnSpc>
                <a:spcPct val="100000"/>
              </a:lnSpc>
              <a:spcBef>
                <a:spcPts val="960"/>
              </a:spcBef>
              <a:buSzPct val="115000"/>
              <a:buFont typeface="Wingdings"/>
              <a:buChar char=""/>
              <a:tabLst>
                <a:tab pos="387350" algn="l"/>
              </a:tabLst>
            </a:pPr>
            <a:r>
              <a:rPr sz="2000" spc="-20" dirty="0">
                <a:solidFill>
                  <a:srgbClr val="434343"/>
                </a:solidFill>
                <a:latin typeface="微軟正黑體"/>
                <a:cs typeface="微軟正黑體"/>
              </a:rPr>
              <a:t>審查小組對於資料內容有所疑義得請縣市童軍會通知申請者修正補充</a:t>
            </a:r>
            <a:endParaRPr sz="2000">
              <a:latin typeface="微軟正黑體"/>
              <a:cs typeface="微軟正黑體"/>
            </a:endParaRPr>
          </a:p>
          <a:p>
            <a:pPr marL="387350">
              <a:lnSpc>
                <a:spcPct val="100000"/>
              </a:lnSpc>
              <a:spcBef>
                <a:spcPts val="365"/>
              </a:spcBef>
            </a:pPr>
            <a:r>
              <a:rPr sz="2000" spc="-20" dirty="0">
                <a:solidFill>
                  <a:srgbClr val="434343"/>
                </a:solidFill>
                <a:latin typeface="微軟正黑體"/>
                <a:cs typeface="微軟正黑體"/>
              </a:rPr>
              <a:t>資料。</a:t>
            </a:r>
            <a:endParaRPr sz="2000">
              <a:latin typeface="微軟正黑體"/>
              <a:cs typeface="微軟正黑體"/>
            </a:endParaRPr>
          </a:p>
          <a:p>
            <a:pPr marL="387350" indent="-374650">
              <a:lnSpc>
                <a:spcPct val="100000"/>
              </a:lnSpc>
              <a:spcBef>
                <a:spcPts val="960"/>
              </a:spcBef>
              <a:buSzPct val="115000"/>
              <a:buFont typeface="Wingdings"/>
              <a:buChar char=""/>
              <a:tabLst>
                <a:tab pos="387350" algn="l"/>
              </a:tabLst>
            </a:pPr>
            <a:r>
              <a:rPr sz="2000" spc="-15" dirty="0">
                <a:solidFill>
                  <a:srgbClr val="434343"/>
                </a:solidFill>
                <a:latin typeface="微軟正黑體"/>
                <a:cs typeface="微軟正黑體"/>
              </a:rPr>
              <a:t>因應實際狀況，國花級進程之內容得採計自</a:t>
            </a:r>
            <a:r>
              <a:rPr sz="2000" b="1" spc="-15" dirty="0">
                <a:solidFill>
                  <a:srgbClr val="434343"/>
                </a:solidFill>
                <a:latin typeface="微軟正黑體"/>
                <a:cs typeface="微軟正黑體"/>
              </a:rPr>
              <a:t>獅級完成後</a:t>
            </a:r>
            <a:r>
              <a:rPr sz="2000" spc="-25" dirty="0">
                <a:solidFill>
                  <a:srgbClr val="434343"/>
                </a:solidFill>
                <a:latin typeface="微軟正黑體"/>
                <a:cs typeface="微軟正黑體"/>
              </a:rPr>
              <a:t>，但不得與獅</a:t>
            </a:r>
            <a:endParaRPr sz="2000">
              <a:latin typeface="微軟正黑體"/>
              <a:cs typeface="微軟正黑體"/>
            </a:endParaRPr>
          </a:p>
          <a:p>
            <a:pPr marL="387350">
              <a:lnSpc>
                <a:spcPct val="100000"/>
              </a:lnSpc>
              <a:spcBef>
                <a:spcPts val="359"/>
              </a:spcBef>
            </a:pPr>
            <a:r>
              <a:rPr sz="2000" spc="-15" dirty="0">
                <a:solidFill>
                  <a:srgbClr val="434343"/>
                </a:solidFill>
                <a:latin typeface="微軟正黑體"/>
                <a:cs typeface="微軟正黑體"/>
              </a:rPr>
              <a:t>級或長城級重複計算。</a:t>
            </a:r>
            <a:endParaRPr sz="2000">
              <a:latin typeface="微軟正黑體"/>
              <a:cs typeface="微軟正黑體"/>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D23369"/>
          </a:solidFill>
        </p:spPr>
        <p:txBody>
          <a:bodyPr wrap="square" lIns="0" tIns="0" rIns="0" bIns="0" rtlCol="0"/>
          <a:lstStyle/>
          <a:p>
            <a:endParaRPr/>
          </a:p>
        </p:txBody>
      </p:sp>
      <p:grpSp>
        <p:nvGrpSpPr>
          <p:cNvPr id="3" name="object 3"/>
          <p:cNvGrpSpPr/>
          <p:nvPr/>
        </p:nvGrpSpPr>
        <p:grpSpPr>
          <a:xfrm>
            <a:off x="6099047" y="0"/>
            <a:ext cx="3045460" cy="2030095"/>
            <a:chOff x="6099047" y="0"/>
            <a:chExt cx="3045460" cy="2030095"/>
          </a:xfrm>
        </p:grpSpPr>
        <p:sp>
          <p:nvSpPr>
            <p:cNvPr id="4" name="object 4"/>
            <p:cNvSpPr/>
            <p:nvPr/>
          </p:nvSpPr>
          <p:spPr>
            <a:xfrm>
              <a:off x="8129015" y="0"/>
              <a:ext cx="1015365" cy="1015365"/>
            </a:xfrm>
            <a:custGeom>
              <a:avLst/>
              <a:gdLst/>
              <a:ahLst/>
              <a:cxnLst/>
              <a:rect l="l" t="t" r="r" b="b"/>
              <a:pathLst>
                <a:path w="1015365" h="1015365">
                  <a:moveTo>
                    <a:pt x="1014983" y="0"/>
                  </a:moveTo>
                  <a:lnTo>
                    <a:pt x="0" y="0"/>
                  </a:lnTo>
                  <a:lnTo>
                    <a:pt x="0" y="1014984"/>
                  </a:lnTo>
                  <a:lnTo>
                    <a:pt x="1014983" y="1014984"/>
                  </a:lnTo>
                  <a:lnTo>
                    <a:pt x="1014983" y="0"/>
                  </a:lnTo>
                  <a:close/>
                </a:path>
              </a:pathLst>
            </a:custGeom>
            <a:solidFill>
              <a:srgbClr val="9C244D"/>
            </a:solidFill>
          </p:spPr>
          <p:txBody>
            <a:bodyPr wrap="square" lIns="0" tIns="0" rIns="0" bIns="0" rtlCol="0"/>
            <a:lstStyle/>
            <a:p>
              <a:endParaRPr/>
            </a:p>
          </p:txBody>
        </p:sp>
        <p:sp>
          <p:nvSpPr>
            <p:cNvPr id="5" name="object 5"/>
            <p:cNvSpPr/>
            <p:nvPr/>
          </p:nvSpPr>
          <p:spPr>
            <a:xfrm>
              <a:off x="7114031" y="0"/>
              <a:ext cx="1015365" cy="1015365"/>
            </a:xfrm>
            <a:custGeom>
              <a:avLst/>
              <a:gdLst/>
              <a:ahLst/>
              <a:cxnLst/>
              <a:rect l="l" t="t" r="r" b="b"/>
              <a:pathLst>
                <a:path w="1015365" h="1015365">
                  <a:moveTo>
                    <a:pt x="1014984" y="0"/>
                  </a:moveTo>
                  <a:lnTo>
                    <a:pt x="0" y="1014984"/>
                  </a:lnTo>
                  <a:lnTo>
                    <a:pt x="1014984" y="1014984"/>
                  </a:lnTo>
                  <a:lnTo>
                    <a:pt x="1014984" y="0"/>
                  </a:lnTo>
                  <a:close/>
                </a:path>
              </a:pathLst>
            </a:custGeom>
            <a:solidFill>
              <a:srgbClr val="EF6192"/>
            </a:solidFill>
          </p:spPr>
          <p:txBody>
            <a:bodyPr wrap="square" lIns="0" tIns="0" rIns="0" bIns="0" rtlCol="0"/>
            <a:lstStyle/>
            <a:p>
              <a:endParaRPr/>
            </a:p>
          </p:txBody>
        </p:sp>
        <p:sp>
          <p:nvSpPr>
            <p:cNvPr id="6" name="object 6"/>
            <p:cNvSpPr/>
            <p:nvPr/>
          </p:nvSpPr>
          <p:spPr>
            <a:xfrm>
              <a:off x="7114031" y="0"/>
              <a:ext cx="1015365" cy="1015365"/>
            </a:xfrm>
            <a:custGeom>
              <a:avLst/>
              <a:gdLst/>
              <a:ahLst/>
              <a:cxnLst/>
              <a:rect l="l" t="t" r="r" b="b"/>
              <a:pathLst>
                <a:path w="1015365" h="1015365">
                  <a:moveTo>
                    <a:pt x="1014984" y="0"/>
                  </a:moveTo>
                  <a:lnTo>
                    <a:pt x="0" y="0"/>
                  </a:lnTo>
                  <a:lnTo>
                    <a:pt x="0" y="1014984"/>
                  </a:lnTo>
                  <a:lnTo>
                    <a:pt x="1014984" y="0"/>
                  </a:lnTo>
                  <a:close/>
                </a:path>
              </a:pathLst>
            </a:custGeom>
            <a:solidFill>
              <a:srgbClr val="9C244D"/>
            </a:solidFill>
          </p:spPr>
          <p:txBody>
            <a:bodyPr wrap="square" lIns="0" tIns="0" rIns="0" bIns="0" rtlCol="0"/>
            <a:lstStyle/>
            <a:p>
              <a:endParaRPr/>
            </a:p>
          </p:txBody>
        </p:sp>
        <p:sp>
          <p:nvSpPr>
            <p:cNvPr id="7" name="object 7"/>
            <p:cNvSpPr/>
            <p:nvPr/>
          </p:nvSpPr>
          <p:spPr>
            <a:xfrm>
              <a:off x="6099048" y="0"/>
              <a:ext cx="3045460" cy="2030095"/>
            </a:xfrm>
            <a:custGeom>
              <a:avLst/>
              <a:gdLst/>
              <a:ahLst/>
              <a:cxnLst/>
              <a:rect l="l" t="t" r="r" b="b"/>
              <a:pathLst>
                <a:path w="3045459" h="2030095">
                  <a:moveTo>
                    <a:pt x="1014984" y="0"/>
                  </a:moveTo>
                  <a:lnTo>
                    <a:pt x="0" y="0"/>
                  </a:lnTo>
                  <a:lnTo>
                    <a:pt x="1014984" y="1014984"/>
                  </a:lnTo>
                  <a:lnTo>
                    <a:pt x="1014984" y="0"/>
                  </a:lnTo>
                  <a:close/>
                </a:path>
                <a:path w="3045459" h="2030095">
                  <a:moveTo>
                    <a:pt x="3044952" y="1014984"/>
                  </a:moveTo>
                  <a:lnTo>
                    <a:pt x="2029968" y="1014984"/>
                  </a:lnTo>
                  <a:lnTo>
                    <a:pt x="3044952" y="2029968"/>
                  </a:lnTo>
                  <a:lnTo>
                    <a:pt x="3044952" y="1014984"/>
                  </a:lnTo>
                  <a:close/>
                </a:path>
              </a:pathLst>
            </a:custGeom>
            <a:solidFill>
              <a:srgbClr val="EF6192"/>
            </a:solidFill>
          </p:spPr>
          <p:txBody>
            <a:bodyPr wrap="square" lIns="0" tIns="0" rIns="0" bIns="0" rtlCol="0"/>
            <a:lstStyle/>
            <a:p>
              <a:endParaRPr/>
            </a:p>
          </p:txBody>
        </p:sp>
      </p:grpSp>
      <p:sp>
        <p:nvSpPr>
          <p:cNvPr id="8" name="object 8"/>
          <p:cNvSpPr txBox="1">
            <a:spLocks noGrp="1"/>
          </p:cNvSpPr>
          <p:nvPr>
            <p:ph type="title"/>
          </p:nvPr>
        </p:nvSpPr>
        <p:spPr>
          <a:xfrm>
            <a:off x="569163" y="2175764"/>
            <a:ext cx="2463800" cy="756920"/>
          </a:xfrm>
          <a:prstGeom prst="rect">
            <a:avLst/>
          </a:prstGeom>
        </p:spPr>
        <p:txBody>
          <a:bodyPr vert="horz" wrap="square" lIns="0" tIns="12700" rIns="0" bIns="0" rtlCol="0">
            <a:spAutoFit/>
          </a:bodyPr>
          <a:lstStyle/>
          <a:p>
            <a:pPr marL="12700">
              <a:lnSpc>
                <a:spcPct val="100000"/>
              </a:lnSpc>
              <a:spcBef>
                <a:spcPts val="100"/>
              </a:spcBef>
            </a:pPr>
            <a:r>
              <a:rPr sz="4800" spc="-15" dirty="0">
                <a:solidFill>
                  <a:srgbClr val="FFFFFF"/>
                </a:solidFill>
              </a:rPr>
              <a:t>要點說明</a:t>
            </a:r>
            <a:endParaRPr sz="48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2082800" cy="436880"/>
          </a:xfrm>
          <a:prstGeom prst="rect">
            <a:avLst/>
          </a:prstGeom>
        </p:spPr>
        <p:txBody>
          <a:bodyPr vert="horz" wrap="square" lIns="0" tIns="12700" rIns="0" bIns="0" rtlCol="0">
            <a:spAutoFit/>
          </a:bodyPr>
          <a:lstStyle/>
          <a:p>
            <a:pPr marL="12700">
              <a:lnSpc>
                <a:spcPct val="100000"/>
              </a:lnSpc>
              <a:spcBef>
                <a:spcPts val="100"/>
              </a:spcBef>
            </a:pPr>
            <a:r>
              <a:rPr spc="-10" dirty="0"/>
              <a:t>童軍服務工作</a:t>
            </a:r>
          </a:p>
        </p:txBody>
      </p:sp>
      <p:graphicFrame>
        <p:nvGraphicFramePr>
          <p:cNvPr id="3" name="object 3"/>
          <p:cNvGraphicFramePr>
            <a:graphicFrameLocks noGrp="1"/>
          </p:cNvGraphicFramePr>
          <p:nvPr/>
        </p:nvGraphicFramePr>
        <p:xfrm>
          <a:off x="395541" y="1188466"/>
          <a:ext cx="8529320" cy="3536950"/>
        </p:xfrm>
        <a:graphic>
          <a:graphicData uri="http://schemas.openxmlformats.org/drawingml/2006/table">
            <a:tbl>
              <a:tblPr firstRow="1" bandRow="1">
                <a:tableStyleId>{2D5ABB26-0587-4C30-8999-92F81FD0307C}</a:tableStyleId>
              </a:tblPr>
              <a:tblGrid>
                <a:gridCol w="895985">
                  <a:extLst>
                    <a:ext uri="{9D8B030D-6E8A-4147-A177-3AD203B41FA5}">
                      <a16:colId xmlns:a16="http://schemas.microsoft.com/office/drawing/2014/main" val="20000"/>
                    </a:ext>
                  </a:extLst>
                </a:gridCol>
                <a:gridCol w="1884044">
                  <a:extLst>
                    <a:ext uri="{9D8B030D-6E8A-4147-A177-3AD203B41FA5}">
                      <a16:colId xmlns:a16="http://schemas.microsoft.com/office/drawing/2014/main" val="20001"/>
                    </a:ext>
                  </a:extLst>
                </a:gridCol>
                <a:gridCol w="1893570">
                  <a:extLst>
                    <a:ext uri="{9D8B030D-6E8A-4147-A177-3AD203B41FA5}">
                      <a16:colId xmlns:a16="http://schemas.microsoft.com/office/drawing/2014/main" val="20002"/>
                    </a:ext>
                  </a:extLst>
                </a:gridCol>
                <a:gridCol w="1884045">
                  <a:extLst>
                    <a:ext uri="{9D8B030D-6E8A-4147-A177-3AD203B41FA5}">
                      <a16:colId xmlns:a16="http://schemas.microsoft.com/office/drawing/2014/main" val="20003"/>
                    </a:ext>
                  </a:extLst>
                </a:gridCol>
                <a:gridCol w="1884045">
                  <a:extLst>
                    <a:ext uri="{9D8B030D-6E8A-4147-A177-3AD203B41FA5}">
                      <a16:colId xmlns:a16="http://schemas.microsoft.com/office/drawing/2014/main" val="20004"/>
                    </a:ext>
                  </a:extLst>
                </a:gridCol>
              </a:tblGrid>
              <a:tr h="429259">
                <a:tc>
                  <a:txBody>
                    <a:bodyPr/>
                    <a:lstStyle/>
                    <a:p>
                      <a:pPr marL="269875">
                        <a:lnSpc>
                          <a:spcPct val="100000"/>
                        </a:lnSpc>
                        <a:spcBef>
                          <a:spcPts val="810"/>
                        </a:spcBef>
                      </a:pPr>
                      <a:r>
                        <a:rPr sz="1400" b="1" spc="-25" dirty="0">
                          <a:solidFill>
                            <a:srgbClr val="FFFFFF"/>
                          </a:solidFill>
                          <a:latin typeface="微軟正黑體"/>
                          <a:cs typeface="微軟正黑體"/>
                        </a:rPr>
                        <a:t>項目</a:t>
                      </a:r>
                      <a:endParaRPr sz="1400">
                        <a:latin typeface="微軟正黑體"/>
                        <a:cs typeface="微軟正黑體"/>
                      </a:endParaRPr>
                    </a:p>
                  </a:txBody>
                  <a:tcPr marL="0" marR="0" marT="1028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C244D"/>
                    </a:solidFill>
                  </a:tcPr>
                </a:tc>
                <a:tc>
                  <a:txBody>
                    <a:bodyPr/>
                    <a:lstStyle/>
                    <a:p>
                      <a:pPr marL="1270" algn="ctr">
                        <a:lnSpc>
                          <a:spcPct val="100000"/>
                        </a:lnSpc>
                        <a:spcBef>
                          <a:spcPts val="810"/>
                        </a:spcBef>
                      </a:pPr>
                      <a:r>
                        <a:rPr sz="1400" b="1" spc="-25" dirty="0">
                          <a:solidFill>
                            <a:srgbClr val="FFFFFF"/>
                          </a:solidFill>
                          <a:latin typeface="微軟正黑體"/>
                          <a:cs typeface="微軟正黑體"/>
                        </a:rPr>
                        <a:t>高級</a:t>
                      </a:r>
                      <a:endParaRPr sz="1400">
                        <a:latin typeface="微軟正黑體"/>
                        <a:cs typeface="微軟正黑體"/>
                      </a:endParaRPr>
                    </a:p>
                  </a:txBody>
                  <a:tcPr marL="0" marR="0" marT="1028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C244D"/>
                    </a:solidFill>
                  </a:tcPr>
                </a:tc>
                <a:tc>
                  <a:txBody>
                    <a:bodyPr/>
                    <a:lstStyle/>
                    <a:p>
                      <a:pPr marL="1270" marR="3175" algn="ctr">
                        <a:lnSpc>
                          <a:spcPct val="100000"/>
                        </a:lnSpc>
                        <a:spcBef>
                          <a:spcPts val="810"/>
                        </a:spcBef>
                      </a:pPr>
                      <a:r>
                        <a:rPr sz="1400" b="1" spc="-25" dirty="0">
                          <a:solidFill>
                            <a:srgbClr val="FFFFFF"/>
                          </a:solidFill>
                          <a:latin typeface="微軟正黑體"/>
                          <a:cs typeface="微軟正黑體"/>
                        </a:rPr>
                        <a:t>獅級</a:t>
                      </a:r>
                      <a:endParaRPr sz="1400">
                        <a:latin typeface="微軟正黑體"/>
                        <a:cs typeface="微軟正黑體"/>
                      </a:endParaRPr>
                    </a:p>
                  </a:txBody>
                  <a:tcPr marL="0" marR="0" marT="1028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C244D"/>
                    </a:solidFill>
                  </a:tcPr>
                </a:tc>
                <a:tc>
                  <a:txBody>
                    <a:bodyPr/>
                    <a:lstStyle/>
                    <a:p>
                      <a:pPr marL="2540" algn="ctr">
                        <a:lnSpc>
                          <a:spcPct val="100000"/>
                        </a:lnSpc>
                        <a:spcBef>
                          <a:spcPts val="810"/>
                        </a:spcBef>
                      </a:pPr>
                      <a:r>
                        <a:rPr sz="1400" b="1" spc="-25" dirty="0">
                          <a:solidFill>
                            <a:srgbClr val="FFFFFF"/>
                          </a:solidFill>
                          <a:latin typeface="微軟正黑體"/>
                          <a:cs typeface="微軟正黑體"/>
                        </a:rPr>
                        <a:t>長城</a:t>
                      </a:r>
                      <a:endParaRPr sz="1400">
                        <a:latin typeface="微軟正黑體"/>
                        <a:cs typeface="微軟正黑體"/>
                      </a:endParaRPr>
                    </a:p>
                  </a:txBody>
                  <a:tcPr marL="0" marR="0" marT="1028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C244D"/>
                    </a:solidFill>
                  </a:tcPr>
                </a:tc>
                <a:tc>
                  <a:txBody>
                    <a:bodyPr/>
                    <a:lstStyle/>
                    <a:p>
                      <a:pPr marL="3175" algn="ctr">
                        <a:lnSpc>
                          <a:spcPct val="100000"/>
                        </a:lnSpc>
                        <a:spcBef>
                          <a:spcPts val="810"/>
                        </a:spcBef>
                      </a:pPr>
                      <a:r>
                        <a:rPr sz="1400" b="1" spc="-25" dirty="0">
                          <a:solidFill>
                            <a:srgbClr val="FFFFFF"/>
                          </a:solidFill>
                          <a:latin typeface="微軟正黑體"/>
                          <a:cs typeface="微軟正黑體"/>
                        </a:rPr>
                        <a:t>國花</a:t>
                      </a:r>
                      <a:endParaRPr sz="1400">
                        <a:latin typeface="微軟正黑體"/>
                        <a:cs typeface="微軟正黑體"/>
                      </a:endParaRPr>
                    </a:p>
                  </a:txBody>
                  <a:tcPr marL="0" marR="0" marT="1028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C244D"/>
                    </a:solidFill>
                  </a:tcPr>
                </a:tc>
                <a:extLst>
                  <a:ext uri="{0D108BD9-81ED-4DB2-BD59-A6C34878D82A}">
                    <a16:rowId xmlns:a16="http://schemas.microsoft.com/office/drawing/2014/main" val="10000"/>
                  </a:ext>
                </a:extLst>
              </a:tr>
              <a:tr h="1836420">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680"/>
                        </a:spcBef>
                      </a:pPr>
                      <a:endParaRPr sz="1400">
                        <a:latin typeface="Times New Roman"/>
                        <a:cs typeface="Times New Roman"/>
                      </a:endParaRPr>
                    </a:p>
                    <a:p>
                      <a:pPr marL="269875" marR="81915" indent="-179070">
                        <a:lnSpc>
                          <a:spcPct val="100000"/>
                        </a:lnSpc>
                        <a:spcBef>
                          <a:spcPts val="5"/>
                        </a:spcBef>
                      </a:pPr>
                      <a:r>
                        <a:rPr sz="1400" b="1" spc="-15" dirty="0">
                          <a:solidFill>
                            <a:srgbClr val="2A3990"/>
                          </a:solidFill>
                          <a:latin typeface="微軟正黑體"/>
                          <a:cs typeface="微軟正黑體"/>
                        </a:rPr>
                        <a:t>童軍服務</a:t>
                      </a:r>
                      <a:r>
                        <a:rPr sz="1400" b="1" spc="-25" dirty="0">
                          <a:solidFill>
                            <a:srgbClr val="2A3990"/>
                          </a:solidFill>
                          <a:latin typeface="微軟正黑體"/>
                          <a:cs typeface="微軟正黑體"/>
                        </a:rPr>
                        <a:t>工作</a:t>
                      </a:r>
                      <a:endParaRPr sz="1400">
                        <a:latin typeface="微軟正黑體"/>
                        <a:cs typeface="微軟正黑體"/>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ECDD0"/>
                    </a:solidFill>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680"/>
                        </a:spcBef>
                      </a:pPr>
                      <a:endParaRPr sz="1400">
                        <a:latin typeface="Times New Roman"/>
                        <a:cs typeface="Times New Roman"/>
                      </a:endParaRPr>
                    </a:p>
                    <a:p>
                      <a:pPr marL="91440" marR="243204">
                        <a:lnSpc>
                          <a:spcPct val="100000"/>
                        </a:lnSpc>
                        <a:spcBef>
                          <a:spcPts val="5"/>
                        </a:spcBef>
                      </a:pPr>
                      <a:r>
                        <a:rPr sz="1400" dirty="0">
                          <a:solidFill>
                            <a:srgbClr val="2A3990"/>
                          </a:solidFill>
                          <a:latin typeface="微軟正黑體"/>
                          <a:cs typeface="微軟正黑體"/>
                        </a:rPr>
                        <a:t>2.2</a:t>
                      </a:r>
                      <a:r>
                        <a:rPr sz="1400" spc="-35" dirty="0">
                          <a:solidFill>
                            <a:srgbClr val="2A3990"/>
                          </a:solidFill>
                          <a:latin typeface="微軟正黑體"/>
                          <a:cs typeface="微軟正黑體"/>
                        </a:rPr>
                        <a:t> 主動</a:t>
                      </a:r>
                      <a:r>
                        <a:rPr sz="1400" b="1" spc="-10" dirty="0">
                          <a:solidFill>
                            <a:srgbClr val="FF0000"/>
                          </a:solidFill>
                          <a:latin typeface="微軟正黑體"/>
                          <a:cs typeface="微軟正黑體"/>
                        </a:rPr>
                        <a:t>參加團部各</a:t>
                      </a:r>
                      <a:r>
                        <a:rPr sz="1400" b="1" dirty="0">
                          <a:solidFill>
                            <a:srgbClr val="FF0000"/>
                          </a:solidFill>
                          <a:latin typeface="微軟正黑體"/>
                          <a:cs typeface="微軟正黑體"/>
                        </a:rPr>
                        <a:t>種服務</a:t>
                      </a:r>
                      <a:r>
                        <a:rPr sz="1400" spc="-50" dirty="0">
                          <a:solidFill>
                            <a:srgbClr val="2A3990"/>
                          </a:solidFill>
                          <a:latin typeface="微軟正黑體"/>
                          <a:cs typeface="微軟正黑體"/>
                        </a:rPr>
                        <a:t>。</a:t>
                      </a:r>
                      <a:endParaRPr sz="1400">
                        <a:latin typeface="微軟正黑體"/>
                        <a:cs typeface="微軟正黑體"/>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ECDD0"/>
                    </a:solidFill>
                  </a:tcPr>
                </a:tc>
                <a:tc>
                  <a:txBody>
                    <a:bodyPr/>
                    <a:lstStyle/>
                    <a:p>
                      <a:pPr marR="3175">
                        <a:lnSpc>
                          <a:spcPct val="100000"/>
                        </a:lnSpc>
                        <a:spcBef>
                          <a:spcPts val="1380"/>
                        </a:spcBef>
                      </a:pPr>
                      <a:endParaRPr sz="1400">
                        <a:latin typeface="Times New Roman"/>
                        <a:cs typeface="Times New Roman"/>
                      </a:endParaRPr>
                    </a:p>
                    <a:p>
                      <a:pPr marL="92075" marR="177800">
                        <a:lnSpc>
                          <a:spcPct val="100000"/>
                        </a:lnSpc>
                        <a:spcBef>
                          <a:spcPts val="5"/>
                        </a:spcBef>
                      </a:pPr>
                      <a:r>
                        <a:rPr sz="1400" dirty="0">
                          <a:solidFill>
                            <a:srgbClr val="2A3990"/>
                          </a:solidFill>
                          <a:latin typeface="微軟正黑體"/>
                          <a:cs typeface="微軟正黑體"/>
                        </a:rPr>
                        <a:t>2.</a:t>
                      </a:r>
                      <a:r>
                        <a:rPr sz="1400" spc="-30" dirty="0">
                          <a:solidFill>
                            <a:srgbClr val="2A3990"/>
                          </a:solidFill>
                          <a:latin typeface="微軟正黑體"/>
                          <a:cs typeface="微軟正黑體"/>
                        </a:rPr>
                        <a:t> 熱心擔</a:t>
                      </a:r>
                      <a:r>
                        <a:rPr sz="1400" b="1" spc="-10" dirty="0">
                          <a:solidFill>
                            <a:srgbClr val="FF0000"/>
                          </a:solidFill>
                          <a:latin typeface="微軟正黑體"/>
                          <a:cs typeface="微軟正黑體"/>
                        </a:rPr>
                        <a:t>任童軍團內</a:t>
                      </a:r>
                      <a:r>
                        <a:rPr sz="1400" b="1" dirty="0">
                          <a:solidFill>
                            <a:srgbClr val="FF0000"/>
                          </a:solidFill>
                          <a:latin typeface="微軟正黑體"/>
                          <a:cs typeface="微軟正黑體"/>
                        </a:rPr>
                        <a:t>工作</a:t>
                      </a:r>
                      <a:r>
                        <a:rPr sz="1400" spc="-10" dirty="0">
                          <a:solidFill>
                            <a:srgbClr val="2A3990"/>
                          </a:solidFill>
                          <a:latin typeface="微軟正黑體"/>
                          <a:cs typeface="微軟正黑體"/>
                        </a:rPr>
                        <a:t>：如正(副)小隊</a:t>
                      </a:r>
                      <a:r>
                        <a:rPr sz="1400" spc="-5" dirty="0">
                          <a:solidFill>
                            <a:srgbClr val="2A3990"/>
                          </a:solidFill>
                          <a:latin typeface="微軟正黑體"/>
                          <a:cs typeface="微軟正黑體"/>
                        </a:rPr>
                        <a:t>長、正(副)聯隊長、</a:t>
                      </a:r>
                      <a:endParaRPr sz="1400">
                        <a:latin typeface="微軟正黑體"/>
                        <a:cs typeface="微軟正黑體"/>
                      </a:endParaRPr>
                    </a:p>
                    <a:p>
                      <a:pPr marL="92075">
                        <a:lnSpc>
                          <a:spcPct val="100000"/>
                        </a:lnSpc>
                      </a:pPr>
                      <a:r>
                        <a:rPr sz="1400" spc="-10" dirty="0">
                          <a:solidFill>
                            <a:srgbClr val="2A3990"/>
                          </a:solidFill>
                          <a:latin typeface="微軟正黑體"/>
                          <a:cs typeface="微軟正黑體"/>
                        </a:rPr>
                        <a:t>或其他團幹部等</a:t>
                      </a:r>
                      <a:r>
                        <a:rPr sz="1400" b="1" spc="-25" dirty="0">
                          <a:solidFill>
                            <a:srgbClr val="0000FF"/>
                          </a:solidFill>
                          <a:latin typeface="微軟正黑體"/>
                          <a:cs typeface="微軟正黑體"/>
                        </a:rPr>
                        <a:t>職務，</a:t>
                      </a:r>
                      <a:r>
                        <a:rPr sz="1400" b="1" spc="-5" dirty="0">
                          <a:solidFill>
                            <a:srgbClr val="0000FF"/>
                          </a:solidFill>
                          <a:latin typeface="微軟正黑體"/>
                          <a:cs typeface="微軟正黑體"/>
                        </a:rPr>
                        <a:t>並累積達 </a:t>
                      </a:r>
                      <a:r>
                        <a:rPr sz="1400" b="1" dirty="0">
                          <a:solidFill>
                            <a:srgbClr val="0000FF"/>
                          </a:solidFill>
                          <a:latin typeface="微軟正黑體"/>
                          <a:cs typeface="微軟正黑體"/>
                        </a:rPr>
                        <a:t>4</a:t>
                      </a:r>
                      <a:r>
                        <a:rPr sz="1400" b="1" spc="-10" dirty="0">
                          <a:solidFill>
                            <a:srgbClr val="0000FF"/>
                          </a:solidFill>
                          <a:latin typeface="微軟正黑體"/>
                          <a:cs typeface="微軟正黑體"/>
                        </a:rPr>
                        <a:t> 個月</a:t>
                      </a:r>
                      <a:r>
                        <a:rPr sz="1400" spc="-25" dirty="0">
                          <a:solidFill>
                            <a:srgbClr val="2A3990"/>
                          </a:solidFill>
                          <a:latin typeface="微軟正黑體"/>
                          <a:cs typeface="微軟正黑體"/>
                        </a:rPr>
                        <a:t>以上。</a:t>
                      </a:r>
                      <a:endParaRPr sz="1400">
                        <a:latin typeface="微軟正黑體"/>
                        <a:cs typeface="微軟正黑體"/>
                      </a:endParaRPr>
                    </a:p>
                  </a:txBody>
                  <a:tcPr marL="0" marR="0" marT="1752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ECDD0"/>
                    </a:solidFill>
                  </a:tcPr>
                </a:tc>
                <a:tc>
                  <a:txBody>
                    <a:bodyPr/>
                    <a:lstStyle/>
                    <a:p>
                      <a:pPr marL="92075" marR="167640" algn="just">
                        <a:lnSpc>
                          <a:spcPct val="100000"/>
                        </a:lnSpc>
                        <a:spcBef>
                          <a:spcPts val="1310"/>
                        </a:spcBef>
                      </a:pPr>
                      <a:r>
                        <a:rPr sz="1400" dirty="0">
                          <a:solidFill>
                            <a:srgbClr val="2A3990"/>
                          </a:solidFill>
                          <a:latin typeface="微軟正黑體"/>
                          <a:cs typeface="微軟正黑體"/>
                        </a:rPr>
                        <a:t>2</a:t>
                      </a:r>
                      <a:r>
                        <a:rPr sz="1400" spc="-15" dirty="0">
                          <a:solidFill>
                            <a:srgbClr val="2A3990"/>
                          </a:solidFill>
                          <a:latin typeface="微軟正黑體"/>
                          <a:cs typeface="微軟正黑體"/>
                        </a:rPr>
                        <a:t>. 曾在</a:t>
                      </a:r>
                      <a:r>
                        <a:rPr sz="1400" b="1" spc="-20" dirty="0">
                          <a:solidFill>
                            <a:srgbClr val="FF0000"/>
                          </a:solidFill>
                          <a:latin typeface="微軟正黑體"/>
                          <a:cs typeface="微軟正黑體"/>
                        </a:rPr>
                        <a:t>童軍團內擔任</a:t>
                      </a:r>
                      <a:r>
                        <a:rPr sz="1400" b="1" dirty="0">
                          <a:solidFill>
                            <a:srgbClr val="FF0000"/>
                          </a:solidFill>
                          <a:latin typeface="微軟正黑體"/>
                          <a:cs typeface="微軟正黑體"/>
                        </a:rPr>
                        <a:t>下列工作</a:t>
                      </a:r>
                      <a:r>
                        <a:rPr sz="1400" dirty="0">
                          <a:solidFill>
                            <a:srgbClr val="2A3990"/>
                          </a:solidFill>
                          <a:latin typeface="微軟正黑體"/>
                          <a:cs typeface="微軟正黑體"/>
                        </a:rPr>
                        <a:t>達</a:t>
                      </a:r>
                      <a:r>
                        <a:rPr sz="1400" b="1" dirty="0">
                          <a:solidFill>
                            <a:srgbClr val="0000FF"/>
                          </a:solidFill>
                          <a:latin typeface="微軟正黑體"/>
                          <a:cs typeface="微軟正黑體"/>
                        </a:rPr>
                        <a:t>4</a:t>
                      </a:r>
                      <a:r>
                        <a:rPr sz="1400" b="1" spc="-25" dirty="0">
                          <a:solidFill>
                            <a:srgbClr val="0000FF"/>
                          </a:solidFill>
                          <a:latin typeface="微軟正黑體"/>
                          <a:cs typeface="微軟正黑體"/>
                        </a:rPr>
                        <a:t> 個月以</a:t>
                      </a:r>
                      <a:r>
                        <a:rPr sz="1400" b="1" dirty="0">
                          <a:solidFill>
                            <a:srgbClr val="0000FF"/>
                          </a:solidFill>
                          <a:latin typeface="微軟正黑體"/>
                          <a:cs typeface="微軟正黑體"/>
                        </a:rPr>
                        <a:t>上</a:t>
                      </a:r>
                      <a:r>
                        <a:rPr sz="1400" dirty="0">
                          <a:solidFill>
                            <a:srgbClr val="2A3990"/>
                          </a:solidFill>
                          <a:latin typeface="微軟正黑體"/>
                          <a:cs typeface="微軟正黑體"/>
                        </a:rPr>
                        <a:t>，並有</a:t>
                      </a:r>
                      <a:r>
                        <a:rPr sz="1400" b="1" dirty="0">
                          <a:solidFill>
                            <a:srgbClr val="0000FF"/>
                          </a:solidFill>
                          <a:latin typeface="微軟正黑體"/>
                          <a:cs typeface="微軟正黑體"/>
                        </a:rPr>
                        <a:t>良好績效</a:t>
                      </a:r>
                      <a:r>
                        <a:rPr sz="1400" spc="-50" dirty="0">
                          <a:solidFill>
                            <a:srgbClr val="2A3990"/>
                          </a:solidFill>
                          <a:latin typeface="微軟正黑體"/>
                          <a:cs typeface="微軟正黑體"/>
                        </a:rPr>
                        <a:t>。</a:t>
                      </a:r>
                      <a:endParaRPr sz="1400">
                        <a:latin typeface="微軟正黑體"/>
                        <a:cs typeface="微軟正黑體"/>
                      </a:endParaRPr>
                    </a:p>
                    <a:p>
                      <a:pPr marL="92075" marR="69215">
                        <a:lnSpc>
                          <a:spcPct val="100000"/>
                        </a:lnSpc>
                        <a:spcBef>
                          <a:spcPts val="5"/>
                        </a:spcBef>
                      </a:pPr>
                      <a:r>
                        <a:rPr sz="1400" spc="-5" dirty="0">
                          <a:solidFill>
                            <a:srgbClr val="2A3990"/>
                          </a:solidFill>
                          <a:latin typeface="微軟正黑體"/>
                          <a:cs typeface="微軟正黑體"/>
                        </a:rPr>
                        <a:t>(一)正</a:t>
                      </a:r>
                      <a:r>
                        <a:rPr sz="1400" dirty="0">
                          <a:solidFill>
                            <a:srgbClr val="2A3990"/>
                          </a:solidFill>
                          <a:latin typeface="微軟正黑體"/>
                          <a:cs typeface="微軟正黑體"/>
                        </a:rPr>
                        <a:t>（</a:t>
                      </a:r>
                      <a:r>
                        <a:rPr sz="1400" spc="-15" dirty="0">
                          <a:solidFill>
                            <a:srgbClr val="2A3990"/>
                          </a:solidFill>
                          <a:latin typeface="微軟正黑體"/>
                          <a:cs typeface="微軟正黑體"/>
                        </a:rPr>
                        <a:t>副</a:t>
                      </a:r>
                      <a:r>
                        <a:rPr sz="1400" dirty="0">
                          <a:solidFill>
                            <a:srgbClr val="2A3990"/>
                          </a:solidFill>
                          <a:latin typeface="微軟正黑體"/>
                          <a:cs typeface="微軟正黑體"/>
                        </a:rPr>
                        <a:t>）</a:t>
                      </a:r>
                      <a:r>
                        <a:rPr sz="1400" spc="-30" dirty="0">
                          <a:solidFill>
                            <a:srgbClr val="2A3990"/>
                          </a:solidFill>
                          <a:latin typeface="微軟正黑體"/>
                          <a:cs typeface="微軟正黑體"/>
                        </a:rPr>
                        <a:t>小隊長。</a:t>
                      </a:r>
                      <a:r>
                        <a:rPr sz="1400" spc="-60" dirty="0">
                          <a:solidFill>
                            <a:srgbClr val="2A3990"/>
                          </a:solidFill>
                          <a:latin typeface="微軟正黑體"/>
                          <a:cs typeface="微軟正黑體"/>
                        </a:rPr>
                        <a:t> </a:t>
                      </a:r>
                      <a:r>
                        <a:rPr sz="1400" spc="-5" dirty="0">
                          <a:solidFill>
                            <a:srgbClr val="2A3990"/>
                          </a:solidFill>
                          <a:latin typeface="微軟正黑體"/>
                          <a:cs typeface="微軟正黑體"/>
                        </a:rPr>
                        <a:t>(二)正</a:t>
                      </a:r>
                      <a:r>
                        <a:rPr sz="1400" dirty="0">
                          <a:solidFill>
                            <a:srgbClr val="2A3990"/>
                          </a:solidFill>
                          <a:latin typeface="微軟正黑體"/>
                          <a:cs typeface="微軟正黑體"/>
                        </a:rPr>
                        <a:t>（</a:t>
                      </a:r>
                      <a:r>
                        <a:rPr sz="1400" spc="-15" dirty="0">
                          <a:solidFill>
                            <a:srgbClr val="2A3990"/>
                          </a:solidFill>
                          <a:latin typeface="微軟正黑體"/>
                          <a:cs typeface="微軟正黑體"/>
                        </a:rPr>
                        <a:t>副</a:t>
                      </a:r>
                      <a:r>
                        <a:rPr sz="1400" dirty="0">
                          <a:solidFill>
                            <a:srgbClr val="2A3990"/>
                          </a:solidFill>
                          <a:latin typeface="微軟正黑體"/>
                          <a:cs typeface="微軟正黑體"/>
                        </a:rPr>
                        <a:t>）</a:t>
                      </a:r>
                      <a:r>
                        <a:rPr sz="1400" spc="-30" dirty="0">
                          <a:solidFill>
                            <a:srgbClr val="2A3990"/>
                          </a:solidFill>
                          <a:latin typeface="微軟正黑體"/>
                          <a:cs typeface="微軟正黑體"/>
                        </a:rPr>
                        <a:t>聯隊長。</a:t>
                      </a:r>
                      <a:r>
                        <a:rPr sz="1400" spc="-60" dirty="0">
                          <a:solidFill>
                            <a:srgbClr val="2A3990"/>
                          </a:solidFill>
                          <a:latin typeface="微軟正黑體"/>
                          <a:cs typeface="微軟正黑體"/>
                        </a:rPr>
                        <a:t> </a:t>
                      </a:r>
                      <a:r>
                        <a:rPr sz="1400" spc="-10" dirty="0">
                          <a:solidFill>
                            <a:srgbClr val="2A3990"/>
                          </a:solidFill>
                          <a:latin typeface="微軟正黑體"/>
                          <a:cs typeface="微軟正黑體"/>
                        </a:rPr>
                        <a:t>(三)團幹部。(四)在幼</a:t>
                      </a:r>
                      <a:r>
                        <a:rPr sz="1400" spc="-20" dirty="0">
                          <a:solidFill>
                            <a:srgbClr val="2A3990"/>
                          </a:solidFill>
                          <a:latin typeface="微軟正黑體"/>
                          <a:cs typeface="微軟正黑體"/>
                        </a:rPr>
                        <a:t>童軍團服務。</a:t>
                      </a:r>
                      <a:endParaRPr sz="1400">
                        <a:latin typeface="微軟正黑體"/>
                        <a:cs typeface="微軟正黑體"/>
                      </a:endParaRPr>
                    </a:p>
                  </a:txBody>
                  <a:tcPr marL="0" marR="0" marT="1663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ECDD0"/>
                    </a:solidFill>
                  </a:tcPr>
                </a:tc>
                <a:tc>
                  <a:txBody>
                    <a:bodyPr/>
                    <a:lstStyle/>
                    <a:p>
                      <a:pPr marL="92075" marR="3810">
                        <a:lnSpc>
                          <a:spcPct val="100000"/>
                        </a:lnSpc>
                        <a:spcBef>
                          <a:spcPts val="1310"/>
                        </a:spcBef>
                      </a:pPr>
                      <a:r>
                        <a:rPr sz="1400" spc="-5" dirty="0">
                          <a:solidFill>
                            <a:srgbClr val="2A3990"/>
                          </a:solidFill>
                          <a:latin typeface="微軟正黑體"/>
                          <a:cs typeface="微軟正黑體"/>
                        </a:rPr>
                        <a:t>2. 曾在</a:t>
                      </a:r>
                      <a:r>
                        <a:rPr sz="1400" b="1" spc="-5" dirty="0">
                          <a:solidFill>
                            <a:srgbClr val="FF0000"/>
                          </a:solidFill>
                          <a:latin typeface="微軟正黑體"/>
                          <a:cs typeface="微軟正黑體"/>
                        </a:rPr>
                        <a:t>縣（市）或地</a:t>
                      </a:r>
                      <a:r>
                        <a:rPr sz="1400" b="1" dirty="0">
                          <a:solidFill>
                            <a:srgbClr val="FF0000"/>
                          </a:solidFill>
                          <a:latin typeface="微軟正黑體"/>
                          <a:cs typeface="微軟正黑體"/>
                        </a:rPr>
                        <a:t>區</a:t>
                      </a:r>
                      <a:r>
                        <a:rPr sz="1400" spc="-5" dirty="0">
                          <a:solidFill>
                            <a:srgbClr val="2A3990"/>
                          </a:solidFill>
                          <a:latin typeface="微軟正黑體"/>
                          <a:cs typeface="微軟正黑體"/>
                        </a:rPr>
                        <a:t>以上所舉辦的</a:t>
                      </a:r>
                      <a:r>
                        <a:rPr sz="1400" b="1" dirty="0">
                          <a:solidFill>
                            <a:srgbClr val="FF0000"/>
                          </a:solidFill>
                          <a:latin typeface="微軟正黑體"/>
                          <a:cs typeface="微軟正黑體"/>
                        </a:rPr>
                        <a:t>童軍活動中擔任服務工作</a:t>
                      </a:r>
                      <a:r>
                        <a:rPr sz="1400" dirty="0">
                          <a:solidFill>
                            <a:srgbClr val="2A3990"/>
                          </a:solidFill>
                          <a:latin typeface="微軟正黑體"/>
                          <a:cs typeface="微軟正黑體"/>
                        </a:rPr>
                        <a:t>累計40小時以上，有</a:t>
                      </a:r>
                      <a:r>
                        <a:rPr sz="1400" b="1" dirty="0">
                          <a:solidFill>
                            <a:srgbClr val="0000FF"/>
                          </a:solidFill>
                          <a:latin typeface="微軟正黑體"/>
                          <a:cs typeface="微軟正黑體"/>
                        </a:rPr>
                        <a:t>良好成績表現</a:t>
                      </a:r>
                      <a:r>
                        <a:rPr sz="1400" dirty="0">
                          <a:solidFill>
                            <a:srgbClr val="2A3990"/>
                          </a:solidFill>
                          <a:latin typeface="微軟正黑體"/>
                          <a:cs typeface="微軟正黑體"/>
                        </a:rPr>
                        <a:t>，持有主辦單</a:t>
                      </a:r>
                      <a:r>
                        <a:rPr sz="1400" spc="-10" dirty="0">
                          <a:solidFill>
                            <a:srgbClr val="2A3990"/>
                          </a:solidFill>
                          <a:latin typeface="微軟正黑體"/>
                          <a:cs typeface="微軟正黑體"/>
                        </a:rPr>
                        <a:t>位簽字之服務紀錄卡或</a:t>
                      </a:r>
                      <a:r>
                        <a:rPr sz="1400" spc="-15" dirty="0">
                          <a:solidFill>
                            <a:srgbClr val="2A3990"/>
                          </a:solidFill>
                          <a:latin typeface="微軟正黑體"/>
                          <a:cs typeface="微軟正黑體"/>
                        </a:rPr>
                        <a:t>服務證明者。</a:t>
                      </a:r>
                      <a:endParaRPr sz="1400">
                        <a:latin typeface="微軟正黑體"/>
                        <a:cs typeface="微軟正黑體"/>
                      </a:endParaRPr>
                    </a:p>
                  </a:txBody>
                  <a:tcPr marL="0" marR="0" marT="1663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ECDD0"/>
                    </a:solidFill>
                  </a:tcPr>
                </a:tc>
                <a:extLst>
                  <a:ext uri="{0D108BD9-81ED-4DB2-BD59-A6C34878D82A}">
                    <a16:rowId xmlns:a16="http://schemas.microsoft.com/office/drawing/2014/main" val="10001"/>
                  </a:ext>
                </a:extLst>
              </a:tr>
              <a:tr h="1271270">
                <a:tc>
                  <a:txBody>
                    <a:bodyPr/>
                    <a:lstStyle/>
                    <a:p>
                      <a:pPr>
                        <a:lnSpc>
                          <a:spcPct val="100000"/>
                        </a:lnSpc>
                      </a:pPr>
                      <a:endParaRPr sz="1400">
                        <a:latin typeface="Times New Roman"/>
                        <a:cs typeface="Times New Roman"/>
                      </a:endParaRPr>
                    </a:p>
                    <a:p>
                      <a:pPr>
                        <a:lnSpc>
                          <a:spcPct val="100000"/>
                        </a:lnSpc>
                        <a:spcBef>
                          <a:spcPts val="70"/>
                        </a:spcBef>
                      </a:pPr>
                      <a:endParaRPr sz="1400">
                        <a:latin typeface="Times New Roman"/>
                        <a:cs typeface="Times New Roman"/>
                      </a:endParaRPr>
                    </a:p>
                    <a:p>
                      <a:pPr marL="269875" marR="172085" indent="-90805">
                        <a:lnSpc>
                          <a:spcPct val="100000"/>
                        </a:lnSpc>
                      </a:pPr>
                      <a:r>
                        <a:rPr sz="1400" b="1" spc="-20" dirty="0">
                          <a:solidFill>
                            <a:srgbClr val="2A3990"/>
                          </a:solidFill>
                          <a:latin typeface="微軟正黑體"/>
                          <a:cs typeface="微軟正黑體"/>
                        </a:rPr>
                        <a:t>訓練與</a:t>
                      </a:r>
                      <a:r>
                        <a:rPr sz="1400" b="1" spc="-25" dirty="0">
                          <a:solidFill>
                            <a:srgbClr val="2A3990"/>
                          </a:solidFill>
                          <a:latin typeface="微軟正黑體"/>
                          <a:cs typeface="微軟正黑體"/>
                        </a:rPr>
                        <a:t>指導</a:t>
                      </a:r>
                      <a:endParaRPr sz="1400">
                        <a:latin typeface="微軟正黑體"/>
                        <a:cs typeface="微軟正黑體"/>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E8E9"/>
                    </a:solidFill>
                  </a:tcPr>
                </a:tc>
                <a:tc>
                  <a:txBody>
                    <a:bodyPr/>
                    <a:lstStyle/>
                    <a:p>
                      <a:pPr>
                        <a:lnSpc>
                          <a:spcPct val="100000"/>
                        </a:lnSpc>
                      </a:pPr>
                      <a:endParaRPr sz="1400">
                        <a:latin typeface="Times New Roman"/>
                        <a:cs typeface="Times New Roman"/>
                      </a:endParaRPr>
                    </a:p>
                    <a:p>
                      <a:pPr>
                        <a:lnSpc>
                          <a:spcPct val="100000"/>
                        </a:lnSpc>
                        <a:spcBef>
                          <a:spcPts val="70"/>
                        </a:spcBef>
                      </a:pPr>
                      <a:endParaRPr sz="1400">
                        <a:latin typeface="Times New Roman"/>
                        <a:cs typeface="Times New Roman"/>
                      </a:endParaRPr>
                    </a:p>
                    <a:p>
                      <a:pPr marL="91440" marR="76200">
                        <a:lnSpc>
                          <a:spcPct val="100000"/>
                        </a:lnSpc>
                      </a:pPr>
                      <a:r>
                        <a:rPr sz="1400" dirty="0">
                          <a:solidFill>
                            <a:srgbClr val="2A3990"/>
                          </a:solidFill>
                          <a:latin typeface="微軟正黑體"/>
                          <a:cs typeface="微軟正黑體"/>
                        </a:rPr>
                        <a:t>2.2</a:t>
                      </a:r>
                      <a:r>
                        <a:rPr sz="1400" spc="-10" dirty="0">
                          <a:solidFill>
                            <a:srgbClr val="2A3990"/>
                          </a:solidFill>
                          <a:latin typeface="微軟正黑體"/>
                          <a:cs typeface="微軟正黑體"/>
                        </a:rPr>
                        <a:t> 幫助團長訓練兒童</a:t>
                      </a:r>
                      <a:r>
                        <a:rPr sz="1400" b="1" spc="-10" dirty="0">
                          <a:solidFill>
                            <a:srgbClr val="0000FF"/>
                          </a:solidFill>
                          <a:latin typeface="微軟正黑體"/>
                          <a:cs typeface="微軟正黑體"/>
                        </a:rPr>
                        <a:t>1</a:t>
                      </a:r>
                      <a:r>
                        <a:rPr sz="1400" b="1" dirty="0">
                          <a:solidFill>
                            <a:srgbClr val="0000FF"/>
                          </a:solidFill>
                          <a:latin typeface="微軟正黑體"/>
                          <a:cs typeface="微軟正黑體"/>
                        </a:rPr>
                        <a:t>人</a:t>
                      </a:r>
                      <a:r>
                        <a:rPr sz="1400" spc="-10" dirty="0">
                          <a:solidFill>
                            <a:srgbClr val="2A3990"/>
                          </a:solidFill>
                          <a:latin typeface="微軟正黑體"/>
                          <a:cs typeface="微軟正黑體"/>
                        </a:rPr>
                        <a:t>成為</a:t>
                      </a:r>
                      <a:r>
                        <a:rPr sz="1400" b="1" spc="-10" dirty="0">
                          <a:solidFill>
                            <a:srgbClr val="FF0000"/>
                          </a:solidFill>
                          <a:latin typeface="微軟正黑體"/>
                          <a:cs typeface="微軟正黑體"/>
                        </a:rPr>
                        <a:t>初級</a:t>
                      </a:r>
                      <a:r>
                        <a:rPr sz="1400" spc="-25" dirty="0">
                          <a:solidFill>
                            <a:srgbClr val="2A3990"/>
                          </a:solidFill>
                          <a:latin typeface="微軟正黑體"/>
                          <a:cs typeface="微軟正黑體"/>
                        </a:rPr>
                        <a:t>童軍。</a:t>
                      </a:r>
                      <a:endParaRPr sz="1400">
                        <a:latin typeface="微軟正黑體"/>
                        <a:cs typeface="微軟正黑體"/>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E8E9"/>
                    </a:solidFill>
                  </a:tcPr>
                </a:tc>
                <a:tc>
                  <a:txBody>
                    <a:bodyPr/>
                    <a:lstStyle/>
                    <a:p>
                      <a:pPr marR="3175">
                        <a:lnSpc>
                          <a:spcPct val="100000"/>
                        </a:lnSpc>
                        <a:spcBef>
                          <a:spcPts val="840"/>
                        </a:spcBef>
                      </a:pPr>
                      <a:endParaRPr sz="1400">
                        <a:latin typeface="Times New Roman"/>
                        <a:cs typeface="Times New Roman"/>
                      </a:endParaRPr>
                    </a:p>
                    <a:p>
                      <a:pPr marL="92075" marR="249554" algn="just">
                        <a:lnSpc>
                          <a:spcPct val="100000"/>
                        </a:lnSpc>
                      </a:pPr>
                      <a:r>
                        <a:rPr sz="1400" dirty="0">
                          <a:solidFill>
                            <a:srgbClr val="2A3990"/>
                          </a:solidFill>
                          <a:latin typeface="微軟正黑體"/>
                          <a:cs typeface="微軟正黑體"/>
                        </a:rPr>
                        <a:t>3.</a:t>
                      </a:r>
                      <a:r>
                        <a:rPr sz="1400" spc="-30" dirty="0">
                          <a:solidFill>
                            <a:srgbClr val="2A3990"/>
                          </a:solidFill>
                          <a:latin typeface="微軟正黑體"/>
                          <a:cs typeface="微軟正黑體"/>
                        </a:rPr>
                        <a:t> 曾介紹</a:t>
                      </a:r>
                      <a:r>
                        <a:rPr sz="1400" b="1" spc="-10" dirty="0">
                          <a:solidFill>
                            <a:srgbClr val="0000FF"/>
                          </a:solidFill>
                          <a:latin typeface="微軟正黑體"/>
                          <a:cs typeface="微軟正黑體"/>
                        </a:rPr>
                        <a:t>2</a:t>
                      </a:r>
                      <a:r>
                        <a:rPr sz="1400" b="1" dirty="0">
                          <a:solidFill>
                            <a:srgbClr val="0000FF"/>
                          </a:solidFill>
                          <a:latin typeface="微軟正黑體"/>
                          <a:cs typeface="微軟正黑體"/>
                        </a:rPr>
                        <a:t>人</a:t>
                      </a:r>
                      <a:r>
                        <a:rPr sz="1400" b="1" dirty="0">
                          <a:solidFill>
                            <a:srgbClr val="FF0000"/>
                          </a:solidFill>
                          <a:latin typeface="微軟正黑體"/>
                          <a:cs typeface="微軟正黑體"/>
                        </a:rPr>
                        <a:t>入團</a:t>
                      </a:r>
                      <a:r>
                        <a:rPr sz="1400" spc="-50" dirty="0">
                          <a:solidFill>
                            <a:srgbClr val="2A3990"/>
                          </a:solidFill>
                          <a:latin typeface="微軟正黑體"/>
                          <a:cs typeface="微軟正黑體"/>
                        </a:rPr>
                        <a:t>，</a:t>
                      </a:r>
                      <a:r>
                        <a:rPr sz="1400" dirty="0">
                          <a:solidFill>
                            <a:srgbClr val="2A3990"/>
                          </a:solidFill>
                          <a:latin typeface="微軟正黑體"/>
                          <a:cs typeface="微軟正黑體"/>
                        </a:rPr>
                        <a:t>並指導童軍</a:t>
                      </a:r>
                      <a:r>
                        <a:rPr sz="1400" b="1" spc="-10" dirty="0">
                          <a:solidFill>
                            <a:srgbClr val="0000FF"/>
                          </a:solidFill>
                          <a:latin typeface="微軟正黑體"/>
                          <a:cs typeface="微軟正黑體"/>
                        </a:rPr>
                        <a:t>1</a:t>
                      </a:r>
                      <a:r>
                        <a:rPr sz="1400" b="1" dirty="0">
                          <a:solidFill>
                            <a:srgbClr val="0000FF"/>
                          </a:solidFill>
                          <a:latin typeface="微軟正黑體"/>
                          <a:cs typeface="微軟正黑體"/>
                        </a:rPr>
                        <a:t>人</a:t>
                      </a:r>
                      <a:r>
                        <a:rPr sz="1400" spc="-25" dirty="0">
                          <a:solidFill>
                            <a:srgbClr val="2A3990"/>
                          </a:solidFill>
                          <a:latin typeface="微軟正黑體"/>
                          <a:cs typeface="微軟正黑體"/>
                        </a:rPr>
                        <a:t>晉升</a:t>
                      </a:r>
                      <a:r>
                        <a:rPr sz="1400" b="1" dirty="0">
                          <a:solidFill>
                            <a:srgbClr val="FF0000"/>
                          </a:solidFill>
                          <a:latin typeface="微軟正黑體"/>
                          <a:cs typeface="微軟正黑體"/>
                        </a:rPr>
                        <a:t>中級</a:t>
                      </a:r>
                      <a:r>
                        <a:rPr sz="1400" spc="-20" dirty="0">
                          <a:solidFill>
                            <a:srgbClr val="2A3990"/>
                          </a:solidFill>
                          <a:latin typeface="微軟正黑體"/>
                          <a:cs typeface="微軟正黑體"/>
                        </a:rPr>
                        <a:t>童軍。</a:t>
                      </a:r>
                      <a:endParaRPr sz="1400">
                        <a:latin typeface="微軟正黑體"/>
                        <a:cs typeface="微軟正黑體"/>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E8E9"/>
                    </a:solidFill>
                  </a:tcPr>
                </a:tc>
                <a:tc>
                  <a:txBody>
                    <a:bodyPr/>
                    <a:lstStyle/>
                    <a:p>
                      <a:pPr>
                        <a:lnSpc>
                          <a:spcPct val="100000"/>
                        </a:lnSpc>
                      </a:pPr>
                      <a:endParaRPr sz="1400">
                        <a:latin typeface="Times New Roman"/>
                        <a:cs typeface="Times New Roman"/>
                      </a:endParaRPr>
                    </a:p>
                    <a:p>
                      <a:pPr>
                        <a:lnSpc>
                          <a:spcPct val="100000"/>
                        </a:lnSpc>
                        <a:spcBef>
                          <a:spcPts val="70"/>
                        </a:spcBef>
                      </a:pPr>
                      <a:endParaRPr sz="1400">
                        <a:latin typeface="Times New Roman"/>
                        <a:cs typeface="Times New Roman"/>
                      </a:endParaRPr>
                    </a:p>
                    <a:p>
                      <a:pPr marL="92075">
                        <a:lnSpc>
                          <a:spcPct val="100000"/>
                        </a:lnSpc>
                      </a:pPr>
                      <a:r>
                        <a:rPr sz="1400" dirty="0">
                          <a:solidFill>
                            <a:srgbClr val="2A3990"/>
                          </a:solidFill>
                          <a:latin typeface="微軟正黑體"/>
                          <a:cs typeface="微軟正黑體"/>
                        </a:rPr>
                        <a:t>3.</a:t>
                      </a:r>
                      <a:r>
                        <a:rPr sz="1400" spc="-10" dirty="0">
                          <a:solidFill>
                            <a:srgbClr val="2A3990"/>
                          </a:solidFill>
                          <a:latin typeface="微軟正黑體"/>
                          <a:cs typeface="微軟正黑體"/>
                        </a:rPr>
                        <a:t> 曾協助團長指導</a:t>
                      </a:r>
                      <a:r>
                        <a:rPr sz="1400" b="1" spc="-50" dirty="0">
                          <a:solidFill>
                            <a:srgbClr val="0000FF"/>
                          </a:solidFill>
                          <a:latin typeface="微軟正黑體"/>
                          <a:cs typeface="微軟正黑體"/>
                        </a:rPr>
                        <a:t>2</a:t>
                      </a:r>
                      <a:endParaRPr sz="1400">
                        <a:latin typeface="微軟正黑體"/>
                        <a:cs typeface="微軟正黑體"/>
                      </a:endParaRPr>
                    </a:p>
                    <a:p>
                      <a:pPr marL="92075">
                        <a:lnSpc>
                          <a:spcPct val="100000"/>
                        </a:lnSpc>
                      </a:pPr>
                      <a:r>
                        <a:rPr sz="1400" b="1" dirty="0">
                          <a:solidFill>
                            <a:srgbClr val="0000FF"/>
                          </a:solidFill>
                          <a:latin typeface="微軟正黑體"/>
                          <a:cs typeface="微軟正黑體"/>
                        </a:rPr>
                        <a:t>人</a:t>
                      </a:r>
                      <a:r>
                        <a:rPr sz="1400" dirty="0">
                          <a:solidFill>
                            <a:srgbClr val="2A3990"/>
                          </a:solidFill>
                          <a:latin typeface="微軟正黑體"/>
                          <a:cs typeface="微軟正黑體"/>
                        </a:rPr>
                        <a:t>晉升</a:t>
                      </a:r>
                      <a:r>
                        <a:rPr sz="1400" b="1" dirty="0">
                          <a:solidFill>
                            <a:srgbClr val="FF0000"/>
                          </a:solidFill>
                          <a:latin typeface="微軟正黑體"/>
                          <a:cs typeface="微軟正黑體"/>
                        </a:rPr>
                        <a:t>高級</a:t>
                      </a:r>
                      <a:r>
                        <a:rPr sz="1400" spc="-20" dirty="0">
                          <a:solidFill>
                            <a:srgbClr val="2A3990"/>
                          </a:solidFill>
                          <a:latin typeface="微軟正黑體"/>
                          <a:cs typeface="微軟正黑體"/>
                        </a:rPr>
                        <a:t>童軍。</a:t>
                      </a:r>
                      <a:endParaRPr sz="1400">
                        <a:latin typeface="微軟正黑體"/>
                        <a:cs typeface="微軟正黑體"/>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E8E9"/>
                    </a:solidFill>
                  </a:tcPr>
                </a:tc>
                <a:tc>
                  <a:txBody>
                    <a:bodyPr/>
                    <a:lstStyle/>
                    <a:p>
                      <a:pPr marL="92075">
                        <a:lnSpc>
                          <a:spcPct val="100000"/>
                        </a:lnSpc>
                        <a:spcBef>
                          <a:spcPts val="1010"/>
                        </a:spcBef>
                      </a:pPr>
                      <a:r>
                        <a:rPr sz="1400" dirty="0">
                          <a:solidFill>
                            <a:srgbClr val="2A3990"/>
                          </a:solidFill>
                          <a:latin typeface="微軟正黑體"/>
                          <a:cs typeface="微軟正黑體"/>
                        </a:rPr>
                        <a:t>3.</a:t>
                      </a:r>
                      <a:r>
                        <a:rPr sz="1400" spc="-15" dirty="0">
                          <a:solidFill>
                            <a:srgbClr val="2A3990"/>
                          </a:solidFill>
                          <a:latin typeface="微軟正黑體"/>
                          <a:cs typeface="微軟正黑體"/>
                        </a:rPr>
                        <a:t> 負責訓練童軍取得</a:t>
                      </a:r>
                      <a:endParaRPr sz="1400">
                        <a:latin typeface="微軟正黑體"/>
                        <a:cs typeface="微軟正黑體"/>
                      </a:endParaRPr>
                    </a:p>
                    <a:p>
                      <a:pPr marL="92075">
                        <a:lnSpc>
                          <a:spcPct val="100000"/>
                        </a:lnSpc>
                      </a:pPr>
                      <a:r>
                        <a:rPr sz="1400" b="1" dirty="0">
                          <a:solidFill>
                            <a:srgbClr val="FF0000"/>
                          </a:solidFill>
                          <a:latin typeface="微軟正黑體"/>
                          <a:cs typeface="微軟正黑體"/>
                        </a:rPr>
                        <a:t>專科章</a:t>
                      </a:r>
                      <a:r>
                        <a:rPr sz="1400" b="1" spc="-10" dirty="0">
                          <a:solidFill>
                            <a:srgbClr val="0000FF"/>
                          </a:solidFill>
                          <a:latin typeface="微軟正黑體"/>
                          <a:cs typeface="微軟正黑體"/>
                        </a:rPr>
                        <a:t>3</a:t>
                      </a:r>
                      <a:r>
                        <a:rPr sz="1400" b="1" dirty="0">
                          <a:solidFill>
                            <a:srgbClr val="0000FF"/>
                          </a:solidFill>
                          <a:latin typeface="微軟正黑體"/>
                          <a:cs typeface="微軟正黑體"/>
                        </a:rPr>
                        <a:t>種</a:t>
                      </a:r>
                      <a:r>
                        <a:rPr sz="1400" spc="-20" dirty="0">
                          <a:solidFill>
                            <a:srgbClr val="2A3990"/>
                          </a:solidFill>
                          <a:latin typeface="微軟正黑體"/>
                          <a:cs typeface="微軟正黑體"/>
                        </a:rPr>
                        <a:t>以上。</a:t>
                      </a:r>
                      <a:endParaRPr sz="1400">
                        <a:latin typeface="微軟正黑體"/>
                        <a:cs typeface="微軟正黑體"/>
                      </a:endParaRPr>
                    </a:p>
                    <a:p>
                      <a:pPr marL="92075">
                        <a:lnSpc>
                          <a:spcPct val="100000"/>
                        </a:lnSpc>
                        <a:spcBef>
                          <a:spcPts val="1200"/>
                        </a:spcBef>
                      </a:pPr>
                      <a:r>
                        <a:rPr sz="1400" dirty="0">
                          <a:solidFill>
                            <a:srgbClr val="2A3990"/>
                          </a:solidFill>
                          <a:latin typeface="微軟正黑體"/>
                          <a:cs typeface="微軟正黑體"/>
                        </a:rPr>
                        <a:t>5.</a:t>
                      </a:r>
                      <a:r>
                        <a:rPr sz="1400" spc="-10" dirty="0">
                          <a:solidFill>
                            <a:srgbClr val="2A3990"/>
                          </a:solidFill>
                          <a:latin typeface="微軟正黑體"/>
                          <a:cs typeface="微軟正黑體"/>
                        </a:rPr>
                        <a:t> 曾在童軍團，</a:t>
                      </a:r>
                      <a:r>
                        <a:rPr sz="1400" b="1" spc="-25" dirty="0">
                          <a:solidFill>
                            <a:srgbClr val="FF0000"/>
                          </a:solidFill>
                          <a:latin typeface="微軟正黑體"/>
                          <a:cs typeface="微軟正黑體"/>
                        </a:rPr>
                        <a:t>教授</a:t>
                      </a:r>
                      <a:endParaRPr sz="1400">
                        <a:latin typeface="微軟正黑體"/>
                        <a:cs typeface="微軟正黑體"/>
                      </a:endParaRPr>
                    </a:p>
                    <a:p>
                      <a:pPr marL="92075">
                        <a:lnSpc>
                          <a:spcPct val="100000"/>
                        </a:lnSpc>
                        <a:spcBef>
                          <a:spcPts val="5"/>
                        </a:spcBef>
                      </a:pPr>
                      <a:r>
                        <a:rPr sz="1400" b="1" spc="-10" dirty="0">
                          <a:solidFill>
                            <a:srgbClr val="0000FF"/>
                          </a:solidFill>
                          <a:latin typeface="微軟正黑體"/>
                          <a:cs typeface="微軟正黑體"/>
                        </a:rPr>
                        <a:t>3</a:t>
                      </a:r>
                      <a:r>
                        <a:rPr sz="1400" b="1" dirty="0">
                          <a:solidFill>
                            <a:srgbClr val="0000FF"/>
                          </a:solidFill>
                          <a:latin typeface="微軟正黑體"/>
                          <a:cs typeface="微軟正黑體"/>
                        </a:rPr>
                        <a:t>種</a:t>
                      </a:r>
                      <a:r>
                        <a:rPr sz="1400" dirty="0">
                          <a:solidFill>
                            <a:srgbClr val="2A3990"/>
                          </a:solidFill>
                          <a:latin typeface="微軟正黑體"/>
                          <a:cs typeface="微軟正黑體"/>
                        </a:rPr>
                        <a:t>以上</a:t>
                      </a:r>
                      <a:r>
                        <a:rPr sz="1400" b="1" dirty="0">
                          <a:solidFill>
                            <a:srgbClr val="FF0000"/>
                          </a:solidFill>
                          <a:latin typeface="微軟正黑體"/>
                          <a:cs typeface="微軟正黑體"/>
                        </a:rPr>
                        <a:t>課程</a:t>
                      </a:r>
                      <a:r>
                        <a:rPr sz="1400" spc="-50" dirty="0">
                          <a:solidFill>
                            <a:srgbClr val="2A3990"/>
                          </a:solidFill>
                          <a:latin typeface="微軟正黑體"/>
                          <a:cs typeface="微軟正黑體"/>
                        </a:rPr>
                        <a:t>。</a:t>
                      </a:r>
                      <a:endParaRPr sz="1400">
                        <a:latin typeface="微軟正黑體"/>
                        <a:cs typeface="微軟正黑體"/>
                      </a:endParaRPr>
                    </a:p>
                  </a:txBody>
                  <a:tcPr marL="0" marR="0" marT="128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E8E9"/>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150063"/>
            <a:ext cx="3111500" cy="437515"/>
          </a:xfrm>
          <a:prstGeom prst="rect">
            <a:avLst/>
          </a:prstGeom>
        </p:spPr>
        <p:txBody>
          <a:bodyPr vert="horz" wrap="square" lIns="0" tIns="12700" rIns="0" bIns="0" rtlCol="0">
            <a:spAutoFit/>
          </a:bodyPr>
          <a:lstStyle/>
          <a:p>
            <a:pPr marL="12700">
              <a:lnSpc>
                <a:spcPct val="100000"/>
              </a:lnSpc>
              <a:spcBef>
                <a:spcPts val="100"/>
              </a:spcBef>
            </a:pPr>
            <a:r>
              <a:rPr spc="-15" dirty="0"/>
              <a:t>童軍露營與長途旅行</a:t>
            </a:r>
          </a:p>
        </p:txBody>
      </p:sp>
      <p:graphicFrame>
        <p:nvGraphicFramePr>
          <p:cNvPr id="3" name="object 3"/>
          <p:cNvGraphicFramePr>
            <a:graphicFrameLocks noGrp="1"/>
          </p:cNvGraphicFramePr>
          <p:nvPr/>
        </p:nvGraphicFramePr>
        <p:xfrm>
          <a:off x="395541" y="680593"/>
          <a:ext cx="8575039" cy="4061460"/>
        </p:xfrm>
        <a:graphic>
          <a:graphicData uri="http://schemas.openxmlformats.org/drawingml/2006/table">
            <a:tbl>
              <a:tblPr firstRow="1" bandRow="1">
                <a:tableStyleId>{2D5ABB26-0587-4C30-8999-92F81FD0307C}</a:tableStyleId>
              </a:tblPr>
              <a:tblGrid>
                <a:gridCol w="732155">
                  <a:extLst>
                    <a:ext uri="{9D8B030D-6E8A-4147-A177-3AD203B41FA5}">
                      <a16:colId xmlns:a16="http://schemas.microsoft.com/office/drawing/2014/main" val="20000"/>
                    </a:ext>
                  </a:extLst>
                </a:gridCol>
                <a:gridCol w="1372870">
                  <a:extLst>
                    <a:ext uri="{9D8B030D-6E8A-4147-A177-3AD203B41FA5}">
                      <a16:colId xmlns:a16="http://schemas.microsoft.com/office/drawing/2014/main" val="20001"/>
                    </a:ext>
                  </a:extLst>
                </a:gridCol>
                <a:gridCol w="1939289">
                  <a:extLst>
                    <a:ext uri="{9D8B030D-6E8A-4147-A177-3AD203B41FA5}">
                      <a16:colId xmlns:a16="http://schemas.microsoft.com/office/drawing/2014/main" val="20002"/>
                    </a:ext>
                  </a:extLst>
                </a:gridCol>
                <a:gridCol w="1461769">
                  <a:extLst>
                    <a:ext uri="{9D8B030D-6E8A-4147-A177-3AD203B41FA5}">
                      <a16:colId xmlns:a16="http://schemas.microsoft.com/office/drawing/2014/main" val="20003"/>
                    </a:ext>
                  </a:extLst>
                </a:gridCol>
                <a:gridCol w="1517015">
                  <a:extLst>
                    <a:ext uri="{9D8B030D-6E8A-4147-A177-3AD203B41FA5}">
                      <a16:colId xmlns:a16="http://schemas.microsoft.com/office/drawing/2014/main" val="20004"/>
                    </a:ext>
                  </a:extLst>
                </a:gridCol>
                <a:gridCol w="1461770">
                  <a:extLst>
                    <a:ext uri="{9D8B030D-6E8A-4147-A177-3AD203B41FA5}">
                      <a16:colId xmlns:a16="http://schemas.microsoft.com/office/drawing/2014/main" val="20005"/>
                    </a:ext>
                  </a:extLst>
                </a:gridCol>
              </a:tblGrid>
              <a:tr h="574675">
                <a:tc>
                  <a:txBody>
                    <a:bodyPr/>
                    <a:lstStyle/>
                    <a:p>
                      <a:pPr marL="187325">
                        <a:lnSpc>
                          <a:spcPct val="100000"/>
                        </a:lnSpc>
                        <a:spcBef>
                          <a:spcPts val="1380"/>
                        </a:spcBef>
                      </a:pPr>
                      <a:r>
                        <a:rPr sz="1400" b="1" spc="-25" dirty="0">
                          <a:solidFill>
                            <a:srgbClr val="FFFFFF"/>
                          </a:solidFill>
                          <a:latin typeface="微軟正黑體"/>
                          <a:cs typeface="微軟正黑體"/>
                        </a:rPr>
                        <a:t>項目</a:t>
                      </a:r>
                      <a:endParaRPr sz="1400">
                        <a:latin typeface="微軟正黑體"/>
                        <a:cs typeface="微軟正黑體"/>
                      </a:endParaRPr>
                    </a:p>
                  </a:txBody>
                  <a:tcPr marL="0" marR="0" marT="1752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C244D"/>
                    </a:solidFill>
                  </a:tcPr>
                </a:tc>
                <a:tc>
                  <a:txBody>
                    <a:bodyPr/>
                    <a:lstStyle/>
                    <a:p>
                      <a:pPr algn="ctr">
                        <a:lnSpc>
                          <a:spcPct val="100000"/>
                        </a:lnSpc>
                        <a:spcBef>
                          <a:spcPts val="1380"/>
                        </a:spcBef>
                      </a:pPr>
                      <a:r>
                        <a:rPr sz="1400" b="1" spc="-25" dirty="0">
                          <a:solidFill>
                            <a:srgbClr val="FFFFFF"/>
                          </a:solidFill>
                          <a:latin typeface="微軟正黑體"/>
                          <a:cs typeface="微軟正黑體"/>
                        </a:rPr>
                        <a:t>中級</a:t>
                      </a:r>
                      <a:endParaRPr sz="1400">
                        <a:latin typeface="微軟正黑體"/>
                        <a:cs typeface="微軟正黑體"/>
                      </a:endParaRPr>
                    </a:p>
                  </a:txBody>
                  <a:tcPr marL="0" marR="0" marT="1752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C244D"/>
                    </a:solidFill>
                  </a:tcPr>
                </a:tc>
                <a:tc>
                  <a:txBody>
                    <a:bodyPr/>
                    <a:lstStyle/>
                    <a:p>
                      <a:pPr marL="635" algn="ctr">
                        <a:lnSpc>
                          <a:spcPct val="100000"/>
                        </a:lnSpc>
                        <a:spcBef>
                          <a:spcPts val="1380"/>
                        </a:spcBef>
                      </a:pPr>
                      <a:r>
                        <a:rPr sz="1400" b="1" spc="-25" dirty="0">
                          <a:solidFill>
                            <a:srgbClr val="FFFFFF"/>
                          </a:solidFill>
                          <a:latin typeface="微軟正黑體"/>
                          <a:cs typeface="微軟正黑體"/>
                        </a:rPr>
                        <a:t>高級</a:t>
                      </a:r>
                      <a:endParaRPr sz="1400">
                        <a:latin typeface="微軟正黑體"/>
                        <a:cs typeface="微軟正黑體"/>
                      </a:endParaRPr>
                    </a:p>
                  </a:txBody>
                  <a:tcPr marL="0" marR="0" marT="1752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C244D"/>
                    </a:solidFill>
                  </a:tcPr>
                </a:tc>
                <a:tc>
                  <a:txBody>
                    <a:bodyPr/>
                    <a:lstStyle/>
                    <a:p>
                      <a:pPr marL="635" algn="ctr">
                        <a:lnSpc>
                          <a:spcPct val="100000"/>
                        </a:lnSpc>
                        <a:spcBef>
                          <a:spcPts val="1380"/>
                        </a:spcBef>
                      </a:pPr>
                      <a:r>
                        <a:rPr sz="1400" b="1" spc="-25" dirty="0">
                          <a:solidFill>
                            <a:srgbClr val="FFFFFF"/>
                          </a:solidFill>
                          <a:latin typeface="微軟正黑體"/>
                          <a:cs typeface="微軟正黑體"/>
                        </a:rPr>
                        <a:t>獅級</a:t>
                      </a:r>
                      <a:endParaRPr sz="1400">
                        <a:latin typeface="微軟正黑體"/>
                        <a:cs typeface="微軟正黑體"/>
                      </a:endParaRPr>
                    </a:p>
                  </a:txBody>
                  <a:tcPr marL="0" marR="0" marT="1752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C244D"/>
                    </a:solidFill>
                  </a:tcPr>
                </a:tc>
                <a:tc>
                  <a:txBody>
                    <a:bodyPr/>
                    <a:lstStyle/>
                    <a:p>
                      <a:pPr marL="635" marR="48895" algn="ctr">
                        <a:lnSpc>
                          <a:spcPct val="100000"/>
                        </a:lnSpc>
                        <a:spcBef>
                          <a:spcPts val="1380"/>
                        </a:spcBef>
                      </a:pPr>
                      <a:r>
                        <a:rPr sz="1400" b="1" spc="-25" dirty="0">
                          <a:solidFill>
                            <a:srgbClr val="FFFFFF"/>
                          </a:solidFill>
                          <a:latin typeface="微軟正黑體"/>
                          <a:cs typeface="微軟正黑體"/>
                        </a:rPr>
                        <a:t>長城</a:t>
                      </a:r>
                      <a:endParaRPr sz="1400">
                        <a:latin typeface="微軟正黑體"/>
                        <a:cs typeface="微軟正黑體"/>
                      </a:endParaRPr>
                    </a:p>
                  </a:txBody>
                  <a:tcPr marL="0" marR="0" marT="1752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C244D"/>
                    </a:solidFill>
                  </a:tcPr>
                </a:tc>
                <a:tc>
                  <a:txBody>
                    <a:bodyPr/>
                    <a:lstStyle/>
                    <a:p>
                      <a:pPr marL="1270" algn="ctr">
                        <a:lnSpc>
                          <a:spcPct val="100000"/>
                        </a:lnSpc>
                        <a:spcBef>
                          <a:spcPts val="1380"/>
                        </a:spcBef>
                      </a:pPr>
                      <a:r>
                        <a:rPr sz="1400" b="1" spc="-25" dirty="0">
                          <a:solidFill>
                            <a:srgbClr val="FFFFFF"/>
                          </a:solidFill>
                          <a:latin typeface="微軟正黑體"/>
                          <a:cs typeface="微軟正黑體"/>
                        </a:rPr>
                        <a:t>國花</a:t>
                      </a:r>
                      <a:endParaRPr sz="1400">
                        <a:latin typeface="微軟正黑體"/>
                        <a:cs typeface="微軟正黑體"/>
                      </a:endParaRPr>
                    </a:p>
                  </a:txBody>
                  <a:tcPr marL="0" marR="0" marT="1752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C244D"/>
                    </a:solidFill>
                  </a:tcPr>
                </a:tc>
                <a:extLst>
                  <a:ext uri="{0D108BD9-81ED-4DB2-BD59-A6C34878D82A}">
                    <a16:rowId xmlns:a16="http://schemas.microsoft.com/office/drawing/2014/main" val="10000"/>
                  </a:ext>
                </a:extLst>
              </a:tr>
              <a:tr h="3486785">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1440"/>
                        </a:spcBef>
                      </a:pPr>
                      <a:endParaRPr sz="1400">
                        <a:latin typeface="Times New Roman"/>
                        <a:cs typeface="Times New Roman"/>
                      </a:endParaRPr>
                    </a:p>
                    <a:p>
                      <a:pPr marL="187325" marR="180340" algn="ctr">
                        <a:lnSpc>
                          <a:spcPct val="100000"/>
                        </a:lnSpc>
                      </a:pPr>
                      <a:r>
                        <a:rPr sz="1400" b="1" spc="-25" dirty="0">
                          <a:solidFill>
                            <a:srgbClr val="2A3990"/>
                          </a:solidFill>
                          <a:latin typeface="微軟正黑體"/>
                          <a:cs typeface="微軟正黑體"/>
                        </a:rPr>
                        <a:t>童軍露營</a:t>
                      </a:r>
                      <a:r>
                        <a:rPr sz="1400" b="1" spc="-50" dirty="0">
                          <a:solidFill>
                            <a:srgbClr val="2A3990"/>
                          </a:solidFill>
                          <a:latin typeface="微軟正黑體"/>
                          <a:cs typeface="微軟正黑體"/>
                        </a:rPr>
                        <a:t>與 </a:t>
                      </a:r>
                      <a:r>
                        <a:rPr sz="1400" b="1" spc="-25" dirty="0">
                          <a:solidFill>
                            <a:srgbClr val="2A3990"/>
                          </a:solidFill>
                          <a:latin typeface="微軟正黑體"/>
                          <a:cs typeface="微軟正黑體"/>
                        </a:rPr>
                        <a:t>長途旅行</a:t>
                      </a:r>
                      <a:endParaRPr sz="1400">
                        <a:latin typeface="微軟正黑體"/>
                        <a:cs typeface="微軟正黑體"/>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ECDD0"/>
                    </a:solidFill>
                  </a:tcPr>
                </a:tc>
                <a:tc>
                  <a:txBody>
                    <a:bodyPr/>
                    <a:lstStyle/>
                    <a:p>
                      <a:pPr>
                        <a:lnSpc>
                          <a:spcPct val="100000"/>
                        </a:lnSpc>
                        <a:spcBef>
                          <a:spcPts val="560"/>
                        </a:spcBef>
                      </a:pPr>
                      <a:endParaRPr sz="1400">
                        <a:latin typeface="Times New Roman"/>
                        <a:cs typeface="Times New Roman"/>
                      </a:endParaRPr>
                    </a:p>
                    <a:p>
                      <a:pPr marL="91440" marR="116839">
                        <a:lnSpc>
                          <a:spcPct val="100000"/>
                        </a:lnSpc>
                      </a:pPr>
                      <a:r>
                        <a:rPr sz="1400" dirty="0">
                          <a:solidFill>
                            <a:srgbClr val="2A3990"/>
                          </a:solidFill>
                          <a:latin typeface="微軟正黑體"/>
                          <a:cs typeface="微軟正黑體"/>
                        </a:rPr>
                        <a:t>8.6</a:t>
                      </a:r>
                      <a:r>
                        <a:rPr sz="1400" spc="-5" dirty="0">
                          <a:solidFill>
                            <a:srgbClr val="2A3990"/>
                          </a:solidFill>
                          <a:latin typeface="微軟正黑體"/>
                          <a:cs typeface="微軟正黑體"/>
                        </a:rPr>
                        <a:t> 具有</a:t>
                      </a:r>
                      <a:r>
                        <a:rPr sz="1400" b="1" spc="-10" dirty="0">
                          <a:solidFill>
                            <a:srgbClr val="FF0000"/>
                          </a:solidFill>
                          <a:latin typeface="微軟正黑體"/>
                          <a:cs typeface="微軟正黑體"/>
                        </a:rPr>
                        <a:t>5</a:t>
                      </a:r>
                      <a:r>
                        <a:rPr sz="1400" b="1" dirty="0">
                          <a:solidFill>
                            <a:srgbClr val="FF0000"/>
                          </a:solidFill>
                          <a:latin typeface="微軟正黑體"/>
                          <a:cs typeface="微軟正黑體"/>
                        </a:rPr>
                        <a:t>夜</a:t>
                      </a:r>
                      <a:r>
                        <a:rPr sz="1400" spc="-50" dirty="0">
                          <a:solidFill>
                            <a:srgbClr val="2A3990"/>
                          </a:solidFill>
                          <a:latin typeface="微軟正黑體"/>
                          <a:cs typeface="微軟正黑體"/>
                        </a:rPr>
                        <a:t>以</a:t>
                      </a:r>
                      <a:r>
                        <a:rPr sz="1400" dirty="0">
                          <a:solidFill>
                            <a:srgbClr val="2A3990"/>
                          </a:solidFill>
                          <a:latin typeface="微軟正黑體"/>
                          <a:cs typeface="微軟正黑體"/>
                        </a:rPr>
                        <a:t>上</a:t>
                      </a:r>
                      <a:r>
                        <a:rPr sz="1400" b="1" dirty="0">
                          <a:solidFill>
                            <a:srgbClr val="0000FF"/>
                          </a:solidFill>
                          <a:latin typeface="微軟正黑體"/>
                          <a:cs typeface="微軟正黑體"/>
                        </a:rPr>
                        <a:t>童軍露營</a:t>
                      </a:r>
                      <a:r>
                        <a:rPr sz="1400" spc="-50" dirty="0">
                          <a:solidFill>
                            <a:srgbClr val="2A3990"/>
                          </a:solidFill>
                          <a:latin typeface="微軟正黑體"/>
                          <a:cs typeface="微軟正黑體"/>
                        </a:rPr>
                        <a:t>的</a:t>
                      </a:r>
                      <a:r>
                        <a:rPr sz="1400" spc="-10" dirty="0">
                          <a:solidFill>
                            <a:srgbClr val="2A3990"/>
                          </a:solidFill>
                          <a:latin typeface="微軟正黑體"/>
                          <a:cs typeface="微軟正黑體"/>
                        </a:rPr>
                        <a:t>野外生活經驗</a:t>
                      </a:r>
                      <a:r>
                        <a:rPr sz="1400" spc="500" dirty="0">
                          <a:solidFill>
                            <a:srgbClr val="2A3990"/>
                          </a:solidFill>
                          <a:latin typeface="微軟正黑體"/>
                          <a:cs typeface="微軟正黑體"/>
                        </a:rPr>
                        <a:t> </a:t>
                      </a:r>
                      <a:r>
                        <a:rPr sz="1400" dirty="0">
                          <a:solidFill>
                            <a:srgbClr val="2A3990"/>
                          </a:solidFill>
                          <a:latin typeface="微軟正黑體"/>
                          <a:cs typeface="微軟正黑體"/>
                        </a:rPr>
                        <a:t>(至少需含3天</a:t>
                      </a:r>
                      <a:r>
                        <a:rPr sz="1400" spc="-50" dirty="0">
                          <a:solidFill>
                            <a:srgbClr val="2A3990"/>
                          </a:solidFill>
                          <a:latin typeface="微軟正黑體"/>
                          <a:cs typeface="微軟正黑體"/>
                        </a:rPr>
                        <a:t>2</a:t>
                      </a:r>
                      <a:r>
                        <a:rPr sz="1400" dirty="0">
                          <a:solidFill>
                            <a:srgbClr val="2A3990"/>
                          </a:solidFill>
                          <a:latin typeface="微軟正黑體"/>
                          <a:cs typeface="微軟正黑體"/>
                        </a:rPr>
                        <a:t>夜露營1</a:t>
                      </a:r>
                      <a:r>
                        <a:rPr sz="1400" spc="-20" dirty="0">
                          <a:solidFill>
                            <a:srgbClr val="2A3990"/>
                          </a:solidFill>
                          <a:latin typeface="微軟正黑體"/>
                          <a:cs typeface="微軟正黑體"/>
                        </a:rPr>
                        <a:t>次)。且必須參加所</a:t>
                      </a:r>
                      <a:r>
                        <a:rPr sz="1400" dirty="0">
                          <a:solidFill>
                            <a:srgbClr val="2A3990"/>
                          </a:solidFill>
                          <a:latin typeface="微軟正黑體"/>
                          <a:cs typeface="微軟正黑體"/>
                        </a:rPr>
                        <a:t>屬</a:t>
                      </a:r>
                      <a:r>
                        <a:rPr sz="1400" b="1" dirty="0">
                          <a:solidFill>
                            <a:srgbClr val="FF0000"/>
                          </a:solidFill>
                          <a:latin typeface="微軟正黑體"/>
                          <a:cs typeface="微軟正黑體"/>
                        </a:rPr>
                        <a:t>童軍團</a:t>
                      </a:r>
                      <a:r>
                        <a:rPr sz="1400" spc="-25" dirty="0">
                          <a:solidFill>
                            <a:srgbClr val="2A3990"/>
                          </a:solidFill>
                          <a:latin typeface="微軟正黑體"/>
                          <a:cs typeface="微軟正黑體"/>
                        </a:rPr>
                        <a:t>之露</a:t>
                      </a:r>
                      <a:r>
                        <a:rPr sz="1400" dirty="0">
                          <a:solidFill>
                            <a:srgbClr val="2A3990"/>
                          </a:solidFill>
                          <a:latin typeface="微軟正黑體"/>
                          <a:cs typeface="微軟正黑體"/>
                        </a:rPr>
                        <a:t>營1</a:t>
                      </a:r>
                      <a:r>
                        <a:rPr sz="1400" spc="-15" dirty="0">
                          <a:solidFill>
                            <a:srgbClr val="2A3990"/>
                          </a:solidFill>
                          <a:latin typeface="微軟正黑體"/>
                          <a:cs typeface="微軟正黑體"/>
                        </a:rPr>
                        <a:t>次以上。</a:t>
                      </a:r>
                      <a:endParaRPr sz="1400">
                        <a:latin typeface="微軟正黑體"/>
                        <a:cs typeface="微軟正黑體"/>
                      </a:endParaRPr>
                    </a:p>
                    <a:p>
                      <a:pPr marL="91440" marR="26670">
                        <a:lnSpc>
                          <a:spcPct val="100000"/>
                        </a:lnSpc>
                        <a:spcBef>
                          <a:spcPts val="1200"/>
                        </a:spcBef>
                      </a:pPr>
                      <a:r>
                        <a:rPr sz="1400" dirty="0">
                          <a:solidFill>
                            <a:srgbClr val="2A3990"/>
                          </a:solidFill>
                          <a:latin typeface="微軟正黑體"/>
                          <a:cs typeface="微軟正黑體"/>
                        </a:rPr>
                        <a:t>7.5</a:t>
                      </a:r>
                      <a:r>
                        <a:rPr sz="1400" spc="-5" dirty="0">
                          <a:solidFill>
                            <a:srgbClr val="2A3990"/>
                          </a:solidFill>
                          <a:latin typeface="微軟正黑體"/>
                          <a:cs typeface="微軟正黑體"/>
                        </a:rPr>
                        <a:t> 曾有</a:t>
                      </a:r>
                      <a:r>
                        <a:rPr sz="1400" b="1" spc="-20" dirty="0">
                          <a:solidFill>
                            <a:srgbClr val="0000FF"/>
                          </a:solidFill>
                          <a:latin typeface="微軟正黑體"/>
                          <a:cs typeface="微軟正黑體"/>
                        </a:rPr>
                        <a:t>乾糧旅</a:t>
                      </a:r>
                      <a:r>
                        <a:rPr sz="1400" b="1" spc="-5" dirty="0">
                          <a:solidFill>
                            <a:srgbClr val="0000FF"/>
                          </a:solidFill>
                          <a:latin typeface="微軟正黑體"/>
                          <a:cs typeface="微軟正黑體"/>
                        </a:rPr>
                        <a:t>行或生火旅行</a:t>
                      </a:r>
                      <a:r>
                        <a:rPr sz="1400" b="1" spc="-50" dirty="0">
                          <a:solidFill>
                            <a:srgbClr val="FF0000"/>
                          </a:solidFill>
                          <a:latin typeface="微軟正黑體"/>
                          <a:cs typeface="微軟正黑體"/>
                        </a:rPr>
                        <a:t>，</a:t>
                      </a:r>
                      <a:r>
                        <a:rPr sz="1400" b="1" dirty="0">
                          <a:solidFill>
                            <a:srgbClr val="FF0000"/>
                          </a:solidFill>
                          <a:latin typeface="微軟正黑體"/>
                          <a:cs typeface="微軟正黑體"/>
                        </a:rPr>
                        <a:t>行程</a:t>
                      </a:r>
                      <a:r>
                        <a:rPr sz="1400" b="1" spc="-10" dirty="0">
                          <a:solidFill>
                            <a:srgbClr val="FF0000"/>
                          </a:solidFill>
                          <a:latin typeface="微軟正黑體"/>
                          <a:cs typeface="微軟正黑體"/>
                        </a:rPr>
                        <a:t>10</a:t>
                      </a:r>
                      <a:r>
                        <a:rPr sz="1400" b="1" dirty="0">
                          <a:solidFill>
                            <a:srgbClr val="FF0000"/>
                          </a:solidFill>
                          <a:latin typeface="微軟正黑體"/>
                          <a:cs typeface="微軟正黑體"/>
                        </a:rPr>
                        <a:t>公里</a:t>
                      </a:r>
                      <a:r>
                        <a:rPr sz="1400" spc="-50" dirty="0">
                          <a:solidFill>
                            <a:srgbClr val="2A3990"/>
                          </a:solidFill>
                          <a:latin typeface="微軟正黑體"/>
                          <a:cs typeface="微軟正黑體"/>
                        </a:rPr>
                        <a:t>以</a:t>
                      </a:r>
                      <a:r>
                        <a:rPr sz="1400" spc="-10" dirty="0">
                          <a:solidFill>
                            <a:srgbClr val="2A3990"/>
                          </a:solidFill>
                          <a:latin typeface="微軟正黑體"/>
                          <a:cs typeface="微軟正黑體"/>
                        </a:rPr>
                        <a:t>上的經驗，並</a:t>
                      </a:r>
                      <a:r>
                        <a:rPr sz="1400" spc="-50" dirty="0">
                          <a:solidFill>
                            <a:srgbClr val="2A3990"/>
                          </a:solidFill>
                          <a:latin typeface="微軟正黑體"/>
                          <a:cs typeface="微軟正黑體"/>
                        </a:rPr>
                        <a:t> </a:t>
                      </a:r>
                      <a:r>
                        <a:rPr sz="1400" dirty="0">
                          <a:solidFill>
                            <a:srgbClr val="2A3990"/>
                          </a:solidFill>
                          <a:latin typeface="微軟正黑體"/>
                          <a:cs typeface="微軟正黑體"/>
                        </a:rPr>
                        <a:t>能做</a:t>
                      </a:r>
                      <a:r>
                        <a:rPr sz="1400" spc="-15" dirty="0">
                          <a:solidFill>
                            <a:srgbClr val="0000FF"/>
                          </a:solidFill>
                          <a:latin typeface="微軟正黑體"/>
                          <a:cs typeface="微軟正黑體"/>
                        </a:rPr>
                        <a:t>書面報告</a:t>
                      </a:r>
                      <a:endParaRPr sz="1400">
                        <a:latin typeface="微軟正黑體"/>
                        <a:cs typeface="微軟正黑體"/>
                      </a:endParaRPr>
                    </a:p>
                  </a:txBody>
                  <a:tcPr marL="0" marR="0" marT="7112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ECDD0"/>
                    </a:solidFill>
                  </a:tcPr>
                </a:tc>
                <a:tc>
                  <a:txBody>
                    <a:bodyPr/>
                    <a:lstStyle/>
                    <a:p>
                      <a:pPr marL="91440" marR="90805">
                        <a:lnSpc>
                          <a:spcPct val="100000"/>
                        </a:lnSpc>
                        <a:spcBef>
                          <a:spcPts val="1325"/>
                        </a:spcBef>
                      </a:pPr>
                      <a:r>
                        <a:rPr sz="1400" dirty="0">
                          <a:solidFill>
                            <a:srgbClr val="2A3990"/>
                          </a:solidFill>
                          <a:latin typeface="微軟正黑體"/>
                          <a:cs typeface="微軟正黑體"/>
                        </a:rPr>
                        <a:t>5.1</a:t>
                      </a:r>
                      <a:r>
                        <a:rPr sz="1400" spc="-40" dirty="0">
                          <a:solidFill>
                            <a:srgbClr val="2A3990"/>
                          </a:solidFill>
                          <a:latin typeface="微軟正黑體"/>
                          <a:cs typeface="微軟正黑體"/>
                        </a:rPr>
                        <a:t> 能</a:t>
                      </a:r>
                      <a:r>
                        <a:rPr sz="1400" b="1" spc="-5" dirty="0">
                          <a:solidFill>
                            <a:srgbClr val="FF0000"/>
                          </a:solidFill>
                          <a:latin typeface="微軟正黑體"/>
                          <a:cs typeface="微軟正黑體"/>
                        </a:rPr>
                        <a:t>參與設計</a:t>
                      </a:r>
                      <a:r>
                        <a:rPr sz="1400" dirty="0">
                          <a:solidFill>
                            <a:srgbClr val="2A3990"/>
                          </a:solidFill>
                          <a:latin typeface="微軟正黑體"/>
                          <a:cs typeface="微軟正黑體"/>
                        </a:rPr>
                        <a:t>2</a:t>
                      </a:r>
                      <a:r>
                        <a:rPr sz="1400" spc="-10" dirty="0">
                          <a:solidFill>
                            <a:srgbClr val="2A3990"/>
                          </a:solidFill>
                          <a:latin typeface="微軟正黑體"/>
                          <a:cs typeface="微軟正黑體"/>
                        </a:rPr>
                        <a:t>天</a:t>
                      </a:r>
                      <a:r>
                        <a:rPr sz="1400" dirty="0">
                          <a:solidFill>
                            <a:srgbClr val="2A3990"/>
                          </a:solidFill>
                          <a:latin typeface="微軟正黑體"/>
                          <a:cs typeface="微軟正黑體"/>
                        </a:rPr>
                        <a:t>1</a:t>
                      </a:r>
                      <a:r>
                        <a:rPr sz="1400" spc="-50" dirty="0">
                          <a:solidFill>
                            <a:srgbClr val="2A3990"/>
                          </a:solidFill>
                          <a:latin typeface="微軟正黑體"/>
                          <a:cs typeface="微軟正黑體"/>
                        </a:rPr>
                        <a:t>夜</a:t>
                      </a:r>
                      <a:r>
                        <a:rPr sz="1400" b="1" dirty="0">
                          <a:solidFill>
                            <a:srgbClr val="0000FF"/>
                          </a:solidFill>
                          <a:latin typeface="微軟正黑體"/>
                          <a:cs typeface="微軟正黑體"/>
                        </a:rPr>
                        <a:t>小隊露營</a:t>
                      </a:r>
                      <a:r>
                        <a:rPr sz="1400" spc="-10" dirty="0">
                          <a:solidFill>
                            <a:srgbClr val="2A3990"/>
                          </a:solidFill>
                          <a:latin typeface="微軟正黑體"/>
                          <a:cs typeface="微軟正黑體"/>
                        </a:rPr>
                        <a:t>(包括小隊及個人的裝備，並付器材單、菜單、活動日</a:t>
                      </a:r>
                      <a:r>
                        <a:rPr sz="1400" spc="-5" dirty="0">
                          <a:solidFill>
                            <a:srgbClr val="2A3990"/>
                          </a:solidFill>
                          <a:latin typeface="微軟正黑體"/>
                          <a:cs typeface="微軟正黑體"/>
                        </a:rPr>
                        <a:t>程表、營地配置圖)。</a:t>
                      </a:r>
                      <a:r>
                        <a:rPr sz="1400" spc="-10" dirty="0">
                          <a:solidFill>
                            <a:srgbClr val="2A3990"/>
                          </a:solidFill>
                          <a:latin typeface="微軟正黑體"/>
                          <a:cs typeface="微軟正黑體"/>
                        </a:rPr>
                        <a:t>並</a:t>
                      </a:r>
                      <a:r>
                        <a:rPr sz="1400" b="1" spc="-10" dirty="0">
                          <a:solidFill>
                            <a:srgbClr val="FF0000"/>
                          </a:solidFill>
                          <a:latin typeface="微軟正黑體"/>
                          <a:cs typeface="微軟正黑體"/>
                        </a:rPr>
                        <a:t>協助</a:t>
                      </a:r>
                      <a:r>
                        <a:rPr sz="1400" spc="-10" dirty="0">
                          <a:solidFill>
                            <a:srgbClr val="2A3990"/>
                          </a:solidFill>
                          <a:latin typeface="微軟正黑體"/>
                          <a:cs typeface="微軟正黑體"/>
                        </a:rPr>
                        <a:t>該露營之</a:t>
                      </a:r>
                      <a:r>
                        <a:rPr sz="1400" b="1" spc="-30" dirty="0">
                          <a:solidFill>
                            <a:srgbClr val="FF0000"/>
                          </a:solidFill>
                          <a:latin typeface="微軟正黑體"/>
                          <a:cs typeface="微軟正黑體"/>
                        </a:rPr>
                        <a:t>工作</a:t>
                      </a:r>
                      <a:r>
                        <a:rPr sz="1400" b="1" dirty="0">
                          <a:solidFill>
                            <a:srgbClr val="FF0000"/>
                          </a:solidFill>
                          <a:latin typeface="微軟正黑體"/>
                          <a:cs typeface="微軟正黑體"/>
                        </a:rPr>
                        <a:t>人員</a:t>
                      </a:r>
                      <a:r>
                        <a:rPr sz="1400" spc="-5" dirty="0">
                          <a:solidFill>
                            <a:srgbClr val="2A3990"/>
                          </a:solidFill>
                          <a:latin typeface="微軟正黑體"/>
                          <a:cs typeface="微軟正黑體"/>
                        </a:rPr>
                        <a:t>(具有</a:t>
                      </a:r>
                      <a:r>
                        <a:rPr sz="1400" dirty="0">
                          <a:solidFill>
                            <a:srgbClr val="0000FF"/>
                          </a:solidFill>
                          <a:latin typeface="微軟正黑體"/>
                          <a:cs typeface="微軟正黑體"/>
                        </a:rPr>
                        <a:t>書面資料</a:t>
                      </a:r>
                      <a:r>
                        <a:rPr sz="1400" spc="-50" dirty="0">
                          <a:solidFill>
                            <a:srgbClr val="2A3990"/>
                          </a:solidFill>
                          <a:latin typeface="微軟正黑體"/>
                          <a:cs typeface="微軟正黑體"/>
                        </a:rPr>
                        <a:t>)</a:t>
                      </a:r>
                      <a:endParaRPr sz="1400">
                        <a:latin typeface="微軟正黑體"/>
                        <a:cs typeface="微軟正黑體"/>
                      </a:endParaRPr>
                    </a:p>
                    <a:p>
                      <a:pPr marL="91440" marR="109855">
                        <a:lnSpc>
                          <a:spcPct val="100000"/>
                        </a:lnSpc>
                        <a:spcBef>
                          <a:spcPts val="1205"/>
                        </a:spcBef>
                      </a:pPr>
                      <a:r>
                        <a:rPr sz="1400" dirty="0">
                          <a:solidFill>
                            <a:srgbClr val="2A3990"/>
                          </a:solidFill>
                          <a:latin typeface="微軟正黑體"/>
                          <a:cs typeface="微軟正黑體"/>
                        </a:rPr>
                        <a:t>5.4</a:t>
                      </a:r>
                      <a:r>
                        <a:rPr sz="1400" spc="-5" dirty="0">
                          <a:solidFill>
                            <a:srgbClr val="2A3990"/>
                          </a:solidFill>
                          <a:latin typeface="微軟正黑體"/>
                          <a:cs typeface="微軟正黑體"/>
                        </a:rPr>
                        <a:t> 累積有</a:t>
                      </a:r>
                      <a:r>
                        <a:rPr sz="1400" b="1" spc="-10" dirty="0">
                          <a:solidFill>
                            <a:srgbClr val="FF0000"/>
                          </a:solidFill>
                          <a:latin typeface="微軟正黑體"/>
                          <a:cs typeface="微軟正黑體"/>
                        </a:rPr>
                        <a:t>6</a:t>
                      </a:r>
                      <a:r>
                        <a:rPr sz="1400" b="1" dirty="0">
                          <a:solidFill>
                            <a:srgbClr val="FF0000"/>
                          </a:solidFill>
                          <a:latin typeface="微軟正黑體"/>
                          <a:cs typeface="微軟正黑體"/>
                        </a:rPr>
                        <a:t>夜</a:t>
                      </a:r>
                      <a:r>
                        <a:rPr sz="1400" dirty="0">
                          <a:solidFill>
                            <a:srgbClr val="2A3990"/>
                          </a:solidFill>
                          <a:latin typeface="微軟正黑體"/>
                          <a:cs typeface="微軟正黑體"/>
                        </a:rPr>
                        <a:t>以上</a:t>
                      </a:r>
                      <a:r>
                        <a:rPr sz="1400" b="1" spc="-50" dirty="0">
                          <a:solidFill>
                            <a:srgbClr val="0000FF"/>
                          </a:solidFill>
                          <a:latin typeface="微軟正黑體"/>
                          <a:cs typeface="微軟正黑體"/>
                        </a:rPr>
                        <a:t>童</a:t>
                      </a:r>
                      <a:r>
                        <a:rPr sz="1400" b="1" dirty="0">
                          <a:solidFill>
                            <a:srgbClr val="0000FF"/>
                          </a:solidFill>
                          <a:latin typeface="微軟正黑體"/>
                          <a:cs typeface="微軟正黑體"/>
                        </a:rPr>
                        <a:t>軍露營</a:t>
                      </a:r>
                      <a:r>
                        <a:rPr sz="1400" spc="-10" dirty="0">
                          <a:solidFill>
                            <a:srgbClr val="2A3990"/>
                          </a:solidFill>
                          <a:latin typeface="微軟正黑體"/>
                          <a:cs typeface="微軟正黑體"/>
                        </a:rPr>
                        <a:t>的野外生活經</a:t>
                      </a:r>
                      <a:r>
                        <a:rPr sz="1400" dirty="0">
                          <a:solidFill>
                            <a:srgbClr val="2A3990"/>
                          </a:solidFill>
                          <a:latin typeface="微軟正黑體"/>
                          <a:cs typeface="微軟正黑體"/>
                        </a:rPr>
                        <a:t>驗(需在</a:t>
                      </a:r>
                      <a:r>
                        <a:rPr sz="1400" b="1" spc="-10" dirty="0">
                          <a:solidFill>
                            <a:srgbClr val="FF0000"/>
                          </a:solidFill>
                          <a:latin typeface="微軟正黑體"/>
                          <a:cs typeface="微軟正黑體"/>
                        </a:rPr>
                        <a:t>2</a:t>
                      </a:r>
                      <a:r>
                        <a:rPr sz="1400" b="1" dirty="0">
                          <a:solidFill>
                            <a:srgbClr val="FF0000"/>
                          </a:solidFill>
                          <a:latin typeface="微軟正黑體"/>
                          <a:cs typeface="微軟正黑體"/>
                        </a:rPr>
                        <a:t>個以上</a:t>
                      </a:r>
                      <a:r>
                        <a:rPr sz="1400" spc="-25" dirty="0">
                          <a:solidFill>
                            <a:srgbClr val="2A3990"/>
                          </a:solidFill>
                          <a:latin typeface="微軟正黑體"/>
                          <a:cs typeface="微軟正黑體"/>
                        </a:rPr>
                        <a:t>之營</a:t>
                      </a:r>
                      <a:r>
                        <a:rPr sz="1400" spc="-15" dirty="0">
                          <a:solidFill>
                            <a:srgbClr val="2A3990"/>
                          </a:solidFill>
                          <a:latin typeface="微軟正黑體"/>
                          <a:cs typeface="微軟正黑體"/>
                        </a:rPr>
                        <a:t>地露營)。並參加所屬</a:t>
                      </a:r>
                      <a:r>
                        <a:rPr sz="1400" b="1" spc="-10" dirty="0">
                          <a:solidFill>
                            <a:srgbClr val="FF0000"/>
                          </a:solidFill>
                          <a:latin typeface="微軟正黑體"/>
                          <a:cs typeface="微軟正黑體"/>
                        </a:rPr>
                        <a:t>童軍團或縣(市)</a:t>
                      </a:r>
                      <a:r>
                        <a:rPr sz="1400" spc="-20" dirty="0">
                          <a:solidFill>
                            <a:srgbClr val="2A3990"/>
                          </a:solidFill>
                          <a:latin typeface="微軟正黑體"/>
                          <a:cs typeface="微軟正黑體"/>
                        </a:rPr>
                        <a:t>以上童</a:t>
                      </a:r>
                      <a:r>
                        <a:rPr sz="1400" dirty="0">
                          <a:solidFill>
                            <a:srgbClr val="2A3990"/>
                          </a:solidFill>
                          <a:latin typeface="微軟正黑體"/>
                          <a:cs typeface="微軟正黑體"/>
                        </a:rPr>
                        <a:t>軍會主辦之露營1</a:t>
                      </a:r>
                      <a:r>
                        <a:rPr sz="1400" spc="-25" dirty="0">
                          <a:solidFill>
                            <a:srgbClr val="2A3990"/>
                          </a:solidFill>
                          <a:latin typeface="微軟正黑體"/>
                          <a:cs typeface="微軟正黑體"/>
                        </a:rPr>
                        <a:t>次以</a:t>
                      </a:r>
                      <a:r>
                        <a:rPr sz="1400" dirty="0">
                          <a:solidFill>
                            <a:srgbClr val="2A3990"/>
                          </a:solidFill>
                          <a:latin typeface="微軟正黑體"/>
                          <a:cs typeface="微軟正黑體"/>
                        </a:rPr>
                        <a:t>上。且有</a:t>
                      </a:r>
                      <a:r>
                        <a:rPr sz="1400" dirty="0">
                          <a:solidFill>
                            <a:srgbClr val="0000FF"/>
                          </a:solidFill>
                          <a:latin typeface="微軟正黑體"/>
                          <a:cs typeface="微軟正黑體"/>
                        </a:rPr>
                        <a:t>紀錄可查</a:t>
                      </a:r>
                      <a:r>
                        <a:rPr sz="1400" spc="-50" dirty="0">
                          <a:solidFill>
                            <a:srgbClr val="2A3990"/>
                          </a:solidFill>
                          <a:latin typeface="微軟正黑體"/>
                          <a:cs typeface="微軟正黑體"/>
                        </a:rPr>
                        <a:t>。</a:t>
                      </a:r>
                      <a:endParaRPr sz="1400">
                        <a:latin typeface="微軟正黑體"/>
                        <a:cs typeface="微軟正黑體"/>
                      </a:endParaRPr>
                    </a:p>
                  </a:txBody>
                  <a:tcPr marL="0" marR="0" marT="168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ECDD0"/>
                    </a:solidFill>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459"/>
                        </a:spcBef>
                      </a:pPr>
                      <a:endParaRPr sz="1400">
                        <a:latin typeface="Times New Roman"/>
                        <a:cs typeface="Times New Roman"/>
                      </a:endParaRPr>
                    </a:p>
                    <a:p>
                      <a:pPr marL="92075" marR="245745">
                        <a:lnSpc>
                          <a:spcPct val="100000"/>
                        </a:lnSpc>
                      </a:pPr>
                      <a:r>
                        <a:rPr sz="1400" dirty="0">
                          <a:solidFill>
                            <a:srgbClr val="2A3990"/>
                          </a:solidFill>
                          <a:latin typeface="微軟正黑體"/>
                          <a:cs typeface="微軟正黑體"/>
                        </a:rPr>
                        <a:t>5.</a:t>
                      </a:r>
                      <a:r>
                        <a:rPr sz="1400" spc="-35" dirty="0">
                          <a:solidFill>
                            <a:srgbClr val="2A3990"/>
                          </a:solidFill>
                          <a:latin typeface="微軟正黑體"/>
                          <a:cs typeface="微軟正黑體"/>
                        </a:rPr>
                        <a:t> 累積</a:t>
                      </a:r>
                      <a:r>
                        <a:rPr sz="1400" b="1" spc="-10" dirty="0">
                          <a:solidFill>
                            <a:srgbClr val="FF0000"/>
                          </a:solidFill>
                          <a:latin typeface="微軟正黑體"/>
                          <a:cs typeface="微軟正黑體"/>
                        </a:rPr>
                        <a:t>10</a:t>
                      </a:r>
                      <a:r>
                        <a:rPr sz="1400" b="1" dirty="0">
                          <a:solidFill>
                            <a:srgbClr val="FF0000"/>
                          </a:solidFill>
                          <a:latin typeface="微軟正黑體"/>
                          <a:cs typeface="微軟正黑體"/>
                        </a:rPr>
                        <a:t>夜</a:t>
                      </a:r>
                      <a:r>
                        <a:rPr sz="1400" spc="-50" dirty="0">
                          <a:solidFill>
                            <a:srgbClr val="2A3990"/>
                          </a:solidFill>
                          <a:latin typeface="微軟正黑體"/>
                          <a:cs typeface="微軟正黑體"/>
                        </a:rPr>
                        <a:t>以</a:t>
                      </a:r>
                      <a:r>
                        <a:rPr sz="1400" spc="-10" dirty="0">
                          <a:solidFill>
                            <a:srgbClr val="2A3990"/>
                          </a:solidFill>
                          <a:latin typeface="微軟正黑體"/>
                          <a:cs typeface="微軟正黑體"/>
                        </a:rPr>
                        <a:t>上的露營經驗</a:t>
                      </a:r>
                      <a:endParaRPr sz="1400">
                        <a:latin typeface="微軟正黑體"/>
                        <a:cs typeface="微軟正黑體"/>
                      </a:endParaRPr>
                    </a:p>
                    <a:p>
                      <a:pPr marL="92075" marR="12700">
                        <a:lnSpc>
                          <a:spcPct val="100000"/>
                        </a:lnSpc>
                      </a:pPr>
                      <a:r>
                        <a:rPr sz="1400" dirty="0">
                          <a:solidFill>
                            <a:srgbClr val="2A3990"/>
                          </a:solidFill>
                          <a:latin typeface="微軟正黑體"/>
                          <a:cs typeface="微軟正黑體"/>
                        </a:rPr>
                        <a:t>（須在</a:t>
                      </a:r>
                      <a:r>
                        <a:rPr sz="1400" b="1" spc="-5" dirty="0">
                          <a:solidFill>
                            <a:srgbClr val="FF0000"/>
                          </a:solidFill>
                          <a:latin typeface="微軟正黑體"/>
                          <a:cs typeface="微軟正黑體"/>
                        </a:rPr>
                        <a:t>3個不同營地</a:t>
                      </a:r>
                      <a:r>
                        <a:rPr sz="1400" spc="-5" dirty="0">
                          <a:solidFill>
                            <a:srgbClr val="2A3990"/>
                          </a:solidFill>
                          <a:latin typeface="微軟正黑體"/>
                          <a:cs typeface="微軟正黑體"/>
                        </a:rPr>
                        <a:t>露營，至少參</a:t>
                      </a:r>
                      <a:r>
                        <a:rPr sz="1400" dirty="0">
                          <a:solidFill>
                            <a:srgbClr val="2A3990"/>
                          </a:solidFill>
                          <a:latin typeface="微軟正黑體"/>
                          <a:cs typeface="微軟正黑體"/>
                        </a:rPr>
                        <a:t>加1</a:t>
                      </a:r>
                      <a:r>
                        <a:rPr sz="1400" spc="-10" dirty="0">
                          <a:solidFill>
                            <a:srgbClr val="2A3990"/>
                          </a:solidFill>
                          <a:latin typeface="微軟正黑體"/>
                          <a:cs typeface="微軟正黑體"/>
                        </a:rPr>
                        <a:t>次</a:t>
                      </a:r>
                      <a:r>
                        <a:rPr sz="1400" b="1" dirty="0">
                          <a:solidFill>
                            <a:srgbClr val="FF0000"/>
                          </a:solidFill>
                          <a:latin typeface="微軟正黑體"/>
                          <a:cs typeface="微軟正黑體"/>
                        </a:rPr>
                        <a:t>縣（</a:t>
                      </a:r>
                      <a:r>
                        <a:rPr sz="1400" b="1" spc="-15" dirty="0">
                          <a:solidFill>
                            <a:srgbClr val="FF0000"/>
                          </a:solidFill>
                          <a:latin typeface="微軟正黑體"/>
                          <a:cs typeface="微軟正黑體"/>
                        </a:rPr>
                        <a:t>市</a:t>
                      </a:r>
                      <a:r>
                        <a:rPr sz="1400" b="1" dirty="0">
                          <a:solidFill>
                            <a:srgbClr val="FF0000"/>
                          </a:solidFill>
                          <a:latin typeface="微軟正黑體"/>
                          <a:cs typeface="微軟正黑體"/>
                        </a:rPr>
                        <a:t>）以上</a:t>
                      </a:r>
                      <a:r>
                        <a:rPr sz="1400" dirty="0">
                          <a:solidFill>
                            <a:srgbClr val="2A3990"/>
                          </a:solidFill>
                          <a:latin typeface="微軟正黑體"/>
                          <a:cs typeface="微軟正黑體"/>
                        </a:rPr>
                        <a:t>或經所屬縣</a:t>
                      </a:r>
                      <a:endParaRPr sz="1400">
                        <a:latin typeface="微軟正黑體"/>
                        <a:cs typeface="微軟正黑體"/>
                      </a:endParaRPr>
                    </a:p>
                    <a:p>
                      <a:pPr marL="92075" marR="113664">
                        <a:lnSpc>
                          <a:spcPct val="100000"/>
                        </a:lnSpc>
                      </a:pPr>
                      <a:r>
                        <a:rPr sz="1400" dirty="0">
                          <a:solidFill>
                            <a:srgbClr val="2A3990"/>
                          </a:solidFill>
                          <a:latin typeface="微軟正黑體"/>
                          <a:cs typeface="微軟正黑體"/>
                        </a:rPr>
                        <a:t>（市）</a:t>
                      </a:r>
                      <a:r>
                        <a:rPr sz="1400" spc="-15" dirty="0">
                          <a:solidFill>
                            <a:srgbClr val="2A3990"/>
                          </a:solidFill>
                          <a:latin typeface="微軟正黑體"/>
                          <a:cs typeface="微軟正黑體"/>
                        </a:rPr>
                        <a:t>童軍會核</a:t>
                      </a:r>
                      <a:r>
                        <a:rPr sz="1400" dirty="0">
                          <a:solidFill>
                            <a:srgbClr val="2A3990"/>
                          </a:solidFill>
                          <a:latin typeface="微軟正黑體"/>
                          <a:cs typeface="微軟正黑體"/>
                        </a:rPr>
                        <a:t>可</a:t>
                      </a:r>
                      <a:r>
                        <a:rPr sz="1400" b="1" spc="-10" dirty="0">
                          <a:solidFill>
                            <a:srgbClr val="FF0000"/>
                          </a:solidFill>
                          <a:latin typeface="微軟正黑體"/>
                          <a:cs typeface="微軟正黑體"/>
                        </a:rPr>
                        <a:t>3團以上聯團</a:t>
                      </a:r>
                      <a:r>
                        <a:rPr sz="1400" dirty="0">
                          <a:solidFill>
                            <a:srgbClr val="2A3990"/>
                          </a:solidFill>
                          <a:latin typeface="微軟正黑體"/>
                          <a:cs typeface="微軟正黑體"/>
                        </a:rPr>
                        <a:t>之露營活動）</a:t>
                      </a:r>
                      <a:r>
                        <a:rPr sz="1400" spc="-50" dirty="0">
                          <a:solidFill>
                            <a:srgbClr val="2A3990"/>
                          </a:solidFill>
                          <a:latin typeface="微軟正黑體"/>
                          <a:cs typeface="微軟正黑體"/>
                        </a:rPr>
                        <a:t>且</a:t>
                      </a:r>
                      <a:r>
                        <a:rPr sz="1400" dirty="0">
                          <a:solidFill>
                            <a:srgbClr val="2A3990"/>
                          </a:solidFill>
                          <a:latin typeface="微軟正黑體"/>
                          <a:cs typeface="微軟正黑體"/>
                        </a:rPr>
                        <a:t>有</a:t>
                      </a:r>
                      <a:r>
                        <a:rPr sz="1400" dirty="0">
                          <a:solidFill>
                            <a:srgbClr val="0000FF"/>
                          </a:solidFill>
                          <a:latin typeface="微軟正黑體"/>
                          <a:cs typeface="微軟正黑體"/>
                        </a:rPr>
                        <a:t>紀錄可查</a:t>
                      </a:r>
                      <a:r>
                        <a:rPr sz="1400" spc="-50" dirty="0">
                          <a:solidFill>
                            <a:srgbClr val="2A3990"/>
                          </a:solidFill>
                          <a:latin typeface="微軟正黑體"/>
                          <a:cs typeface="微軟正黑體"/>
                        </a:rPr>
                        <a:t>。</a:t>
                      </a:r>
                      <a:endParaRPr sz="1400">
                        <a:latin typeface="微軟正黑體"/>
                        <a:cs typeface="微軟正黑體"/>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ECDD0"/>
                    </a:solidFill>
                  </a:tcPr>
                </a:tc>
                <a:tc>
                  <a:txBody>
                    <a:bodyPr/>
                    <a:lstStyle/>
                    <a:p>
                      <a:pPr marR="48895">
                        <a:lnSpc>
                          <a:spcPct val="100000"/>
                        </a:lnSpc>
                      </a:pPr>
                      <a:endParaRPr sz="1400">
                        <a:latin typeface="Times New Roman"/>
                        <a:cs typeface="Times New Roman"/>
                      </a:endParaRPr>
                    </a:p>
                    <a:p>
                      <a:pPr marR="48895">
                        <a:lnSpc>
                          <a:spcPct val="100000"/>
                        </a:lnSpc>
                      </a:pPr>
                      <a:endParaRPr sz="1400">
                        <a:latin typeface="Times New Roman"/>
                        <a:cs typeface="Times New Roman"/>
                      </a:endParaRPr>
                    </a:p>
                    <a:p>
                      <a:pPr marR="48895">
                        <a:lnSpc>
                          <a:spcPct val="100000"/>
                        </a:lnSpc>
                      </a:pPr>
                      <a:endParaRPr sz="1400">
                        <a:latin typeface="Times New Roman"/>
                        <a:cs typeface="Times New Roman"/>
                      </a:endParaRPr>
                    </a:p>
                    <a:p>
                      <a:pPr marR="48895">
                        <a:lnSpc>
                          <a:spcPct val="100000"/>
                        </a:lnSpc>
                      </a:pPr>
                      <a:endParaRPr sz="1400">
                        <a:latin typeface="Times New Roman"/>
                        <a:cs typeface="Times New Roman"/>
                      </a:endParaRPr>
                    </a:p>
                    <a:p>
                      <a:pPr marR="48895">
                        <a:lnSpc>
                          <a:spcPct val="100000"/>
                        </a:lnSpc>
                        <a:spcBef>
                          <a:spcPts val="600"/>
                        </a:spcBef>
                      </a:pPr>
                      <a:endParaRPr sz="1400">
                        <a:latin typeface="Times New Roman"/>
                        <a:cs typeface="Times New Roman"/>
                      </a:endParaRPr>
                    </a:p>
                    <a:p>
                      <a:pPr marL="92075" marR="139700">
                        <a:lnSpc>
                          <a:spcPct val="100000"/>
                        </a:lnSpc>
                      </a:pPr>
                      <a:r>
                        <a:rPr sz="1400" spc="-10" dirty="0">
                          <a:solidFill>
                            <a:srgbClr val="2A3990"/>
                          </a:solidFill>
                          <a:latin typeface="微軟正黑體"/>
                          <a:cs typeface="微軟正黑體"/>
                        </a:rPr>
                        <a:t>5.</a:t>
                      </a:r>
                      <a:r>
                        <a:rPr sz="1400" spc="-5" dirty="0">
                          <a:solidFill>
                            <a:srgbClr val="2A3990"/>
                          </a:solidFill>
                          <a:latin typeface="微軟正黑體"/>
                          <a:cs typeface="微軟正黑體"/>
                        </a:rPr>
                        <a:t> 曾</a:t>
                      </a:r>
                      <a:r>
                        <a:rPr sz="1400" b="1" dirty="0">
                          <a:solidFill>
                            <a:srgbClr val="FF0000"/>
                          </a:solidFill>
                          <a:latin typeface="微軟正黑體"/>
                          <a:cs typeface="微軟正黑體"/>
                        </a:rPr>
                        <a:t>協助團長領</a:t>
                      </a:r>
                      <a:r>
                        <a:rPr sz="1400" b="1" spc="-5" dirty="0">
                          <a:solidFill>
                            <a:srgbClr val="FF0000"/>
                          </a:solidFill>
                          <a:latin typeface="微軟正黑體"/>
                          <a:cs typeface="微軟正黑體"/>
                        </a:rPr>
                        <a:t>導小隊</a:t>
                      </a:r>
                      <a:r>
                        <a:rPr sz="1400" spc="-5" dirty="0">
                          <a:solidFill>
                            <a:srgbClr val="2A3990"/>
                          </a:solidFill>
                          <a:latin typeface="微軟正黑體"/>
                          <a:cs typeface="微軟正黑體"/>
                        </a:rPr>
                        <a:t>完成</a:t>
                      </a:r>
                      <a:r>
                        <a:rPr sz="1400" dirty="0">
                          <a:solidFill>
                            <a:srgbClr val="2A3990"/>
                          </a:solidFill>
                          <a:latin typeface="微軟正黑體"/>
                          <a:cs typeface="微軟正黑體"/>
                        </a:rPr>
                        <a:t>2</a:t>
                      </a:r>
                      <a:r>
                        <a:rPr sz="1400" spc="-5" dirty="0">
                          <a:solidFill>
                            <a:srgbClr val="2A3990"/>
                          </a:solidFill>
                          <a:latin typeface="微軟正黑體"/>
                          <a:cs typeface="微軟正黑體"/>
                        </a:rPr>
                        <a:t>次</a:t>
                      </a:r>
                      <a:r>
                        <a:rPr sz="1400" dirty="0">
                          <a:solidFill>
                            <a:srgbClr val="2A3990"/>
                          </a:solidFill>
                          <a:latin typeface="微軟正黑體"/>
                          <a:cs typeface="微軟正黑體"/>
                        </a:rPr>
                        <a:t>8小時以上或1次 </a:t>
                      </a:r>
                      <a:r>
                        <a:rPr sz="1400" b="1" spc="-10" dirty="0">
                          <a:solidFill>
                            <a:srgbClr val="FF0000"/>
                          </a:solidFill>
                          <a:latin typeface="微軟正黑體"/>
                          <a:cs typeface="微軟正黑體"/>
                        </a:rPr>
                        <a:t>24</a:t>
                      </a:r>
                      <a:r>
                        <a:rPr sz="1400" b="1" dirty="0">
                          <a:solidFill>
                            <a:srgbClr val="FF0000"/>
                          </a:solidFill>
                          <a:latin typeface="微軟正黑體"/>
                          <a:cs typeface="微軟正黑體"/>
                        </a:rPr>
                        <a:t>小時以上</a:t>
                      </a:r>
                      <a:r>
                        <a:rPr sz="1400" dirty="0">
                          <a:solidFill>
                            <a:srgbClr val="2A3990"/>
                          </a:solidFill>
                          <a:latin typeface="微軟正黑體"/>
                          <a:cs typeface="微軟正黑體"/>
                        </a:rPr>
                        <a:t>之</a:t>
                      </a:r>
                      <a:r>
                        <a:rPr sz="1400" b="1" dirty="0">
                          <a:solidFill>
                            <a:srgbClr val="0000FF"/>
                          </a:solidFill>
                          <a:latin typeface="微軟正黑體"/>
                          <a:cs typeface="微軟正黑體"/>
                        </a:rPr>
                        <a:t>長途旅行</a:t>
                      </a:r>
                      <a:r>
                        <a:rPr sz="1400" dirty="0">
                          <a:solidFill>
                            <a:srgbClr val="2A3990"/>
                          </a:solidFill>
                          <a:latin typeface="微軟正黑體"/>
                          <a:cs typeface="微軟正黑體"/>
                        </a:rPr>
                        <a:t>，並提</a:t>
                      </a:r>
                      <a:endParaRPr sz="1400">
                        <a:latin typeface="微軟正黑體"/>
                        <a:cs typeface="微軟正黑體"/>
                      </a:endParaRPr>
                    </a:p>
                    <a:p>
                      <a:pPr marL="92075">
                        <a:lnSpc>
                          <a:spcPct val="100000"/>
                        </a:lnSpc>
                      </a:pPr>
                      <a:r>
                        <a:rPr sz="1400" dirty="0">
                          <a:solidFill>
                            <a:srgbClr val="2A3990"/>
                          </a:solidFill>
                          <a:latin typeface="微軟正黑體"/>
                          <a:cs typeface="微軟正黑體"/>
                        </a:rPr>
                        <a:t>出完整</a:t>
                      </a:r>
                      <a:r>
                        <a:rPr sz="1400" spc="-10" dirty="0">
                          <a:solidFill>
                            <a:srgbClr val="0000FF"/>
                          </a:solidFill>
                          <a:latin typeface="微軟正黑體"/>
                          <a:cs typeface="微軟正黑體"/>
                        </a:rPr>
                        <a:t>書面記錄</a:t>
                      </a:r>
                      <a:r>
                        <a:rPr sz="1400" spc="-50" dirty="0">
                          <a:solidFill>
                            <a:srgbClr val="2A3990"/>
                          </a:solidFill>
                          <a:latin typeface="微軟正黑體"/>
                          <a:cs typeface="微軟正黑體"/>
                        </a:rPr>
                        <a:t>。</a:t>
                      </a:r>
                      <a:endParaRPr sz="1400">
                        <a:latin typeface="微軟正黑體"/>
                        <a:cs typeface="微軟正黑體"/>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ECDD0"/>
                    </a:solidFill>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600"/>
                        </a:spcBef>
                      </a:pPr>
                      <a:endParaRPr sz="1400">
                        <a:latin typeface="Times New Roman"/>
                        <a:cs typeface="Times New Roman"/>
                      </a:endParaRPr>
                    </a:p>
                    <a:p>
                      <a:pPr marL="92075" marR="103505" algn="just">
                        <a:lnSpc>
                          <a:spcPct val="100000"/>
                        </a:lnSpc>
                      </a:pPr>
                      <a:r>
                        <a:rPr sz="1400" dirty="0">
                          <a:solidFill>
                            <a:srgbClr val="2A3990"/>
                          </a:solidFill>
                          <a:latin typeface="微軟正黑體"/>
                          <a:cs typeface="微軟正黑體"/>
                        </a:rPr>
                        <a:t>6.</a:t>
                      </a:r>
                      <a:r>
                        <a:rPr sz="1400" spc="-45" dirty="0">
                          <a:solidFill>
                            <a:srgbClr val="2A3990"/>
                          </a:solidFill>
                          <a:latin typeface="微軟正黑體"/>
                          <a:cs typeface="微軟正黑體"/>
                        </a:rPr>
                        <a:t> 曾</a:t>
                      </a:r>
                      <a:r>
                        <a:rPr sz="1400" b="1" spc="-10" dirty="0">
                          <a:solidFill>
                            <a:srgbClr val="FF0000"/>
                          </a:solidFill>
                          <a:latin typeface="微軟正黑體"/>
                          <a:cs typeface="微軟正黑體"/>
                        </a:rPr>
                        <a:t>規劃及帶領小隊</a:t>
                      </a:r>
                      <a:r>
                        <a:rPr sz="1400" spc="-10" dirty="0">
                          <a:solidFill>
                            <a:srgbClr val="2A3990"/>
                          </a:solidFill>
                          <a:latin typeface="微軟正黑體"/>
                          <a:cs typeface="微軟正黑體"/>
                        </a:rPr>
                        <a:t>做</a:t>
                      </a:r>
                      <a:r>
                        <a:rPr sz="1400" b="1" spc="-15" dirty="0">
                          <a:solidFill>
                            <a:srgbClr val="0000FF"/>
                          </a:solidFill>
                          <a:latin typeface="微軟正黑體"/>
                          <a:cs typeface="微軟正黑體"/>
                        </a:rPr>
                        <a:t>童軍露營</a:t>
                      </a:r>
                      <a:r>
                        <a:rPr sz="1400" dirty="0">
                          <a:solidFill>
                            <a:srgbClr val="2A3990"/>
                          </a:solidFill>
                          <a:latin typeface="微軟正黑體"/>
                          <a:cs typeface="微軟正黑體"/>
                        </a:rPr>
                        <a:t>活動2</a:t>
                      </a:r>
                      <a:r>
                        <a:rPr sz="1400" spc="-20" dirty="0">
                          <a:solidFill>
                            <a:srgbClr val="2A3990"/>
                          </a:solidFill>
                          <a:latin typeface="微軟正黑體"/>
                          <a:cs typeface="微軟正黑體"/>
                        </a:rPr>
                        <a:t>次以上</a:t>
                      </a:r>
                      <a:endParaRPr sz="1400">
                        <a:latin typeface="微軟正黑體"/>
                        <a:cs typeface="微軟正黑體"/>
                      </a:endParaRPr>
                    </a:p>
                    <a:p>
                      <a:pPr marL="92075" marR="113030" algn="just">
                        <a:lnSpc>
                          <a:spcPct val="100000"/>
                        </a:lnSpc>
                      </a:pPr>
                      <a:r>
                        <a:rPr sz="1400" dirty="0">
                          <a:solidFill>
                            <a:srgbClr val="2A3990"/>
                          </a:solidFill>
                          <a:latin typeface="微軟正黑體"/>
                          <a:cs typeface="微軟正黑體"/>
                        </a:rPr>
                        <a:t>（須有1次</a:t>
                      </a:r>
                      <a:r>
                        <a:rPr sz="1400" b="1" spc="-10" dirty="0">
                          <a:solidFill>
                            <a:srgbClr val="FF0000"/>
                          </a:solidFill>
                          <a:latin typeface="微軟正黑體"/>
                          <a:cs typeface="微軟正黑體"/>
                        </a:rPr>
                        <a:t>3</a:t>
                      </a:r>
                      <a:r>
                        <a:rPr sz="1400" b="1" dirty="0">
                          <a:solidFill>
                            <a:srgbClr val="FF0000"/>
                          </a:solidFill>
                          <a:latin typeface="微軟正黑體"/>
                          <a:cs typeface="微軟正黑體"/>
                        </a:rPr>
                        <a:t>天</a:t>
                      </a:r>
                      <a:r>
                        <a:rPr sz="1400" b="1" spc="-50" dirty="0">
                          <a:solidFill>
                            <a:srgbClr val="FF0000"/>
                          </a:solidFill>
                          <a:latin typeface="微軟正黑體"/>
                          <a:cs typeface="微軟正黑體"/>
                        </a:rPr>
                        <a:t>2</a:t>
                      </a:r>
                      <a:r>
                        <a:rPr sz="1400" b="1" dirty="0">
                          <a:solidFill>
                            <a:srgbClr val="FF0000"/>
                          </a:solidFill>
                          <a:latin typeface="微軟正黑體"/>
                          <a:cs typeface="微軟正黑體"/>
                        </a:rPr>
                        <a:t>夜</a:t>
                      </a:r>
                      <a:r>
                        <a:rPr sz="1400" dirty="0">
                          <a:solidFill>
                            <a:srgbClr val="2A3990"/>
                          </a:solidFill>
                          <a:latin typeface="微軟正黑體"/>
                          <a:cs typeface="微軟正黑體"/>
                        </a:rPr>
                        <a:t>），</a:t>
                      </a:r>
                      <a:r>
                        <a:rPr sz="1400" spc="-15" dirty="0">
                          <a:solidFill>
                            <a:srgbClr val="2A3990"/>
                          </a:solidFill>
                          <a:latin typeface="微軟正黑體"/>
                          <a:cs typeface="微軟正黑體"/>
                        </a:rPr>
                        <a:t>並提出完</a:t>
                      </a:r>
                      <a:r>
                        <a:rPr sz="1400" dirty="0">
                          <a:solidFill>
                            <a:srgbClr val="2A3990"/>
                          </a:solidFill>
                          <a:latin typeface="微軟正黑體"/>
                          <a:cs typeface="微軟正黑體"/>
                        </a:rPr>
                        <a:t>整</a:t>
                      </a:r>
                      <a:r>
                        <a:rPr sz="1400" dirty="0">
                          <a:solidFill>
                            <a:srgbClr val="0000FF"/>
                          </a:solidFill>
                          <a:latin typeface="微軟正黑體"/>
                          <a:cs typeface="微軟正黑體"/>
                        </a:rPr>
                        <a:t>書面紀錄</a:t>
                      </a:r>
                      <a:r>
                        <a:rPr sz="1400" spc="-50" dirty="0">
                          <a:solidFill>
                            <a:srgbClr val="2A3990"/>
                          </a:solidFill>
                          <a:latin typeface="微軟正黑體"/>
                          <a:cs typeface="微軟正黑體"/>
                        </a:rPr>
                        <a:t>。</a:t>
                      </a:r>
                      <a:endParaRPr sz="1400">
                        <a:latin typeface="微軟正黑體"/>
                        <a:cs typeface="微軟正黑體"/>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ECDD0"/>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2425700" cy="436880"/>
          </a:xfrm>
          <a:prstGeom prst="rect">
            <a:avLst/>
          </a:prstGeom>
        </p:spPr>
        <p:txBody>
          <a:bodyPr vert="horz" wrap="square" lIns="0" tIns="12700" rIns="0" bIns="0" rtlCol="0">
            <a:spAutoFit/>
          </a:bodyPr>
          <a:lstStyle/>
          <a:p>
            <a:pPr marL="12700">
              <a:lnSpc>
                <a:spcPct val="100000"/>
              </a:lnSpc>
              <a:spcBef>
                <a:spcPts val="100"/>
              </a:spcBef>
            </a:pPr>
            <a:r>
              <a:rPr spc="-10" dirty="0"/>
              <a:t>社區與社會服務</a:t>
            </a:r>
          </a:p>
        </p:txBody>
      </p:sp>
      <p:graphicFrame>
        <p:nvGraphicFramePr>
          <p:cNvPr id="3" name="object 3"/>
          <p:cNvGraphicFramePr>
            <a:graphicFrameLocks noGrp="1"/>
          </p:cNvGraphicFramePr>
          <p:nvPr/>
        </p:nvGraphicFramePr>
        <p:xfrm>
          <a:off x="395541" y="1188466"/>
          <a:ext cx="8519795" cy="3536950"/>
        </p:xfrm>
        <a:graphic>
          <a:graphicData uri="http://schemas.openxmlformats.org/drawingml/2006/table">
            <a:tbl>
              <a:tblPr firstRow="1" bandRow="1">
                <a:tableStyleId>{2D5ABB26-0587-4C30-8999-92F81FD0307C}</a:tableStyleId>
              </a:tblPr>
              <a:tblGrid>
                <a:gridCol w="732155">
                  <a:extLst>
                    <a:ext uri="{9D8B030D-6E8A-4147-A177-3AD203B41FA5}">
                      <a16:colId xmlns:a16="http://schemas.microsoft.com/office/drawing/2014/main" val="20000"/>
                    </a:ext>
                  </a:extLst>
                </a:gridCol>
                <a:gridCol w="1539239">
                  <a:extLst>
                    <a:ext uri="{9D8B030D-6E8A-4147-A177-3AD203B41FA5}">
                      <a16:colId xmlns:a16="http://schemas.microsoft.com/office/drawing/2014/main" val="20001"/>
                    </a:ext>
                  </a:extLst>
                </a:gridCol>
                <a:gridCol w="1539240">
                  <a:extLst>
                    <a:ext uri="{9D8B030D-6E8A-4147-A177-3AD203B41FA5}">
                      <a16:colId xmlns:a16="http://schemas.microsoft.com/office/drawing/2014/main" val="20002"/>
                    </a:ext>
                  </a:extLst>
                </a:gridCol>
                <a:gridCol w="1539239">
                  <a:extLst>
                    <a:ext uri="{9D8B030D-6E8A-4147-A177-3AD203B41FA5}">
                      <a16:colId xmlns:a16="http://schemas.microsoft.com/office/drawing/2014/main" val="20003"/>
                    </a:ext>
                  </a:extLst>
                </a:gridCol>
                <a:gridCol w="1539240">
                  <a:extLst>
                    <a:ext uri="{9D8B030D-6E8A-4147-A177-3AD203B41FA5}">
                      <a16:colId xmlns:a16="http://schemas.microsoft.com/office/drawing/2014/main" val="20004"/>
                    </a:ext>
                  </a:extLst>
                </a:gridCol>
                <a:gridCol w="1539240">
                  <a:extLst>
                    <a:ext uri="{9D8B030D-6E8A-4147-A177-3AD203B41FA5}">
                      <a16:colId xmlns:a16="http://schemas.microsoft.com/office/drawing/2014/main" val="20005"/>
                    </a:ext>
                  </a:extLst>
                </a:gridCol>
              </a:tblGrid>
              <a:tr h="532130">
                <a:tc>
                  <a:txBody>
                    <a:bodyPr/>
                    <a:lstStyle/>
                    <a:p>
                      <a:pPr marL="187325">
                        <a:lnSpc>
                          <a:spcPct val="100000"/>
                        </a:lnSpc>
                        <a:spcBef>
                          <a:spcPts val="1215"/>
                        </a:spcBef>
                      </a:pPr>
                      <a:r>
                        <a:rPr sz="1400" b="1" spc="-25" dirty="0">
                          <a:solidFill>
                            <a:srgbClr val="FFFFFF"/>
                          </a:solidFill>
                          <a:latin typeface="微軟正黑體"/>
                          <a:cs typeface="微軟正黑體"/>
                        </a:rPr>
                        <a:t>項目</a:t>
                      </a:r>
                      <a:endParaRPr sz="1400">
                        <a:latin typeface="微軟正黑體"/>
                        <a:cs typeface="微軟正黑體"/>
                      </a:endParaRPr>
                    </a:p>
                  </a:txBody>
                  <a:tcPr marL="0" marR="0" marT="154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C244D"/>
                    </a:solidFill>
                  </a:tcPr>
                </a:tc>
                <a:tc>
                  <a:txBody>
                    <a:bodyPr/>
                    <a:lstStyle/>
                    <a:p>
                      <a:pPr marL="1270" algn="ctr">
                        <a:lnSpc>
                          <a:spcPct val="100000"/>
                        </a:lnSpc>
                        <a:spcBef>
                          <a:spcPts val="1215"/>
                        </a:spcBef>
                      </a:pPr>
                      <a:r>
                        <a:rPr sz="1400" b="1" spc="-25" dirty="0">
                          <a:solidFill>
                            <a:srgbClr val="FFFFFF"/>
                          </a:solidFill>
                          <a:latin typeface="微軟正黑體"/>
                          <a:cs typeface="微軟正黑體"/>
                        </a:rPr>
                        <a:t>中級</a:t>
                      </a:r>
                      <a:endParaRPr sz="1400">
                        <a:latin typeface="微軟正黑體"/>
                        <a:cs typeface="微軟正黑體"/>
                      </a:endParaRPr>
                    </a:p>
                  </a:txBody>
                  <a:tcPr marL="0" marR="0" marT="154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C244D"/>
                    </a:solidFill>
                  </a:tcPr>
                </a:tc>
                <a:tc>
                  <a:txBody>
                    <a:bodyPr/>
                    <a:lstStyle/>
                    <a:p>
                      <a:pPr marL="1270" algn="ctr">
                        <a:lnSpc>
                          <a:spcPct val="100000"/>
                        </a:lnSpc>
                        <a:spcBef>
                          <a:spcPts val="1215"/>
                        </a:spcBef>
                      </a:pPr>
                      <a:r>
                        <a:rPr sz="1400" b="1" spc="-25" dirty="0">
                          <a:solidFill>
                            <a:srgbClr val="FFFFFF"/>
                          </a:solidFill>
                          <a:latin typeface="微軟正黑體"/>
                          <a:cs typeface="微軟正黑體"/>
                        </a:rPr>
                        <a:t>高級</a:t>
                      </a:r>
                      <a:endParaRPr sz="1400">
                        <a:latin typeface="微軟正黑體"/>
                        <a:cs typeface="微軟正黑體"/>
                      </a:endParaRPr>
                    </a:p>
                  </a:txBody>
                  <a:tcPr marL="0" marR="0" marT="154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C244D"/>
                    </a:solidFill>
                  </a:tcPr>
                </a:tc>
                <a:tc>
                  <a:txBody>
                    <a:bodyPr/>
                    <a:lstStyle/>
                    <a:p>
                      <a:pPr marL="1905" algn="ctr">
                        <a:lnSpc>
                          <a:spcPct val="100000"/>
                        </a:lnSpc>
                        <a:spcBef>
                          <a:spcPts val="1215"/>
                        </a:spcBef>
                      </a:pPr>
                      <a:r>
                        <a:rPr sz="1400" b="1" spc="-25" dirty="0">
                          <a:solidFill>
                            <a:srgbClr val="FFFFFF"/>
                          </a:solidFill>
                          <a:latin typeface="微軟正黑體"/>
                          <a:cs typeface="微軟正黑體"/>
                        </a:rPr>
                        <a:t>獅級</a:t>
                      </a:r>
                      <a:endParaRPr sz="1400">
                        <a:latin typeface="微軟正黑體"/>
                        <a:cs typeface="微軟正黑體"/>
                      </a:endParaRPr>
                    </a:p>
                  </a:txBody>
                  <a:tcPr marL="0" marR="0" marT="154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C244D"/>
                    </a:solidFill>
                  </a:tcPr>
                </a:tc>
                <a:tc>
                  <a:txBody>
                    <a:bodyPr/>
                    <a:lstStyle/>
                    <a:p>
                      <a:pPr marL="2540" algn="ctr">
                        <a:lnSpc>
                          <a:spcPct val="100000"/>
                        </a:lnSpc>
                        <a:spcBef>
                          <a:spcPts val="1215"/>
                        </a:spcBef>
                      </a:pPr>
                      <a:r>
                        <a:rPr sz="1400" b="1" spc="-25" dirty="0">
                          <a:solidFill>
                            <a:srgbClr val="FFFFFF"/>
                          </a:solidFill>
                          <a:latin typeface="微軟正黑體"/>
                          <a:cs typeface="微軟正黑體"/>
                        </a:rPr>
                        <a:t>長城</a:t>
                      </a:r>
                      <a:endParaRPr sz="1400">
                        <a:latin typeface="微軟正黑體"/>
                        <a:cs typeface="微軟正黑體"/>
                      </a:endParaRPr>
                    </a:p>
                  </a:txBody>
                  <a:tcPr marL="0" marR="0" marT="154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C244D"/>
                    </a:solidFill>
                  </a:tcPr>
                </a:tc>
                <a:tc>
                  <a:txBody>
                    <a:bodyPr/>
                    <a:lstStyle/>
                    <a:p>
                      <a:pPr marL="3175" algn="ctr">
                        <a:lnSpc>
                          <a:spcPct val="100000"/>
                        </a:lnSpc>
                        <a:spcBef>
                          <a:spcPts val="1215"/>
                        </a:spcBef>
                      </a:pPr>
                      <a:r>
                        <a:rPr sz="1400" b="1" spc="-25" dirty="0">
                          <a:solidFill>
                            <a:srgbClr val="FFFFFF"/>
                          </a:solidFill>
                          <a:latin typeface="微軟正黑體"/>
                          <a:cs typeface="微軟正黑體"/>
                        </a:rPr>
                        <a:t>國花</a:t>
                      </a:r>
                      <a:endParaRPr sz="1400">
                        <a:latin typeface="微軟正黑體"/>
                        <a:cs typeface="微軟正黑體"/>
                      </a:endParaRPr>
                    </a:p>
                  </a:txBody>
                  <a:tcPr marL="0" marR="0" marT="154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C244D"/>
                    </a:solidFill>
                  </a:tcPr>
                </a:tc>
                <a:extLst>
                  <a:ext uri="{0D108BD9-81ED-4DB2-BD59-A6C34878D82A}">
                    <a16:rowId xmlns:a16="http://schemas.microsoft.com/office/drawing/2014/main" val="10000"/>
                  </a:ext>
                </a:extLst>
              </a:tr>
              <a:tr h="2755900">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1010"/>
                        </a:spcBef>
                      </a:pPr>
                      <a:endParaRPr sz="1400">
                        <a:latin typeface="Times New Roman"/>
                        <a:cs typeface="Times New Roman"/>
                      </a:endParaRPr>
                    </a:p>
                    <a:p>
                      <a:pPr marL="187325" marR="180340" algn="ctr">
                        <a:lnSpc>
                          <a:spcPct val="100000"/>
                        </a:lnSpc>
                        <a:spcBef>
                          <a:spcPts val="5"/>
                        </a:spcBef>
                      </a:pPr>
                      <a:r>
                        <a:rPr sz="1400" b="1" spc="-25" dirty="0">
                          <a:solidFill>
                            <a:srgbClr val="2A3990"/>
                          </a:solidFill>
                          <a:latin typeface="微軟正黑體"/>
                          <a:cs typeface="微軟正黑體"/>
                        </a:rPr>
                        <a:t>社區</a:t>
                      </a:r>
                      <a:r>
                        <a:rPr sz="1400" b="1" spc="-50" dirty="0">
                          <a:solidFill>
                            <a:srgbClr val="2A3990"/>
                          </a:solidFill>
                          <a:latin typeface="微軟正黑體"/>
                          <a:cs typeface="微軟正黑體"/>
                        </a:rPr>
                        <a:t>與 </a:t>
                      </a:r>
                      <a:r>
                        <a:rPr sz="1400" b="1" spc="-25" dirty="0">
                          <a:solidFill>
                            <a:srgbClr val="2A3990"/>
                          </a:solidFill>
                          <a:latin typeface="微軟正黑體"/>
                          <a:cs typeface="微軟正黑體"/>
                        </a:rPr>
                        <a:t>社會服務</a:t>
                      </a:r>
                      <a:endParaRPr sz="1400">
                        <a:latin typeface="微軟正黑體"/>
                        <a:cs typeface="微軟正黑體"/>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ECDD0"/>
                    </a:solidFill>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1010"/>
                        </a:spcBef>
                      </a:pPr>
                      <a:endParaRPr sz="1400">
                        <a:latin typeface="Times New Roman"/>
                        <a:cs typeface="Times New Roman"/>
                      </a:endParaRPr>
                    </a:p>
                    <a:p>
                      <a:pPr marL="91440" marR="191770">
                        <a:lnSpc>
                          <a:spcPct val="100000"/>
                        </a:lnSpc>
                        <a:spcBef>
                          <a:spcPts val="5"/>
                        </a:spcBef>
                      </a:pPr>
                      <a:r>
                        <a:rPr sz="1400" dirty="0">
                          <a:solidFill>
                            <a:srgbClr val="2A3990"/>
                          </a:solidFill>
                          <a:latin typeface="微軟正黑體"/>
                          <a:cs typeface="微軟正黑體"/>
                        </a:rPr>
                        <a:t>2.2</a:t>
                      </a:r>
                      <a:r>
                        <a:rPr sz="1400" spc="-15" dirty="0">
                          <a:solidFill>
                            <a:srgbClr val="2A3990"/>
                          </a:solidFill>
                          <a:latin typeface="微軟正黑體"/>
                          <a:cs typeface="微軟正黑體"/>
                        </a:rPr>
                        <a:t> 能在家庭、</a:t>
                      </a:r>
                      <a:r>
                        <a:rPr sz="1400" spc="-10" dirty="0">
                          <a:solidFill>
                            <a:srgbClr val="2A3990"/>
                          </a:solidFill>
                          <a:latin typeface="微軟正黑體"/>
                          <a:cs typeface="微軟正黑體"/>
                        </a:rPr>
                        <a:t>學校、社區鄰里</a:t>
                      </a:r>
                      <a:r>
                        <a:rPr sz="1400" b="1" dirty="0">
                          <a:solidFill>
                            <a:srgbClr val="FF0000"/>
                          </a:solidFill>
                          <a:latin typeface="微軟正黑體"/>
                          <a:cs typeface="微軟正黑體"/>
                        </a:rPr>
                        <a:t>從事</a:t>
                      </a:r>
                      <a:r>
                        <a:rPr sz="1400" spc="-10" dirty="0">
                          <a:solidFill>
                            <a:srgbClr val="2A3990"/>
                          </a:solidFill>
                          <a:latin typeface="微軟正黑體"/>
                          <a:cs typeface="微軟正黑體"/>
                        </a:rPr>
                        <a:t>服務，而有</a:t>
                      </a:r>
                      <a:r>
                        <a:rPr sz="1400" b="1" dirty="0">
                          <a:solidFill>
                            <a:srgbClr val="0000FF"/>
                          </a:solidFill>
                          <a:latin typeface="微軟正黑體"/>
                          <a:cs typeface="微軟正黑體"/>
                        </a:rPr>
                        <a:t>良好的成績</a:t>
                      </a:r>
                      <a:r>
                        <a:rPr sz="1400" spc="-50" dirty="0">
                          <a:solidFill>
                            <a:srgbClr val="2A3990"/>
                          </a:solidFill>
                          <a:latin typeface="微軟正黑體"/>
                          <a:cs typeface="微軟正黑體"/>
                        </a:rPr>
                        <a:t>。</a:t>
                      </a:r>
                      <a:endParaRPr sz="1400">
                        <a:latin typeface="微軟正黑體"/>
                        <a:cs typeface="微軟正黑體"/>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ECDD0"/>
                    </a:solidFill>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1080"/>
                        </a:spcBef>
                      </a:pPr>
                      <a:endParaRPr sz="1400">
                        <a:latin typeface="Times New Roman"/>
                        <a:cs typeface="Times New Roman"/>
                      </a:endParaRPr>
                    </a:p>
                    <a:p>
                      <a:pPr marL="91440" marR="256540">
                        <a:lnSpc>
                          <a:spcPct val="100000"/>
                        </a:lnSpc>
                        <a:spcBef>
                          <a:spcPts val="5"/>
                        </a:spcBef>
                      </a:pPr>
                      <a:r>
                        <a:rPr sz="1400" dirty="0">
                          <a:solidFill>
                            <a:srgbClr val="2A3990"/>
                          </a:solidFill>
                          <a:latin typeface="微軟正黑體"/>
                          <a:cs typeface="微軟正黑體"/>
                        </a:rPr>
                        <a:t>2.5</a:t>
                      </a:r>
                      <a:r>
                        <a:rPr sz="1400" spc="-45" dirty="0">
                          <a:solidFill>
                            <a:srgbClr val="2A3990"/>
                          </a:solidFill>
                          <a:latin typeface="微軟正黑體"/>
                          <a:cs typeface="微軟正黑體"/>
                        </a:rPr>
                        <a:t> 能</a:t>
                      </a:r>
                      <a:r>
                        <a:rPr sz="1400" b="1" spc="-15" dirty="0">
                          <a:solidFill>
                            <a:srgbClr val="FF0000"/>
                          </a:solidFill>
                          <a:latin typeface="微軟正黑體"/>
                          <a:cs typeface="微軟正黑體"/>
                        </a:rPr>
                        <a:t>帶領小隊</a:t>
                      </a:r>
                      <a:r>
                        <a:rPr sz="1400" b="1" dirty="0">
                          <a:solidFill>
                            <a:srgbClr val="FF0000"/>
                          </a:solidFill>
                          <a:latin typeface="微軟正黑體"/>
                          <a:cs typeface="微軟正黑體"/>
                        </a:rPr>
                        <a:t>參加</a:t>
                      </a:r>
                      <a:r>
                        <a:rPr sz="1400" b="1" spc="-15" dirty="0">
                          <a:solidFill>
                            <a:srgbClr val="0000FF"/>
                          </a:solidFill>
                          <a:latin typeface="微軟正黑體"/>
                          <a:cs typeface="微軟正黑體"/>
                        </a:rPr>
                        <a:t>社區服務</a:t>
                      </a:r>
                      <a:endParaRPr sz="1400">
                        <a:latin typeface="微軟正黑體"/>
                        <a:cs typeface="微軟正黑體"/>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ECDD0"/>
                    </a:solidFill>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1010"/>
                        </a:spcBef>
                      </a:pPr>
                      <a:endParaRPr sz="1400">
                        <a:latin typeface="Times New Roman"/>
                        <a:cs typeface="Times New Roman"/>
                      </a:endParaRPr>
                    </a:p>
                    <a:p>
                      <a:pPr marL="92075" marR="156210" algn="just">
                        <a:lnSpc>
                          <a:spcPct val="100000"/>
                        </a:lnSpc>
                        <a:spcBef>
                          <a:spcPts val="5"/>
                        </a:spcBef>
                      </a:pPr>
                      <a:r>
                        <a:rPr sz="1400" dirty="0">
                          <a:solidFill>
                            <a:srgbClr val="2A3990"/>
                          </a:solidFill>
                          <a:latin typeface="微軟正黑體"/>
                          <a:cs typeface="微軟正黑體"/>
                        </a:rPr>
                        <a:t>6.</a:t>
                      </a:r>
                      <a:r>
                        <a:rPr sz="1400" spc="-10" dirty="0">
                          <a:solidFill>
                            <a:srgbClr val="2A3990"/>
                          </a:solidFill>
                          <a:latin typeface="微軟正黑體"/>
                          <a:cs typeface="微軟正黑體"/>
                        </a:rPr>
                        <a:t> 曾</a:t>
                      </a:r>
                      <a:r>
                        <a:rPr sz="1400" b="1" spc="-10" dirty="0">
                          <a:solidFill>
                            <a:srgbClr val="FF0000"/>
                          </a:solidFill>
                          <a:latin typeface="微軟正黑體"/>
                          <a:cs typeface="微軟正黑體"/>
                        </a:rPr>
                        <a:t>參加團或社</a:t>
                      </a:r>
                      <a:r>
                        <a:rPr sz="1400" b="1" dirty="0">
                          <a:solidFill>
                            <a:srgbClr val="FF0000"/>
                          </a:solidFill>
                          <a:latin typeface="微軟正黑體"/>
                          <a:cs typeface="微軟正黑體"/>
                        </a:rPr>
                        <a:t>區</a:t>
                      </a:r>
                      <a:r>
                        <a:rPr sz="1400" dirty="0">
                          <a:solidFill>
                            <a:srgbClr val="2A3990"/>
                          </a:solidFill>
                          <a:latin typeface="微軟正黑體"/>
                          <a:cs typeface="微軟正黑體"/>
                        </a:rPr>
                        <a:t>服務</a:t>
                      </a:r>
                      <a:r>
                        <a:rPr sz="1400" b="1" spc="-10" dirty="0">
                          <a:solidFill>
                            <a:srgbClr val="FF0000"/>
                          </a:solidFill>
                          <a:latin typeface="微軟正黑體"/>
                          <a:cs typeface="微軟正黑體"/>
                        </a:rPr>
                        <a:t>16</a:t>
                      </a:r>
                      <a:r>
                        <a:rPr sz="1400" b="1" dirty="0">
                          <a:solidFill>
                            <a:srgbClr val="FF0000"/>
                          </a:solidFill>
                          <a:latin typeface="微軟正黑體"/>
                          <a:cs typeface="微軟正黑體"/>
                        </a:rPr>
                        <a:t>小時</a:t>
                      </a:r>
                      <a:r>
                        <a:rPr sz="1400" spc="-50" dirty="0">
                          <a:solidFill>
                            <a:srgbClr val="2A3990"/>
                          </a:solidFill>
                          <a:latin typeface="微軟正黑體"/>
                          <a:cs typeface="微軟正黑體"/>
                        </a:rPr>
                        <a:t>以</a:t>
                      </a:r>
                      <a:r>
                        <a:rPr sz="1400" dirty="0">
                          <a:solidFill>
                            <a:srgbClr val="2A3990"/>
                          </a:solidFill>
                          <a:latin typeface="微軟正黑體"/>
                          <a:cs typeface="微軟正黑體"/>
                        </a:rPr>
                        <a:t>上，有</a:t>
                      </a:r>
                      <a:r>
                        <a:rPr sz="1400" b="1" spc="-15" dirty="0">
                          <a:solidFill>
                            <a:srgbClr val="0000FF"/>
                          </a:solidFill>
                          <a:latin typeface="微軟正黑體"/>
                          <a:cs typeface="微軟正黑體"/>
                        </a:rPr>
                        <a:t>良好成績</a:t>
                      </a:r>
                      <a:r>
                        <a:rPr sz="1400" b="1" dirty="0">
                          <a:solidFill>
                            <a:srgbClr val="0000FF"/>
                          </a:solidFill>
                          <a:latin typeface="微軟正黑體"/>
                          <a:cs typeface="微軟正黑體"/>
                        </a:rPr>
                        <a:t>表現</a:t>
                      </a:r>
                      <a:r>
                        <a:rPr sz="1400" spc="-50" dirty="0">
                          <a:solidFill>
                            <a:srgbClr val="2A3990"/>
                          </a:solidFill>
                          <a:latin typeface="微軟正黑體"/>
                          <a:cs typeface="微軟正黑體"/>
                        </a:rPr>
                        <a:t>。</a:t>
                      </a:r>
                      <a:endParaRPr sz="1400">
                        <a:latin typeface="微軟正黑體"/>
                        <a:cs typeface="微軟正黑體"/>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ECDD0"/>
                    </a:solidFill>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1010"/>
                        </a:spcBef>
                      </a:pPr>
                      <a:endParaRPr sz="1400">
                        <a:latin typeface="Times New Roman"/>
                        <a:cs typeface="Times New Roman"/>
                      </a:endParaRPr>
                    </a:p>
                    <a:p>
                      <a:pPr marL="92075" marR="180340" algn="just">
                        <a:lnSpc>
                          <a:spcPct val="100000"/>
                        </a:lnSpc>
                        <a:spcBef>
                          <a:spcPts val="5"/>
                        </a:spcBef>
                      </a:pPr>
                      <a:r>
                        <a:rPr sz="1400" dirty="0">
                          <a:solidFill>
                            <a:srgbClr val="2A3990"/>
                          </a:solidFill>
                          <a:latin typeface="微軟正黑體"/>
                          <a:cs typeface="微軟正黑體"/>
                        </a:rPr>
                        <a:t>6.</a:t>
                      </a:r>
                      <a:r>
                        <a:rPr sz="1400" spc="-45" dirty="0">
                          <a:solidFill>
                            <a:srgbClr val="2A3990"/>
                          </a:solidFill>
                          <a:latin typeface="微軟正黑體"/>
                          <a:cs typeface="微軟正黑體"/>
                        </a:rPr>
                        <a:t> 能</a:t>
                      </a:r>
                      <a:r>
                        <a:rPr sz="1400" b="1" spc="-10" dirty="0">
                          <a:solidFill>
                            <a:srgbClr val="FF0000"/>
                          </a:solidFill>
                          <a:latin typeface="微軟正黑體"/>
                          <a:cs typeface="微軟正黑體"/>
                        </a:rPr>
                        <a:t>規劃及執行</a:t>
                      </a:r>
                      <a:r>
                        <a:rPr sz="1400" b="1" dirty="0">
                          <a:solidFill>
                            <a:srgbClr val="0000FF"/>
                          </a:solidFill>
                          <a:latin typeface="微軟正黑體"/>
                          <a:cs typeface="微軟正黑體"/>
                        </a:rPr>
                        <a:t>社區服務</a:t>
                      </a:r>
                      <a:r>
                        <a:rPr sz="1400" b="1" dirty="0">
                          <a:solidFill>
                            <a:srgbClr val="FF0000"/>
                          </a:solidFill>
                          <a:latin typeface="微軟正黑體"/>
                          <a:cs typeface="微軟正黑體"/>
                        </a:rPr>
                        <a:t>2</a:t>
                      </a:r>
                      <a:r>
                        <a:rPr sz="1400" b="1" spc="-10" dirty="0">
                          <a:solidFill>
                            <a:srgbClr val="FF0000"/>
                          </a:solidFill>
                          <a:latin typeface="微軟正黑體"/>
                          <a:cs typeface="微軟正黑體"/>
                        </a:rPr>
                        <a:t> 次</a:t>
                      </a:r>
                      <a:r>
                        <a:rPr sz="1400" spc="-50" dirty="0">
                          <a:solidFill>
                            <a:srgbClr val="2A3990"/>
                          </a:solidFill>
                          <a:latin typeface="微軟正黑體"/>
                          <a:cs typeface="微軟正黑體"/>
                        </a:rPr>
                        <a:t>以</a:t>
                      </a:r>
                      <a:r>
                        <a:rPr sz="1400" dirty="0">
                          <a:solidFill>
                            <a:srgbClr val="2A3990"/>
                          </a:solidFill>
                          <a:latin typeface="微軟正黑體"/>
                          <a:cs typeface="微軟正黑體"/>
                        </a:rPr>
                        <a:t>上，並有</a:t>
                      </a:r>
                      <a:r>
                        <a:rPr sz="1400" b="1" spc="-20" dirty="0">
                          <a:solidFill>
                            <a:srgbClr val="0000FF"/>
                          </a:solidFill>
                          <a:latin typeface="微軟正黑體"/>
                          <a:cs typeface="微軟正黑體"/>
                        </a:rPr>
                        <a:t>完整書</a:t>
                      </a:r>
                      <a:r>
                        <a:rPr sz="1400" b="1" dirty="0">
                          <a:solidFill>
                            <a:srgbClr val="0000FF"/>
                          </a:solidFill>
                          <a:latin typeface="微軟正黑體"/>
                          <a:cs typeface="微軟正黑體"/>
                        </a:rPr>
                        <a:t>面紀錄</a:t>
                      </a:r>
                      <a:r>
                        <a:rPr sz="1400" spc="-50" dirty="0">
                          <a:solidFill>
                            <a:srgbClr val="2A3990"/>
                          </a:solidFill>
                          <a:latin typeface="微軟正黑體"/>
                          <a:cs typeface="微軟正黑體"/>
                        </a:rPr>
                        <a:t>。</a:t>
                      </a:r>
                      <a:endParaRPr sz="1400">
                        <a:latin typeface="微軟正黑體"/>
                        <a:cs typeface="微軟正黑體"/>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ECDD0"/>
                    </a:solidFill>
                  </a:tcPr>
                </a:tc>
                <a:tc>
                  <a:txBody>
                    <a:bodyPr/>
                    <a:lstStyle/>
                    <a:p>
                      <a:pPr>
                        <a:lnSpc>
                          <a:spcPct val="100000"/>
                        </a:lnSpc>
                        <a:spcBef>
                          <a:spcPts val="800"/>
                        </a:spcBef>
                      </a:pPr>
                      <a:endParaRPr sz="1400">
                        <a:latin typeface="Times New Roman"/>
                        <a:cs typeface="Times New Roman"/>
                      </a:endParaRPr>
                    </a:p>
                    <a:p>
                      <a:pPr marL="92075" marR="15875">
                        <a:lnSpc>
                          <a:spcPct val="100000"/>
                        </a:lnSpc>
                      </a:pPr>
                      <a:r>
                        <a:rPr sz="1400" spc="-10" dirty="0">
                          <a:solidFill>
                            <a:srgbClr val="2A3990"/>
                          </a:solidFill>
                          <a:latin typeface="微軟正黑體"/>
                          <a:cs typeface="微軟正黑體"/>
                        </a:rPr>
                        <a:t>7.</a:t>
                      </a:r>
                      <a:r>
                        <a:rPr sz="1400" spc="-5" dirty="0">
                          <a:solidFill>
                            <a:srgbClr val="2A3990"/>
                          </a:solidFill>
                          <a:latin typeface="微軟正黑體"/>
                          <a:cs typeface="微軟正黑體"/>
                        </a:rPr>
                        <a:t> 能</a:t>
                      </a:r>
                      <a:r>
                        <a:rPr sz="1400" b="1" dirty="0">
                          <a:solidFill>
                            <a:srgbClr val="FF0000"/>
                          </a:solidFill>
                          <a:latin typeface="微軟正黑體"/>
                          <a:cs typeface="微軟正黑體"/>
                        </a:rPr>
                        <a:t>規劃並研擬</a:t>
                      </a:r>
                      <a:r>
                        <a:rPr sz="1400" b="1" dirty="0">
                          <a:solidFill>
                            <a:srgbClr val="0000FF"/>
                          </a:solidFill>
                          <a:latin typeface="微軟正黑體"/>
                          <a:cs typeface="微軟正黑體"/>
                        </a:rPr>
                        <a:t>社會服務</a:t>
                      </a:r>
                      <a:r>
                        <a:rPr sz="1400" dirty="0">
                          <a:solidFill>
                            <a:srgbClr val="2A3990"/>
                          </a:solidFill>
                          <a:latin typeface="微軟正黑體"/>
                          <a:cs typeface="微軟正黑體"/>
                        </a:rPr>
                        <a:t>計畫，經家長、團長、受服</a:t>
                      </a:r>
                      <a:r>
                        <a:rPr sz="1400" spc="-15" dirty="0">
                          <a:solidFill>
                            <a:srgbClr val="2A3990"/>
                          </a:solidFill>
                          <a:latin typeface="微軟正黑體"/>
                          <a:cs typeface="微軟正黑體"/>
                        </a:rPr>
                        <a:t>務團體同意，並</a:t>
                      </a:r>
                      <a:r>
                        <a:rPr sz="1400" b="1" dirty="0">
                          <a:solidFill>
                            <a:srgbClr val="FF0000"/>
                          </a:solidFill>
                          <a:latin typeface="微軟正黑體"/>
                          <a:cs typeface="微軟正黑體"/>
                        </a:rPr>
                        <a:t>領導童軍實施</a:t>
                      </a:r>
                      <a:r>
                        <a:rPr sz="1400" dirty="0">
                          <a:solidFill>
                            <a:srgbClr val="2A3990"/>
                          </a:solidFill>
                          <a:latin typeface="微軟正黑體"/>
                          <a:cs typeface="微軟正黑體"/>
                        </a:rPr>
                        <a:t>服務計畫，經相關人員協</a:t>
                      </a:r>
                      <a:r>
                        <a:rPr sz="1400" spc="-5" dirty="0">
                          <a:solidFill>
                            <a:srgbClr val="2A3990"/>
                          </a:solidFill>
                          <a:latin typeface="微軟正黑體"/>
                          <a:cs typeface="微軟正黑體"/>
                        </a:rPr>
                        <a:t>助及輔導，活動執</a:t>
                      </a:r>
                      <a:r>
                        <a:rPr sz="1400" spc="-10" dirty="0">
                          <a:solidFill>
                            <a:srgbClr val="2A3990"/>
                          </a:solidFill>
                          <a:latin typeface="微軟正黑體"/>
                          <a:cs typeface="微軟正黑體"/>
                        </a:rPr>
                        <a:t>行完 畢後有良好績效，並有</a:t>
                      </a:r>
                      <a:r>
                        <a:rPr sz="1400" b="1" dirty="0">
                          <a:solidFill>
                            <a:srgbClr val="0000FF"/>
                          </a:solidFill>
                          <a:latin typeface="微軟正黑體"/>
                          <a:cs typeface="微軟正黑體"/>
                        </a:rPr>
                        <a:t>完整紀錄</a:t>
                      </a:r>
                      <a:r>
                        <a:rPr sz="1400" dirty="0">
                          <a:solidFill>
                            <a:srgbClr val="2A3990"/>
                          </a:solidFill>
                          <a:latin typeface="微軟正黑體"/>
                          <a:cs typeface="微軟正黑體"/>
                        </a:rPr>
                        <a:t>。</a:t>
                      </a:r>
                      <a:endParaRPr sz="1400">
                        <a:latin typeface="微軟正黑體"/>
                        <a:cs typeface="微軟正黑體"/>
                      </a:endParaRPr>
                    </a:p>
                  </a:txBody>
                  <a:tcPr marL="0" marR="0" marT="1016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ECDD0"/>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3111500" cy="436880"/>
          </a:xfrm>
          <a:prstGeom prst="rect">
            <a:avLst/>
          </a:prstGeom>
        </p:spPr>
        <p:txBody>
          <a:bodyPr vert="horz" wrap="square" lIns="0" tIns="12700" rIns="0" bIns="0" rtlCol="0">
            <a:spAutoFit/>
          </a:bodyPr>
          <a:lstStyle/>
          <a:p>
            <a:pPr marL="12700">
              <a:lnSpc>
                <a:spcPct val="100000"/>
              </a:lnSpc>
              <a:spcBef>
                <a:spcPts val="100"/>
              </a:spcBef>
            </a:pPr>
            <a:r>
              <a:rPr spc="-10" dirty="0"/>
              <a:t>童軍、行義童軍進程</a:t>
            </a:r>
          </a:p>
        </p:txBody>
      </p:sp>
      <p:sp>
        <p:nvSpPr>
          <p:cNvPr id="3" name="object 3"/>
          <p:cNvSpPr txBox="1"/>
          <p:nvPr/>
        </p:nvSpPr>
        <p:spPr>
          <a:xfrm>
            <a:off x="390550" y="1264595"/>
            <a:ext cx="8209915" cy="834390"/>
          </a:xfrm>
          <a:prstGeom prst="rect">
            <a:avLst/>
          </a:prstGeom>
        </p:spPr>
        <p:txBody>
          <a:bodyPr vert="horz" wrap="square" lIns="0" tIns="66675" rIns="0" bIns="0" rtlCol="0">
            <a:spAutoFit/>
          </a:bodyPr>
          <a:lstStyle/>
          <a:p>
            <a:pPr marL="12700">
              <a:lnSpc>
                <a:spcPct val="100000"/>
              </a:lnSpc>
              <a:spcBef>
                <a:spcPts val="525"/>
              </a:spcBef>
            </a:pPr>
            <a:r>
              <a:rPr sz="2300" spc="-20" dirty="0">
                <a:solidFill>
                  <a:srgbClr val="434343"/>
                </a:solidFill>
                <a:latin typeface="微軟正黑體"/>
                <a:cs typeface="微軟正黑體"/>
              </a:rPr>
              <a:t>童軍、行義童軍訓練進程分六級：初級、中級、高級、獅級、長</a:t>
            </a:r>
            <a:endParaRPr sz="2300">
              <a:latin typeface="微軟正黑體"/>
              <a:cs typeface="微軟正黑體"/>
            </a:endParaRPr>
          </a:p>
          <a:p>
            <a:pPr marL="12700">
              <a:lnSpc>
                <a:spcPct val="100000"/>
              </a:lnSpc>
              <a:spcBef>
                <a:spcPts val="420"/>
              </a:spcBef>
            </a:pPr>
            <a:r>
              <a:rPr sz="2300" spc="-10" dirty="0">
                <a:solidFill>
                  <a:srgbClr val="434343"/>
                </a:solidFill>
                <a:latin typeface="微軟正黑體"/>
                <a:cs typeface="微軟正黑體"/>
              </a:rPr>
              <a:t>城級、國花級。</a:t>
            </a:r>
            <a:endParaRPr sz="2300">
              <a:latin typeface="微軟正黑體"/>
              <a:cs typeface="微軟正黑體"/>
            </a:endParaRPr>
          </a:p>
        </p:txBody>
      </p:sp>
      <p:sp>
        <p:nvSpPr>
          <p:cNvPr id="4" name="object 4"/>
          <p:cNvSpPr/>
          <p:nvPr/>
        </p:nvSpPr>
        <p:spPr>
          <a:xfrm>
            <a:off x="2113788" y="1680210"/>
            <a:ext cx="4899660" cy="2011045"/>
          </a:xfrm>
          <a:custGeom>
            <a:avLst/>
            <a:gdLst/>
            <a:ahLst/>
            <a:cxnLst/>
            <a:rect l="l" t="t" r="r" b="b"/>
            <a:pathLst>
              <a:path w="4899659" h="2011045">
                <a:moveTo>
                  <a:pt x="460248" y="773429"/>
                </a:moveTo>
                <a:lnTo>
                  <a:pt x="1200150" y="773429"/>
                </a:lnTo>
                <a:lnTo>
                  <a:pt x="0" y="0"/>
                </a:lnTo>
                <a:lnTo>
                  <a:pt x="2310003" y="773429"/>
                </a:lnTo>
                <a:lnTo>
                  <a:pt x="4899660" y="773429"/>
                </a:lnTo>
                <a:lnTo>
                  <a:pt x="4899660" y="979677"/>
                </a:lnTo>
                <a:lnTo>
                  <a:pt x="4899660" y="1289050"/>
                </a:lnTo>
                <a:lnTo>
                  <a:pt x="4899660" y="2010917"/>
                </a:lnTo>
                <a:lnTo>
                  <a:pt x="2310003" y="2010917"/>
                </a:lnTo>
                <a:lnTo>
                  <a:pt x="1200150" y="2010917"/>
                </a:lnTo>
                <a:lnTo>
                  <a:pt x="460248" y="2010917"/>
                </a:lnTo>
                <a:lnTo>
                  <a:pt x="460248" y="1289050"/>
                </a:lnTo>
                <a:lnTo>
                  <a:pt x="460248" y="979677"/>
                </a:lnTo>
                <a:lnTo>
                  <a:pt x="460248" y="773429"/>
                </a:lnTo>
                <a:close/>
              </a:path>
            </a:pathLst>
          </a:custGeom>
          <a:ln w="9144">
            <a:solidFill>
              <a:srgbClr val="434343"/>
            </a:solidFill>
          </a:ln>
        </p:spPr>
        <p:txBody>
          <a:bodyPr wrap="square" lIns="0" tIns="0" rIns="0" bIns="0" rtlCol="0"/>
          <a:lstStyle/>
          <a:p>
            <a:endParaRPr/>
          </a:p>
        </p:txBody>
      </p:sp>
      <p:sp>
        <p:nvSpPr>
          <p:cNvPr id="5" name="object 5"/>
          <p:cNvSpPr txBox="1"/>
          <p:nvPr/>
        </p:nvSpPr>
        <p:spPr>
          <a:xfrm>
            <a:off x="2653029" y="2810636"/>
            <a:ext cx="4082415" cy="513080"/>
          </a:xfrm>
          <a:prstGeom prst="rect">
            <a:avLst/>
          </a:prstGeom>
        </p:spPr>
        <p:txBody>
          <a:bodyPr vert="horz" wrap="square" lIns="0" tIns="12065" rIns="0" bIns="0" rtlCol="0">
            <a:spAutoFit/>
          </a:bodyPr>
          <a:lstStyle/>
          <a:p>
            <a:pPr marL="12700">
              <a:lnSpc>
                <a:spcPct val="100000"/>
              </a:lnSpc>
              <a:spcBef>
                <a:spcPts val="95"/>
              </a:spcBef>
            </a:pPr>
            <a:r>
              <a:rPr sz="1600" spc="-30" dirty="0">
                <a:latin typeface="微軟正黑體"/>
                <a:cs typeface="微軟正黑體"/>
              </a:rPr>
              <a:t>現行童軍進程不限制在獅級以下。</a:t>
            </a:r>
            <a:endParaRPr sz="1600">
              <a:latin typeface="微軟正黑體"/>
              <a:cs typeface="微軟正黑體"/>
            </a:endParaRPr>
          </a:p>
          <a:p>
            <a:pPr marL="12700">
              <a:lnSpc>
                <a:spcPct val="100000"/>
              </a:lnSpc>
            </a:pPr>
            <a:r>
              <a:rPr sz="1600" spc="-30" dirty="0">
                <a:latin typeface="微軟正黑體"/>
                <a:cs typeface="微軟正黑體"/>
              </a:rPr>
              <a:t>行義童軍新團員經高級訓練完成後開始進程。</a:t>
            </a:r>
            <a:endParaRPr sz="1600">
              <a:latin typeface="微軟正黑體"/>
              <a:cs typeface="微軟正黑體"/>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153670"/>
            <a:ext cx="2425700" cy="436880"/>
          </a:xfrm>
          <a:prstGeom prst="rect">
            <a:avLst/>
          </a:prstGeom>
        </p:spPr>
        <p:txBody>
          <a:bodyPr vert="horz" wrap="square" lIns="0" tIns="12700" rIns="0" bIns="0" rtlCol="0">
            <a:spAutoFit/>
          </a:bodyPr>
          <a:lstStyle/>
          <a:p>
            <a:pPr marL="12700">
              <a:lnSpc>
                <a:spcPct val="100000"/>
              </a:lnSpc>
              <a:spcBef>
                <a:spcPts val="100"/>
              </a:spcBef>
            </a:pPr>
            <a:r>
              <a:rPr spc="-10" dirty="0"/>
              <a:t>隨進程循序漸進</a:t>
            </a:r>
          </a:p>
        </p:txBody>
      </p:sp>
      <p:sp>
        <p:nvSpPr>
          <p:cNvPr id="3" name="object 3"/>
          <p:cNvSpPr txBox="1"/>
          <p:nvPr/>
        </p:nvSpPr>
        <p:spPr>
          <a:xfrm>
            <a:off x="472846" y="874114"/>
            <a:ext cx="8088630" cy="2735580"/>
          </a:xfrm>
          <a:prstGeom prst="rect">
            <a:avLst/>
          </a:prstGeom>
        </p:spPr>
        <p:txBody>
          <a:bodyPr vert="horz" wrap="square" lIns="0" tIns="85090" rIns="0" bIns="0" rtlCol="0">
            <a:spAutoFit/>
          </a:bodyPr>
          <a:lstStyle/>
          <a:p>
            <a:pPr marL="387350" indent="-374650">
              <a:lnSpc>
                <a:spcPct val="100000"/>
              </a:lnSpc>
              <a:spcBef>
                <a:spcPts val="670"/>
              </a:spcBef>
              <a:buClr>
                <a:srgbClr val="434343"/>
              </a:buClr>
              <a:buSzPct val="115000"/>
              <a:buFont typeface="Wingdings"/>
              <a:buChar char=""/>
              <a:tabLst>
                <a:tab pos="387350" algn="l"/>
              </a:tabLst>
            </a:pPr>
            <a:r>
              <a:rPr sz="2000" spc="-5" dirty="0">
                <a:solidFill>
                  <a:srgbClr val="FF0000"/>
                </a:solidFill>
                <a:latin typeface="微軟正黑體"/>
                <a:cs typeface="微軟正黑體"/>
              </a:rPr>
              <a:t>參加</a:t>
            </a:r>
            <a:r>
              <a:rPr sz="2000" dirty="0">
                <a:solidFill>
                  <a:srgbClr val="434343"/>
                </a:solidFill>
                <a:latin typeface="微軟正黑體"/>
                <a:cs typeface="微軟正黑體"/>
              </a:rPr>
              <a:t>團服務</a:t>
            </a:r>
            <a:r>
              <a:rPr sz="2000" dirty="0">
                <a:solidFill>
                  <a:srgbClr val="2A3990"/>
                </a:solidFill>
                <a:latin typeface="Malgun Gothic"/>
                <a:cs typeface="Malgun Gothic"/>
              </a:rPr>
              <a:t>≫</a:t>
            </a:r>
            <a:r>
              <a:rPr sz="2000" dirty="0">
                <a:solidFill>
                  <a:srgbClr val="FF0000"/>
                </a:solidFill>
                <a:latin typeface="微軟正黑體"/>
                <a:cs typeface="微軟正黑體"/>
              </a:rPr>
              <a:t>擔任</a:t>
            </a:r>
            <a:r>
              <a:rPr sz="2000" spc="-10" dirty="0">
                <a:solidFill>
                  <a:srgbClr val="434343"/>
                </a:solidFill>
                <a:latin typeface="微軟正黑體"/>
                <a:cs typeface="微軟正黑體"/>
              </a:rPr>
              <a:t>團職務</a:t>
            </a:r>
            <a:r>
              <a:rPr sz="2000" spc="-10" dirty="0">
                <a:solidFill>
                  <a:srgbClr val="2A3990"/>
                </a:solidFill>
                <a:latin typeface="Malgun Gothic"/>
                <a:cs typeface="Malgun Gothic"/>
              </a:rPr>
              <a:t>≫</a:t>
            </a:r>
            <a:r>
              <a:rPr sz="2000" dirty="0">
                <a:solidFill>
                  <a:srgbClr val="FF0000"/>
                </a:solidFill>
                <a:latin typeface="Malgun Gothic"/>
                <a:cs typeface="Malgun Gothic"/>
              </a:rPr>
              <a:t>服務</a:t>
            </a:r>
            <a:r>
              <a:rPr sz="2000" spc="-20" dirty="0">
                <a:solidFill>
                  <a:srgbClr val="434343"/>
                </a:solidFill>
                <a:latin typeface="Malgun Gothic"/>
                <a:cs typeface="Malgun Gothic"/>
              </a:rPr>
              <a:t>縣市以上童軍活動</a:t>
            </a:r>
            <a:endParaRPr sz="2000">
              <a:latin typeface="Malgun Gothic"/>
              <a:cs typeface="Malgun Gothic"/>
            </a:endParaRPr>
          </a:p>
          <a:p>
            <a:pPr marL="387350" indent="-374650">
              <a:lnSpc>
                <a:spcPct val="100000"/>
              </a:lnSpc>
              <a:spcBef>
                <a:spcPts val="960"/>
              </a:spcBef>
              <a:buSzPct val="115000"/>
              <a:buFont typeface="Wingdings"/>
              <a:buChar char=""/>
              <a:tabLst>
                <a:tab pos="387350" algn="l"/>
              </a:tabLst>
            </a:pPr>
            <a:r>
              <a:rPr sz="2000" spc="-10" dirty="0">
                <a:solidFill>
                  <a:srgbClr val="434343"/>
                </a:solidFill>
                <a:latin typeface="Malgun Gothic"/>
                <a:cs typeface="Malgun Gothic"/>
              </a:rPr>
              <a:t>協助訓練</a:t>
            </a:r>
            <a:r>
              <a:rPr sz="2000" spc="-10" dirty="0">
                <a:solidFill>
                  <a:srgbClr val="FF0000"/>
                </a:solidFill>
                <a:latin typeface="Malgun Gothic"/>
                <a:cs typeface="Malgun Gothic"/>
              </a:rPr>
              <a:t>初級</a:t>
            </a:r>
            <a:r>
              <a:rPr sz="2000" dirty="0">
                <a:solidFill>
                  <a:srgbClr val="2A3990"/>
                </a:solidFill>
                <a:latin typeface="Malgun Gothic"/>
                <a:cs typeface="Malgun Gothic"/>
              </a:rPr>
              <a:t>≫</a:t>
            </a:r>
            <a:r>
              <a:rPr sz="2000" spc="-10" dirty="0">
                <a:solidFill>
                  <a:srgbClr val="434343"/>
                </a:solidFill>
                <a:latin typeface="Malgun Gothic"/>
                <a:cs typeface="Malgun Gothic"/>
              </a:rPr>
              <a:t>介紹</a:t>
            </a:r>
            <a:r>
              <a:rPr sz="2000" spc="-15" dirty="0">
                <a:solidFill>
                  <a:srgbClr val="FF0000"/>
                </a:solidFill>
                <a:latin typeface="Malgun Gothic"/>
                <a:cs typeface="Malgun Gothic"/>
              </a:rPr>
              <a:t>入團</a:t>
            </a:r>
            <a:r>
              <a:rPr sz="2000" spc="-15" dirty="0">
                <a:solidFill>
                  <a:srgbClr val="434343"/>
                </a:solidFill>
                <a:latin typeface="Malgun Gothic"/>
                <a:cs typeface="Malgun Gothic"/>
              </a:rPr>
              <a:t>並指導晉升</a:t>
            </a:r>
            <a:r>
              <a:rPr sz="2000" spc="-10" dirty="0">
                <a:solidFill>
                  <a:srgbClr val="FF0000"/>
                </a:solidFill>
                <a:latin typeface="Malgun Gothic"/>
                <a:cs typeface="Malgun Gothic"/>
              </a:rPr>
              <a:t>中級</a:t>
            </a:r>
            <a:r>
              <a:rPr sz="2000" spc="-15" dirty="0">
                <a:solidFill>
                  <a:srgbClr val="2A3990"/>
                </a:solidFill>
                <a:latin typeface="Malgun Gothic"/>
                <a:cs typeface="Malgun Gothic"/>
              </a:rPr>
              <a:t>≫</a:t>
            </a:r>
            <a:r>
              <a:rPr sz="2000" spc="-10" dirty="0">
                <a:solidFill>
                  <a:srgbClr val="434343"/>
                </a:solidFill>
                <a:latin typeface="Malgun Gothic"/>
                <a:cs typeface="Malgun Gothic"/>
              </a:rPr>
              <a:t>指導晉升</a:t>
            </a:r>
            <a:r>
              <a:rPr sz="2000" spc="-15" dirty="0">
                <a:solidFill>
                  <a:srgbClr val="FF0000"/>
                </a:solidFill>
                <a:latin typeface="Malgun Gothic"/>
                <a:cs typeface="Malgun Gothic"/>
              </a:rPr>
              <a:t>高級</a:t>
            </a:r>
            <a:r>
              <a:rPr sz="2000" spc="-10" dirty="0">
                <a:solidFill>
                  <a:srgbClr val="2A3990"/>
                </a:solidFill>
                <a:latin typeface="Malgun Gothic"/>
                <a:cs typeface="Malgun Gothic"/>
              </a:rPr>
              <a:t>≫</a:t>
            </a:r>
            <a:r>
              <a:rPr sz="2000" spc="-10" dirty="0">
                <a:solidFill>
                  <a:srgbClr val="434343"/>
                </a:solidFill>
                <a:latin typeface="Malgun Gothic"/>
                <a:cs typeface="Malgun Gothic"/>
              </a:rPr>
              <a:t>訓練</a:t>
            </a:r>
            <a:r>
              <a:rPr sz="2000" spc="-35" dirty="0">
                <a:solidFill>
                  <a:srgbClr val="FF0000"/>
                </a:solidFill>
                <a:latin typeface="Malgun Gothic"/>
                <a:cs typeface="Malgun Gothic"/>
              </a:rPr>
              <a:t>專科</a:t>
            </a:r>
            <a:endParaRPr sz="2000">
              <a:latin typeface="Malgun Gothic"/>
              <a:cs typeface="Malgun Gothic"/>
            </a:endParaRPr>
          </a:p>
          <a:p>
            <a:pPr marL="387350">
              <a:lnSpc>
                <a:spcPct val="100000"/>
              </a:lnSpc>
              <a:spcBef>
                <a:spcPts val="365"/>
              </a:spcBef>
            </a:pPr>
            <a:r>
              <a:rPr sz="2000" dirty="0">
                <a:solidFill>
                  <a:srgbClr val="FF0000"/>
                </a:solidFill>
                <a:latin typeface="Malgun Gothic"/>
                <a:cs typeface="Malgun Gothic"/>
              </a:rPr>
              <a:t>章</a:t>
            </a:r>
            <a:r>
              <a:rPr sz="2000" dirty="0">
                <a:solidFill>
                  <a:srgbClr val="434343"/>
                </a:solidFill>
                <a:latin typeface="Malgun Gothic"/>
                <a:cs typeface="Malgun Gothic"/>
              </a:rPr>
              <a:t>並擔任</a:t>
            </a:r>
            <a:r>
              <a:rPr sz="2000" spc="-25" dirty="0">
                <a:solidFill>
                  <a:srgbClr val="FF0000"/>
                </a:solidFill>
                <a:latin typeface="Malgun Gothic"/>
                <a:cs typeface="Malgun Gothic"/>
              </a:rPr>
              <a:t>課程</a:t>
            </a:r>
            <a:endParaRPr sz="2000">
              <a:latin typeface="Malgun Gothic"/>
              <a:cs typeface="Malgun Gothic"/>
            </a:endParaRPr>
          </a:p>
          <a:p>
            <a:pPr marL="387350" indent="-374650">
              <a:lnSpc>
                <a:spcPct val="100000"/>
              </a:lnSpc>
              <a:spcBef>
                <a:spcPts val="960"/>
              </a:spcBef>
              <a:buSzPct val="115000"/>
              <a:buFont typeface="Wingdings"/>
              <a:buChar char=""/>
              <a:tabLst>
                <a:tab pos="387350" algn="l"/>
              </a:tabLst>
            </a:pPr>
            <a:r>
              <a:rPr sz="2000" spc="-5" dirty="0">
                <a:solidFill>
                  <a:srgbClr val="434343"/>
                </a:solidFill>
                <a:latin typeface="微軟正黑體"/>
                <a:cs typeface="微軟正黑體"/>
              </a:rPr>
              <a:t>積極</a:t>
            </a:r>
            <a:r>
              <a:rPr sz="2000" dirty="0">
                <a:solidFill>
                  <a:srgbClr val="FF0000"/>
                </a:solidFill>
                <a:latin typeface="微軟正黑體"/>
                <a:cs typeface="微軟正黑體"/>
              </a:rPr>
              <a:t>參與</a:t>
            </a:r>
            <a:r>
              <a:rPr sz="2000" dirty="0">
                <a:solidFill>
                  <a:srgbClr val="2A3990"/>
                </a:solidFill>
                <a:latin typeface="Malgun Gothic"/>
                <a:cs typeface="Malgun Gothic"/>
              </a:rPr>
              <a:t>≫</a:t>
            </a:r>
            <a:r>
              <a:rPr sz="2000" dirty="0">
                <a:solidFill>
                  <a:srgbClr val="FF0000"/>
                </a:solidFill>
                <a:latin typeface="Malgun Gothic"/>
                <a:cs typeface="Malgun Gothic"/>
              </a:rPr>
              <a:t>領導小隊</a:t>
            </a:r>
            <a:r>
              <a:rPr sz="2000" spc="-15" dirty="0">
                <a:solidFill>
                  <a:srgbClr val="434343"/>
                </a:solidFill>
                <a:latin typeface="Malgun Gothic"/>
                <a:cs typeface="Malgun Gothic"/>
              </a:rPr>
              <a:t>參加團/社區服務</a:t>
            </a:r>
            <a:r>
              <a:rPr sz="2000" spc="-10" dirty="0">
                <a:solidFill>
                  <a:srgbClr val="2A3990"/>
                </a:solidFill>
                <a:latin typeface="Malgun Gothic"/>
                <a:cs typeface="Malgun Gothic"/>
              </a:rPr>
              <a:t>≫</a:t>
            </a:r>
            <a:r>
              <a:rPr sz="2000" spc="-5" dirty="0">
                <a:solidFill>
                  <a:srgbClr val="FF0000"/>
                </a:solidFill>
                <a:latin typeface="Malgun Gothic"/>
                <a:cs typeface="Malgun Gothic"/>
              </a:rPr>
              <a:t>規劃執行</a:t>
            </a:r>
            <a:r>
              <a:rPr sz="2000" spc="-10" dirty="0">
                <a:solidFill>
                  <a:srgbClr val="434343"/>
                </a:solidFill>
                <a:latin typeface="Malgun Gothic"/>
                <a:cs typeface="Malgun Gothic"/>
              </a:rPr>
              <a:t>社區服務</a:t>
            </a:r>
            <a:r>
              <a:rPr sz="2000" spc="-10" dirty="0">
                <a:solidFill>
                  <a:srgbClr val="2A3990"/>
                </a:solidFill>
                <a:latin typeface="Malgun Gothic"/>
                <a:cs typeface="Malgun Gothic"/>
              </a:rPr>
              <a:t>≫</a:t>
            </a:r>
            <a:r>
              <a:rPr sz="2000" spc="-10" dirty="0">
                <a:solidFill>
                  <a:srgbClr val="FF0000"/>
                </a:solidFill>
                <a:latin typeface="Malgun Gothic"/>
                <a:cs typeface="Malgun Gothic"/>
              </a:rPr>
              <a:t>規劃</a:t>
            </a:r>
            <a:r>
              <a:rPr sz="2000" dirty="0">
                <a:solidFill>
                  <a:srgbClr val="FF0000"/>
                </a:solidFill>
                <a:latin typeface="微軟正黑體"/>
                <a:cs typeface="微軟正黑體"/>
              </a:rPr>
              <a:t>研</a:t>
            </a:r>
            <a:r>
              <a:rPr sz="2000" spc="-50" dirty="0">
                <a:solidFill>
                  <a:srgbClr val="FF0000"/>
                </a:solidFill>
                <a:latin typeface="Malgun Gothic"/>
                <a:cs typeface="Malgun Gothic"/>
              </a:rPr>
              <a:t>擬</a:t>
            </a:r>
            <a:endParaRPr sz="2000">
              <a:latin typeface="Malgun Gothic"/>
              <a:cs typeface="Malgun Gothic"/>
            </a:endParaRPr>
          </a:p>
          <a:p>
            <a:pPr marL="387350">
              <a:lnSpc>
                <a:spcPct val="100000"/>
              </a:lnSpc>
              <a:spcBef>
                <a:spcPts val="359"/>
              </a:spcBef>
            </a:pPr>
            <a:r>
              <a:rPr sz="2000" spc="-10" dirty="0">
                <a:solidFill>
                  <a:srgbClr val="FF0000"/>
                </a:solidFill>
                <a:latin typeface="Malgun Gothic"/>
                <a:cs typeface="Malgun Gothic"/>
              </a:rPr>
              <a:t>計畫並執行</a:t>
            </a:r>
            <a:r>
              <a:rPr sz="2000" spc="-20" dirty="0">
                <a:solidFill>
                  <a:srgbClr val="434343"/>
                </a:solidFill>
                <a:latin typeface="Malgun Gothic"/>
                <a:cs typeface="Malgun Gothic"/>
              </a:rPr>
              <a:t>社會服務</a:t>
            </a:r>
            <a:endParaRPr sz="2000">
              <a:latin typeface="Malgun Gothic"/>
              <a:cs typeface="Malgun Gothic"/>
            </a:endParaRPr>
          </a:p>
          <a:p>
            <a:pPr marL="387350" marR="105410" indent="-375285">
              <a:lnSpc>
                <a:spcPct val="114999"/>
              </a:lnSpc>
              <a:spcBef>
                <a:spcPts val="600"/>
              </a:spcBef>
              <a:buClr>
                <a:srgbClr val="434343"/>
              </a:buClr>
              <a:buSzPct val="115000"/>
              <a:buFont typeface="Wingdings"/>
              <a:buChar char=""/>
              <a:tabLst>
                <a:tab pos="387350" algn="l"/>
              </a:tabLst>
            </a:pPr>
            <a:r>
              <a:rPr sz="2000" spc="-5" dirty="0">
                <a:solidFill>
                  <a:srgbClr val="FF0000"/>
                </a:solidFill>
                <a:latin typeface="Malgun Gothic"/>
                <a:cs typeface="Malgun Gothic"/>
              </a:rPr>
              <a:t>參加</a:t>
            </a:r>
            <a:r>
              <a:rPr sz="2000" dirty="0">
                <a:solidFill>
                  <a:srgbClr val="434343"/>
                </a:solidFill>
                <a:latin typeface="Malgun Gothic"/>
                <a:cs typeface="Malgun Gothic"/>
              </a:rPr>
              <a:t>童軍露營</a:t>
            </a:r>
            <a:r>
              <a:rPr sz="2000" dirty="0">
                <a:solidFill>
                  <a:srgbClr val="2A3990"/>
                </a:solidFill>
                <a:latin typeface="Malgun Gothic"/>
                <a:cs typeface="Malgun Gothic"/>
              </a:rPr>
              <a:t>≫</a:t>
            </a:r>
            <a:r>
              <a:rPr sz="2000" spc="-5" dirty="0">
                <a:solidFill>
                  <a:srgbClr val="FF0000"/>
                </a:solidFill>
                <a:latin typeface="Malgun Gothic"/>
                <a:cs typeface="Malgun Gothic"/>
              </a:rPr>
              <a:t>參與設計</a:t>
            </a:r>
            <a:r>
              <a:rPr sz="2000" spc="-15" dirty="0">
                <a:solidFill>
                  <a:srgbClr val="434343"/>
                </a:solidFill>
                <a:latin typeface="Malgun Gothic"/>
                <a:cs typeface="Malgun Gothic"/>
              </a:rPr>
              <a:t>並協助小隊露營</a:t>
            </a:r>
            <a:r>
              <a:rPr sz="2000" spc="-10" dirty="0">
                <a:solidFill>
                  <a:srgbClr val="2A3990"/>
                </a:solidFill>
                <a:latin typeface="Malgun Gothic"/>
                <a:cs typeface="Malgun Gothic"/>
              </a:rPr>
              <a:t>≫</a:t>
            </a:r>
            <a:r>
              <a:rPr sz="2000" spc="-10" dirty="0">
                <a:solidFill>
                  <a:srgbClr val="FF0000"/>
                </a:solidFill>
                <a:latin typeface="Malgun Gothic"/>
                <a:cs typeface="Malgun Gothic"/>
              </a:rPr>
              <a:t>參加</a:t>
            </a:r>
            <a:r>
              <a:rPr sz="2000" spc="-10" dirty="0">
                <a:solidFill>
                  <a:srgbClr val="434343"/>
                </a:solidFill>
                <a:latin typeface="Malgun Gothic"/>
                <a:cs typeface="Malgun Gothic"/>
              </a:rPr>
              <a:t>縣市或聯團露營</a:t>
            </a:r>
            <a:r>
              <a:rPr sz="2000" spc="-10" dirty="0">
                <a:solidFill>
                  <a:srgbClr val="2A3990"/>
                </a:solidFill>
                <a:latin typeface="Malgun Gothic"/>
                <a:cs typeface="Malgun Gothic"/>
              </a:rPr>
              <a:t>≫</a:t>
            </a:r>
            <a:r>
              <a:rPr sz="2000" spc="-50" dirty="0">
                <a:solidFill>
                  <a:srgbClr val="FF0000"/>
                </a:solidFill>
                <a:latin typeface="Malgun Gothic"/>
                <a:cs typeface="Malgun Gothic"/>
              </a:rPr>
              <a:t>領</a:t>
            </a:r>
            <a:r>
              <a:rPr sz="2000" spc="-5" dirty="0">
                <a:solidFill>
                  <a:srgbClr val="FF0000"/>
                </a:solidFill>
                <a:latin typeface="Malgun Gothic"/>
                <a:cs typeface="Malgun Gothic"/>
              </a:rPr>
              <a:t>導小隊</a:t>
            </a:r>
            <a:r>
              <a:rPr sz="2000" spc="-5" dirty="0">
                <a:solidFill>
                  <a:srgbClr val="434343"/>
                </a:solidFill>
                <a:latin typeface="Malgun Gothic"/>
                <a:cs typeface="Malgun Gothic"/>
              </a:rPr>
              <a:t>完成長途旅行</a:t>
            </a:r>
            <a:r>
              <a:rPr sz="2000" spc="-10" dirty="0">
                <a:solidFill>
                  <a:srgbClr val="2A3990"/>
                </a:solidFill>
                <a:latin typeface="Malgun Gothic"/>
                <a:cs typeface="Malgun Gothic"/>
              </a:rPr>
              <a:t>≫</a:t>
            </a:r>
            <a:r>
              <a:rPr sz="2000" spc="-5" dirty="0">
                <a:solidFill>
                  <a:srgbClr val="FF0000"/>
                </a:solidFill>
                <a:latin typeface="Malgun Gothic"/>
                <a:cs typeface="Malgun Gothic"/>
              </a:rPr>
              <a:t>規劃帶領小隊</a:t>
            </a:r>
            <a:r>
              <a:rPr sz="2000" dirty="0">
                <a:solidFill>
                  <a:srgbClr val="434343"/>
                </a:solidFill>
                <a:latin typeface="Malgun Gothic"/>
                <a:cs typeface="Malgun Gothic"/>
              </a:rPr>
              <a:t>3天</a:t>
            </a:r>
            <a:r>
              <a:rPr sz="2000" spc="-10" dirty="0">
                <a:solidFill>
                  <a:srgbClr val="434343"/>
                </a:solidFill>
                <a:latin typeface="Malgun Gothic"/>
                <a:cs typeface="Malgun Gothic"/>
              </a:rPr>
              <a:t>2</a:t>
            </a:r>
            <a:r>
              <a:rPr sz="2000" spc="-15" dirty="0">
                <a:solidFill>
                  <a:srgbClr val="434343"/>
                </a:solidFill>
                <a:latin typeface="Malgun Gothic"/>
                <a:cs typeface="Malgun Gothic"/>
              </a:rPr>
              <a:t>夜童軍露營</a:t>
            </a:r>
            <a:endParaRPr sz="2000">
              <a:latin typeface="Malgun Gothic"/>
              <a:cs typeface="Malgun Gothic"/>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212852"/>
            <a:ext cx="2780030" cy="436880"/>
          </a:xfrm>
          <a:prstGeom prst="rect">
            <a:avLst/>
          </a:prstGeom>
        </p:spPr>
        <p:txBody>
          <a:bodyPr vert="horz" wrap="square" lIns="0" tIns="12700" rIns="0" bIns="0" rtlCol="0">
            <a:spAutoFit/>
          </a:bodyPr>
          <a:lstStyle/>
          <a:p>
            <a:pPr marL="12700">
              <a:lnSpc>
                <a:spcPct val="100000"/>
              </a:lnSpc>
              <a:spcBef>
                <a:spcPts val="100"/>
              </a:spcBef>
            </a:pPr>
            <a:r>
              <a:rPr spc="-5" dirty="0"/>
              <a:t>常見不符合樣態-</a:t>
            </a:r>
            <a:r>
              <a:rPr spc="-50" dirty="0"/>
              <a:t>1</a:t>
            </a:r>
          </a:p>
        </p:txBody>
      </p:sp>
      <p:sp>
        <p:nvSpPr>
          <p:cNvPr id="3" name="object 3"/>
          <p:cNvSpPr txBox="1"/>
          <p:nvPr/>
        </p:nvSpPr>
        <p:spPr>
          <a:xfrm>
            <a:off x="376834" y="709041"/>
            <a:ext cx="8204834" cy="3496310"/>
          </a:xfrm>
          <a:prstGeom prst="rect">
            <a:avLst/>
          </a:prstGeom>
        </p:spPr>
        <p:txBody>
          <a:bodyPr vert="horz" wrap="square" lIns="0" tIns="12700" rIns="0" bIns="0" rtlCol="0">
            <a:spAutoFit/>
          </a:bodyPr>
          <a:lstStyle/>
          <a:p>
            <a:pPr marL="387350" marR="5080" indent="-375285" algn="just">
              <a:lnSpc>
                <a:spcPct val="114999"/>
              </a:lnSpc>
              <a:spcBef>
                <a:spcPts val="100"/>
              </a:spcBef>
              <a:buSzPct val="127777"/>
              <a:buChar char="●"/>
              <a:tabLst>
                <a:tab pos="387350" algn="l"/>
              </a:tabLst>
            </a:pPr>
            <a:r>
              <a:rPr sz="1800" dirty="0">
                <a:solidFill>
                  <a:srgbClr val="434343"/>
                </a:solidFill>
                <a:latin typeface="微軟正黑體"/>
                <a:cs typeface="微軟正黑體"/>
              </a:rPr>
              <a:t>標準：6.曾</a:t>
            </a:r>
            <a:r>
              <a:rPr sz="1800" b="1" dirty="0">
                <a:solidFill>
                  <a:srgbClr val="FF0000"/>
                </a:solidFill>
                <a:latin typeface="微軟正黑體"/>
                <a:cs typeface="微軟正黑體"/>
              </a:rPr>
              <a:t>規劃</a:t>
            </a:r>
            <a:r>
              <a:rPr sz="1800" dirty="0">
                <a:solidFill>
                  <a:srgbClr val="434343"/>
                </a:solidFill>
                <a:latin typeface="微軟正黑體"/>
                <a:cs typeface="微軟正黑體"/>
              </a:rPr>
              <a:t>及</a:t>
            </a:r>
            <a:r>
              <a:rPr sz="1800" b="1" spc="-5" dirty="0">
                <a:solidFill>
                  <a:srgbClr val="FF0000"/>
                </a:solidFill>
                <a:latin typeface="微軟正黑體"/>
                <a:cs typeface="微軟正黑體"/>
              </a:rPr>
              <a:t>帶領</a:t>
            </a:r>
            <a:r>
              <a:rPr sz="1800" dirty="0">
                <a:solidFill>
                  <a:srgbClr val="434343"/>
                </a:solidFill>
                <a:latin typeface="微軟正黑體"/>
                <a:cs typeface="微軟正黑體"/>
              </a:rPr>
              <a:t>小隊做童軍露營活動2次以上（須有1次3天2夜），</a:t>
            </a:r>
            <a:r>
              <a:rPr sz="1800" spc="-25" dirty="0">
                <a:solidFill>
                  <a:srgbClr val="434343"/>
                </a:solidFill>
                <a:latin typeface="微軟正黑體"/>
                <a:cs typeface="微軟正黑體"/>
              </a:rPr>
              <a:t>並提</a:t>
            </a:r>
            <a:r>
              <a:rPr sz="1800" spc="-10" dirty="0">
                <a:solidFill>
                  <a:srgbClr val="434343"/>
                </a:solidFill>
                <a:latin typeface="微軟正黑體"/>
                <a:cs typeface="微軟正黑體"/>
              </a:rPr>
              <a:t>出完整書面紀錄。</a:t>
            </a:r>
            <a:endParaRPr sz="1800">
              <a:latin typeface="微軟正黑體"/>
              <a:cs typeface="微軟正黑體"/>
            </a:endParaRPr>
          </a:p>
          <a:p>
            <a:pPr marL="387350" indent="-374650">
              <a:lnSpc>
                <a:spcPct val="100000"/>
              </a:lnSpc>
              <a:spcBef>
                <a:spcPts val="320"/>
              </a:spcBef>
              <a:buSzPct val="127777"/>
              <a:buChar char="●"/>
              <a:tabLst>
                <a:tab pos="387350" algn="l"/>
              </a:tabLst>
            </a:pPr>
            <a:r>
              <a:rPr sz="1800" dirty="0">
                <a:solidFill>
                  <a:srgbClr val="434343"/>
                </a:solidFill>
                <a:latin typeface="微軟正黑體"/>
                <a:cs typeface="微軟正黑體"/>
              </a:rPr>
              <a:t>常見不符合樣態：以曾經</a:t>
            </a:r>
            <a:r>
              <a:rPr sz="1800" dirty="0">
                <a:solidFill>
                  <a:srgbClr val="0000FF"/>
                </a:solidFill>
                <a:latin typeface="微軟正黑體"/>
                <a:cs typeface="微軟正黑體"/>
              </a:rPr>
              <a:t>參加</a:t>
            </a:r>
            <a:r>
              <a:rPr sz="1800" dirty="0">
                <a:solidFill>
                  <a:srgbClr val="434343"/>
                </a:solidFill>
                <a:latin typeface="微軟正黑體"/>
                <a:cs typeface="微軟正黑體"/>
              </a:rPr>
              <a:t>過之團或縣市露營活動送審，但僅為</a:t>
            </a:r>
            <a:r>
              <a:rPr sz="1800" dirty="0">
                <a:solidFill>
                  <a:srgbClr val="0000FF"/>
                </a:solidFill>
                <a:latin typeface="微軟正黑體"/>
                <a:cs typeface="微軟正黑體"/>
              </a:rPr>
              <a:t>參加者</a:t>
            </a:r>
            <a:r>
              <a:rPr sz="1800" spc="-25" dirty="0">
                <a:solidFill>
                  <a:srgbClr val="434343"/>
                </a:solidFill>
                <a:latin typeface="微軟正黑體"/>
                <a:cs typeface="微軟正黑體"/>
              </a:rPr>
              <a:t>並非</a:t>
            </a:r>
            <a:endParaRPr sz="1800">
              <a:latin typeface="微軟正黑體"/>
              <a:cs typeface="微軟正黑體"/>
            </a:endParaRPr>
          </a:p>
          <a:p>
            <a:pPr marL="387350">
              <a:lnSpc>
                <a:spcPct val="100000"/>
              </a:lnSpc>
              <a:spcBef>
                <a:spcPts val="325"/>
              </a:spcBef>
            </a:pPr>
            <a:r>
              <a:rPr sz="1800" spc="-15" dirty="0">
                <a:solidFill>
                  <a:srgbClr val="434343"/>
                </a:solidFill>
                <a:latin typeface="微軟正黑體"/>
                <a:cs typeface="微軟正黑體"/>
              </a:rPr>
              <a:t>實際之設計與帶領者。</a:t>
            </a:r>
            <a:endParaRPr sz="1800">
              <a:latin typeface="微軟正黑體"/>
              <a:cs typeface="微軟正黑體"/>
            </a:endParaRPr>
          </a:p>
          <a:p>
            <a:pPr marL="387350" marR="34925" indent="-375285" algn="just">
              <a:lnSpc>
                <a:spcPct val="114999"/>
              </a:lnSpc>
              <a:spcBef>
                <a:spcPts val="5"/>
              </a:spcBef>
              <a:buSzPct val="127777"/>
              <a:buChar char="●"/>
              <a:tabLst>
                <a:tab pos="387350" algn="l"/>
              </a:tabLst>
            </a:pPr>
            <a:r>
              <a:rPr sz="1800" dirty="0">
                <a:solidFill>
                  <a:srgbClr val="434343"/>
                </a:solidFill>
                <a:latin typeface="微軟正黑體"/>
                <a:cs typeface="微軟正黑體"/>
              </a:rPr>
              <a:t>說明：</a:t>
            </a:r>
            <a:r>
              <a:rPr sz="1800" dirty="0">
                <a:solidFill>
                  <a:srgbClr val="0000FF"/>
                </a:solidFill>
                <a:latin typeface="微軟正黑體"/>
                <a:cs typeface="微軟正黑體"/>
              </a:rPr>
              <a:t>參加</a:t>
            </a:r>
            <a:r>
              <a:rPr sz="1800" dirty="0">
                <a:solidFill>
                  <a:srgbClr val="434343"/>
                </a:solidFill>
                <a:latin typeface="微軟正黑體"/>
                <a:cs typeface="微軟正黑體"/>
              </a:rPr>
              <a:t>團露營為”中級”進程；</a:t>
            </a:r>
            <a:r>
              <a:rPr sz="1800" spc="-5" dirty="0">
                <a:solidFill>
                  <a:srgbClr val="0000FF"/>
                </a:solidFill>
                <a:latin typeface="微軟正黑體"/>
                <a:cs typeface="微軟正黑體"/>
              </a:rPr>
              <a:t>帶領小隊</a:t>
            </a:r>
            <a:r>
              <a:rPr sz="1800" dirty="0">
                <a:solidFill>
                  <a:srgbClr val="434343"/>
                </a:solidFill>
                <a:latin typeface="微軟正黑體"/>
                <a:cs typeface="微軟正黑體"/>
              </a:rPr>
              <a:t>參加</a:t>
            </a:r>
            <a:r>
              <a:rPr sz="1800" dirty="0">
                <a:solidFill>
                  <a:srgbClr val="0000FF"/>
                </a:solidFill>
                <a:latin typeface="微軟正黑體"/>
                <a:cs typeface="微軟正黑體"/>
              </a:rPr>
              <a:t>社區服務</a:t>
            </a:r>
            <a:r>
              <a:rPr sz="1800" spc="-10" dirty="0">
                <a:solidFill>
                  <a:srgbClr val="434343"/>
                </a:solidFill>
                <a:latin typeface="微軟正黑體"/>
                <a:cs typeface="微軟正黑體"/>
              </a:rPr>
              <a:t>工作為“高級”進</a:t>
            </a:r>
            <a:r>
              <a:rPr sz="1800" dirty="0">
                <a:solidFill>
                  <a:srgbClr val="434343"/>
                </a:solidFill>
                <a:latin typeface="微軟正黑體"/>
                <a:cs typeface="微軟正黑體"/>
              </a:rPr>
              <a:t>程；</a:t>
            </a:r>
            <a:r>
              <a:rPr sz="1800" dirty="0">
                <a:solidFill>
                  <a:srgbClr val="0000FF"/>
                </a:solidFill>
                <a:latin typeface="微軟正黑體"/>
                <a:cs typeface="微軟正黑體"/>
              </a:rPr>
              <a:t>參加</a:t>
            </a:r>
            <a:r>
              <a:rPr sz="1800" spc="-5" dirty="0">
                <a:solidFill>
                  <a:srgbClr val="434343"/>
                </a:solidFill>
                <a:latin typeface="微軟正黑體"/>
                <a:cs typeface="微軟正黑體"/>
              </a:rPr>
              <a:t>縣市或聯團露營為”獅級”進程，國花級進程中小隊童軍露營之</a:t>
            </a:r>
            <a:r>
              <a:rPr sz="1800" spc="-25" dirty="0">
                <a:solidFill>
                  <a:srgbClr val="FF0000"/>
                </a:solidFill>
                <a:latin typeface="微軟正黑體"/>
                <a:cs typeface="微軟正黑體"/>
              </a:rPr>
              <a:t>規劃</a:t>
            </a:r>
            <a:r>
              <a:rPr sz="1800" spc="-50" dirty="0">
                <a:solidFill>
                  <a:srgbClr val="FF0000"/>
                </a:solidFill>
                <a:latin typeface="微軟正黑體"/>
                <a:cs typeface="微軟正黑體"/>
              </a:rPr>
              <a:t> </a:t>
            </a:r>
            <a:r>
              <a:rPr sz="1800" spc="-10" dirty="0">
                <a:solidFill>
                  <a:srgbClr val="FF0000"/>
                </a:solidFill>
                <a:latin typeface="微軟正黑體"/>
                <a:cs typeface="微軟正黑體"/>
              </a:rPr>
              <a:t>(設計)</a:t>
            </a:r>
            <a:r>
              <a:rPr sz="1800" dirty="0">
                <a:solidFill>
                  <a:srgbClr val="434343"/>
                </a:solidFill>
                <a:latin typeface="微軟正黑體"/>
                <a:cs typeface="微軟正黑體"/>
              </a:rPr>
              <a:t>與</a:t>
            </a:r>
            <a:r>
              <a:rPr sz="1800" dirty="0">
                <a:solidFill>
                  <a:srgbClr val="FF0000"/>
                </a:solidFill>
                <a:latin typeface="微軟正黑體"/>
                <a:cs typeface="微軟正黑體"/>
              </a:rPr>
              <a:t>帶領</a:t>
            </a:r>
            <a:r>
              <a:rPr sz="1800" dirty="0">
                <a:solidFill>
                  <a:srgbClr val="434343"/>
                </a:solidFill>
                <a:latin typeface="微軟正黑體"/>
                <a:cs typeface="微軟正黑體"/>
              </a:rPr>
              <a:t>而非僅</a:t>
            </a:r>
            <a:r>
              <a:rPr sz="1800" dirty="0">
                <a:solidFill>
                  <a:srgbClr val="0000FF"/>
                </a:solidFill>
                <a:latin typeface="微軟正黑體"/>
                <a:cs typeface="微軟正黑體"/>
              </a:rPr>
              <a:t>參加</a:t>
            </a:r>
            <a:r>
              <a:rPr sz="1800" dirty="0">
                <a:solidFill>
                  <a:srgbClr val="434343"/>
                </a:solidFill>
                <a:latin typeface="微軟正黑體"/>
                <a:cs typeface="微軟正黑體"/>
              </a:rPr>
              <a:t>或</a:t>
            </a:r>
            <a:r>
              <a:rPr sz="1800" dirty="0">
                <a:solidFill>
                  <a:srgbClr val="0000FF"/>
                </a:solidFill>
                <a:latin typeface="微軟正黑體"/>
                <a:cs typeface="微軟正黑體"/>
              </a:rPr>
              <a:t>協助</a:t>
            </a:r>
            <a:r>
              <a:rPr sz="1800" spc="-50" dirty="0">
                <a:solidFill>
                  <a:srgbClr val="434343"/>
                </a:solidFill>
                <a:latin typeface="微軟正黑體"/>
                <a:cs typeface="微軟正黑體"/>
              </a:rPr>
              <a:t>。</a:t>
            </a:r>
            <a:endParaRPr sz="1800">
              <a:latin typeface="微軟正黑體"/>
              <a:cs typeface="微軟正黑體"/>
            </a:endParaRPr>
          </a:p>
          <a:p>
            <a:pPr marL="387350" marR="36830" indent="-375285" algn="just">
              <a:lnSpc>
                <a:spcPct val="114999"/>
              </a:lnSpc>
              <a:buSzPct val="127777"/>
              <a:buChar char="●"/>
              <a:tabLst>
                <a:tab pos="387350" algn="l"/>
              </a:tabLst>
            </a:pPr>
            <a:r>
              <a:rPr sz="1800" dirty="0">
                <a:solidFill>
                  <a:srgbClr val="434343"/>
                </a:solidFill>
                <a:latin typeface="微軟正黑體"/>
                <a:cs typeface="微軟正黑體"/>
              </a:rPr>
              <a:t>要點：此項之要點在於</a:t>
            </a:r>
            <a:r>
              <a:rPr sz="1800" b="1" dirty="0">
                <a:solidFill>
                  <a:srgbClr val="FF0000"/>
                </a:solidFill>
                <a:latin typeface="微軟正黑體"/>
                <a:cs typeface="微軟正黑體"/>
              </a:rPr>
              <a:t>規劃</a:t>
            </a:r>
            <a:r>
              <a:rPr sz="1800" dirty="0">
                <a:solidFill>
                  <a:srgbClr val="434343"/>
                </a:solidFill>
                <a:latin typeface="微軟正黑體"/>
                <a:cs typeface="微軟正黑體"/>
              </a:rPr>
              <a:t>與</a:t>
            </a:r>
            <a:r>
              <a:rPr sz="1800" b="1" dirty="0">
                <a:solidFill>
                  <a:srgbClr val="FF0000"/>
                </a:solidFill>
                <a:latin typeface="微軟正黑體"/>
                <a:cs typeface="微軟正黑體"/>
              </a:rPr>
              <a:t>帶領</a:t>
            </a:r>
            <a:r>
              <a:rPr sz="1800" spc="-5" dirty="0">
                <a:solidFill>
                  <a:srgbClr val="434343"/>
                </a:solidFill>
                <a:latin typeface="微軟正黑體"/>
                <a:cs typeface="微軟正黑體"/>
              </a:rPr>
              <a:t>，送審表格填寫之內容與佐證資料應能呈現</a:t>
            </a:r>
            <a:r>
              <a:rPr sz="1800" dirty="0">
                <a:solidFill>
                  <a:srgbClr val="434343"/>
                </a:solidFill>
                <a:latin typeface="微軟正黑體"/>
                <a:cs typeface="微軟正黑體"/>
              </a:rPr>
              <a:t>童軍能夠</a:t>
            </a:r>
            <a:r>
              <a:rPr sz="1800" b="1" dirty="0">
                <a:solidFill>
                  <a:srgbClr val="FF0000"/>
                </a:solidFill>
                <a:latin typeface="微軟正黑體"/>
                <a:cs typeface="微軟正黑體"/>
              </a:rPr>
              <a:t>實際規劃並帶領</a:t>
            </a:r>
            <a:r>
              <a:rPr sz="1800" spc="-5" dirty="0">
                <a:solidFill>
                  <a:srgbClr val="434343"/>
                </a:solidFill>
                <a:latin typeface="微軟正黑體"/>
                <a:cs typeface="微軟正黑體"/>
              </a:rPr>
              <a:t>小隊做童軍露營活動，如為小隊露營，應為實際之設計與執行者。如為團露營，若為小組共同籌備，至少應擔任工作組負責人、聯</a:t>
            </a:r>
            <a:r>
              <a:rPr sz="1800" spc="-15" dirty="0">
                <a:solidFill>
                  <a:srgbClr val="434343"/>
                </a:solidFill>
                <a:latin typeface="微軟正黑體"/>
                <a:cs typeface="微軟正黑體"/>
              </a:rPr>
              <a:t>隊長等工作；建議檢附計畫書作為佐證。</a:t>
            </a:r>
            <a:endParaRPr sz="1800">
              <a:latin typeface="微軟正黑體"/>
              <a:cs typeface="微軟正黑體"/>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67767"/>
            <a:ext cx="2780030" cy="437515"/>
          </a:xfrm>
          <a:prstGeom prst="rect">
            <a:avLst/>
          </a:prstGeom>
        </p:spPr>
        <p:txBody>
          <a:bodyPr vert="horz" wrap="square" lIns="0" tIns="12700" rIns="0" bIns="0" rtlCol="0">
            <a:spAutoFit/>
          </a:bodyPr>
          <a:lstStyle/>
          <a:p>
            <a:pPr marL="12700">
              <a:lnSpc>
                <a:spcPct val="100000"/>
              </a:lnSpc>
              <a:spcBef>
                <a:spcPts val="100"/>
              </a:spcBef>
            </a:pPr>
            <a:r>
              <a:rPr spc="-15" dirty="0"/>
              <a:t>常見不符合樣態-</a:t>
            </a:r>
            <a:r>
              <a:rPr spc="-50" dirty="0"/>
              <a:t>2</a:t>
            </a:r>
          </a:p>
        </p:txBody>
      </p:sp>
      <p:sp>
        <p:nvSpPr>
          <p:cNvPr id="3" name="object 3"/>
          <p:cNvSpPr txBox="1"/>
          <p:nvPr/>
        </p:nvSpPr>
        <p:spPr>
          <a:xfrm>
            <a:off x="399084" y="616991"/>
            <a:ext cx="8267065" cy="3566795"/>
          </a:xfrm>
          <a:prstGeom prst="rect">
            <a:avLst/>
          </a:prstGeom>
        </p:spPr>
        <p:txBody>
          <a:bodyPr vert="horz" wrap="square" lIns="0" tIns="12700" rIns="0" bIns="0" rtlCol="0">
            <a:spAutoFit/>
          </a:bodyPr>
          <a:lstStyle/>
          <a:p>
            <a:pPr marL="386080" marR="143510" indent="-374015">
              <a:lnSpc>
                <a:spcPct val="114999"/>
              </a:lnSpc>
              <a:spcBef>
                <a:spcPts val="100"/>
              </a:spcBef>
              <a:buSzPct val="143750"/>
              <a:buChar char="●"/>
              <a:tabLst>
                <a:tab pos="387350" algn="l"/>
              </a:tabLst>
            </a:pPr>
            <a:r>
              <a:rPr sz="1600" spc="-20" dirty="0">
                <a:solidFill>
                  <a:srgbClr val="434343"/>
                </a:solidFill>
                <a:latin typeface="微軟正黑體"/>
                <a:cs typeface="微軟正黑體"/>
              </a:rPr>
              <a:t>標準：</a:t>
            </a:r>
            <a:r>
              <a:rPr sz="1600" dirty="0">
                <a:solidFill>
                  <a:srgbClr val="434343"/>
                </a:solidFill>
                <a:latin typeface="微軟正黑體"/>
                <a:cs typeface="微軟正黑體"/>
              </a:rPr>
              <a:t>7</a:t>
            </a:r>
            <a:r>
              <a:rPr sz="1600" spc="-10" dirty="0">
                <a:solidFill>
                  <a:srgbClr val="434343"/>
                </a:solidFill>
                <a:latin typeface="微軟正黑體"/>
                <a:cs typeface="微軟正黑體"/>
              </a:rPr>
              <a:t>. 能</a:t>
            </a:r>
            <a:r>
              <a:rPr sz="1600" b="1" spc="-25" dirty="0">
                <a:solidFill>
                  <a:srgbClr val="FF0000"/>
                </a:solidFill>
                <a:latin typeface="微軟正黑體"/>
                <a:cs typeface="微軟正黑體"/>
              </a:rPr>
              <a:t>規劃並研擬</a:t>
            </a:r>
            <a:r>
              <a:rPr sz="1600" b="1" spc="-25" dirty="0">
                <a:solidFill>
                  <a:srgbClr val="0000FF"/>
                </a:solidFill>
                <a:latin typeface="微軟正黑體"/>
                <a:cs typeface="微軟正黑體"/>
              </a:rPr>
              <a:t>社會服務</a:t>
            </a:r>
            <a:r>
              <a:rPr sz="1600" spc="-25" dirty="0">
                <a:solidFill>
                  <a:srgbClr val="434343"/>
                </a:solidFill>
                <a:latin typeface="微軟正黑體"/>
                <a:cs typeface="微軟正黑體"/>
              </a:rPr>
              <a:t>計畫，經家長、團長、受服務團體同意，並</a:t>
            </a:r>
            <a:r>
              <a:rPr sz="1600" b="1" spc="-30" dirty="0">
                <a:solidFill>
                  <a:srgbClr val="FF0000"/>
                </a:solidFill>
                <a:latin typeface="微軟正黑體"/>
                <a:cs typeface="微軟正黑體"/>
              </a:rPr>
              <a:t>領導童軍實	</a:t>
            </a:r>
            <a:r>
              <a:rPr sz="1600" b="1" spc="-25" dirty="0">
                <a:solidFill>
                  <a:srgbClr val="FF0000"/>
                </a:solidFill>
                <a:latin typeface="微軟正黑體"/>
                <a:cs typeface="微軟正黑體"/>
              </a:rPr>
              <a:t>施</a:t>
            </a:r>
            <a:r>
              <a:rPr sz="1600" spc="-25" dirty="0">
                <a:solidFill>
                  <a:srgbClr val="434343"/>
                </a:solidFill>
                <a:latin typeface="微軟正黑體"/>
                <a:cs typeface="微軟正黑體"/>
              </a:rPr>
              <a:t>服務計畫，經相關人員協助及輔導，活動執行完畢後有良好績效，並有</a:t>
            </a:r>
            <a:r>
              <a:rPr sz="1600" b="1" spc="-25" dirty="0">
                <a:solidFill>
                  <a:srgbClr val="0000FF"/>
                </a:solidFill>
                <a:latin typeface="微軟正黑體"/>
                <a:cs typeface="微軟正黑體"/>
              </a:rPr>
              <a:t>完整紀錄</a:t>
            </a:r>
            <a:r>
              <a:rPr sz="1600" spc="-50" dirty="0">
                <a:solidFill>
                  <a:srgbClr val="434343"/>
                </a:solidFill>
                <a:latin typeface="微軟正黑體"/>
                <a:cs typeface="微軟正黑體"/>
              </a:rPr>
              <a:t>。</a:t>
            </a:r>
            <a:endParaRPr sz="1600">
              <a:latin typeface="微軟正黑體"/>
              <a:cs typeface="微軟正黑體"/>
            </a:endParaRPr>
          </a:p>
          <a:p>
            <a:pPr marL="387350" indent="-374650">
              <a:lnSpc>
                <a:spcPct val="100000"/>
              </a:lnSpc>
              <a:spcBef>
                <a:spcPts val="285"/>
              </a:spcBef>
              <a:buSzPct val="143750"/>
              <a:buChar char="●"/>
              <a:tabLst>
                <a:tab pos="387350" algn="l"/>
              </a:tabLst>
            </a:pPr>
            <a:r>
              <a:rPr sz="1600" spc="-35" dirty="0">
                <a:solidFill>
                  <a:srgbClr val="434343"/>
                </a:solidFill>
                <a:latin typeface="微軟正黑體"/>
                <a:cs typeface="微軟正黑體"/>
              </a:rPr>
              <a:t>常見不符合樣態：</a:t>
            </a:r>
            <a:endParaRPr sz="1600">
              <a:latin typeface="微軟正黑體"/>
              <a:cs typeface="微軟正黑體"/>
            </a:endParaRPr>
          </a:p>
          <a:p>
            <a:pPr marL="843915" lvl="1" indent="-348615">
              <a:lnSpc>
                <a:spcPct val="100000"/>
              </a:lnSpc>
              <a:spcBef>
                <a:spcPts val="290"/>
              </a:spcBef>
              <a:buSzPct val="135714"/>
              <a:buChar char="○"/>
              <a:tabLst>
                <a:tab pos="843915" algn="l"/>
              </a:tabLst>
            </a:pPr>
            <a:r>
              <a:rPr sz="1400" dirty="0">
                <a:solidFill>
                  <a:srgbClr val="434343"/>
                </a:solidFill>
                <a:latin typeface="微軟正黑體"/>
                <a:cs typeface="微軟正黑體"/>
              </a:rPr>
              <a:t>以曾經</a:t>
            </a:r>
            <a:r>
              <a:rPr sz="1400" dirty="0">
                <a:solidFill>
                  <a:srgbClr val="0000FF"/>
                </a:solidFill>
                <a:latin typeface="微軟正黑體"/>
                <a:cs typeface="微軟正黑體"/>
              </a:rPr>
              <a:t>參加</a:t>
            </a:r>
            <a:r>
              <a:rPr sz="1400" spc="-15" dirty="0">
                <a:solidFill>
                  <a:srgbClr val="434343"/>
                </a:solidFill>
                <a:latin typeface="微軟正黑體"/>
                <a:cs typeface="微軟正黑體"/>
              </a:rPr>
              <a:t>過之團、學校或社區服務活動送審，但僅為</a:t>
            </a:r>
            <a:r>
              <a:rPr sz="1400" spc="-10" dirty="0">
                <a:solidFill>
                  <a:srgbClr val="0000FF"/>
                </a:solidFill>
                <a:latin typeface="微軟正黑體"/>
                <a:cs typeface="微軟正黑體"/>
              </a:rPr>
              <a:t>參加者</a:t>
            </a:r>
            <a:r>
              <a:rPr sz="1400" spc="-20" dirty="0">
                <a:solidFill>
                  <a:srgbClr val="434343"/>
                </a:solidFill>
                <a:latin typeface="微軟正黑體"/>
                <a:cs typeface="微軟正黑體"/>
              </a:rPr>
              <a:t>並非實際之設計與帶領者。</a:t>
            </a:r>
            <a:endParaRPr sz="1400">
              <a:latin typeface="微軟正黑體"/>
              <a:cs typeface="微軟正黑體"/>
            </a:endParaRPr>
          </a:p>
          <a:p>
            <a:pPr marL="843915" lvl="1" indent="-348615">
              <a:lnSpc>
                <a:spcPct val="100000"/>
              </a:lnSpc>
              <a:spcBef>
                <a:spcPts val="250"/>
              </a:spcBef>
              <a:buSzPct val="135714"/>
              <a:buChar char="○"/>
              <a:tabLst>
                <a:tab pos="843915" algn="l"/>
              </a:tabLst>
            </a:pPr>
            <a:r>
              <a:rPr sz="1400" spc="-15" dirty="0">
                <a:solidFill>
                  <a:srgbClr val="434343"/>
                </a:solidFill>
                <a:latin typeface="微軟正黑體"/>
                <a:cs typeface="微軟正黑體"/>
              </a:rPr>
              <a:t>服務之對象為學校(例學校服務學習)或社區，而</a:t>
            </a:r>
            <a:r>
              <a:rPr sz="1400" spc="-20" dirty="0">
                <a:solidFill>
                  <a:srgbClr val="0000FF"/>
                </a:solidFill>
                <a:latin typeface="微軟正黑體"/>
                <a:cs typeface="微軟正黑體"/>
              </a:rPr>
              <a:t>非外部單位。(社區為獅級進程)</a:t>
            </a:r>
            <a:endParaRPr sz="1400">
              <a:latin typeface="微軟正黑體"/>
              <a:cs typeface="微軟正黑體"/>
            </a:endParaRPr>
          </a:p>
          <a:p>
            <a:pPr marL="843915" lvl="1" indent="-348615">
              <a:lnSpc>
                <a:spcPct val="100000"/>
              </a:lnSpc>
              <a:spcBef>
                <a:spcPts val="254"/>
              </a:spcBef>
              <a:buSzPct val="135714"/>
              <a:buChar char="○"/>
              <a:tabLst>
                <a:tab pos="843915" algn="l"/>
              </a:tabLst>
            </a:pPr>
            <a:r>
              <a:rPr sz="1400" spc="-10" dirty="0">
                <a:solidFill>
                  <a:srgbClr val="434343"/>
                </a:solidFill>
                <a:latin typeface="微軟正黑體"/>
                <a:cs typeface="微軟正黑體"/>
              </a:rPr>
              <a:t>服務之時數僅有數小時，尚不及獅級之</a:t>
            </a:r>
            <a:r>
              <a:rPr sz="1400" dirty="0">
                <a:solidFill>
                  <a:srgbClr val="434343"/>
                </a:solidFill>
                <a:latin typeface="微軟正黑體"/>
                <a:cs typeface="微軟正黑體"/>
              </a:rPr>
              <a:t>16</a:t>
            </a:r>
            <a:r>
              <a:rPr sz="1400" spc="-10" dirty="0">
                <a:solidFill>
                  <a:srgbClr val="434343"/>
                </a:solidFill>
                <a:latin typeface="微軟正黑體"/>
                <a:cs typeface="微軟正黑體"/>
              </a:rPr>
              <a:t>小時。(16</a:t>
            </a:r>
            <a:r>
              <a:rPr sz="1400" spc="-20" dirty="0">
                <a:solidFill>
                  <a:srgbClr val="434343"/>
                </a:solidFill>
                <a:latin typeface="微軟正黑體"/>
                <a:cs typeface="微軟正黑體"/>
              </a:rPr>
              <a:t>小時為獅級進程)</a:t>
            </a:r>
            <a:endParaRPr sz="1400">
              <a:latin typeface="微軟正黑體"/>
              <a:cs typeface="微軟正黑體"/>
            </a:endParaRPr>
          </a:p>
          <a:p>
            <a:pPr marL="387350" indent="-375285">
              <a:lnSpc>
                <a:spcPct val="100000"/>
              </a:lnSpc>
              <a:spcBef>
                <a:spcPts val="254"/>
              </a:spcBef>
              <a:buSzPct val="143750"/>
              <a:buChar char="●"/>
              <a:tabLst>
                <a:tab pos="387350" algn="l"/>
              </a:tabLst>
            </a:pPr>
            <a:r>
              <a:rPr sz="1600" spc="-30" dirty="0">
                <a:solidFill>
                  <a:srgbClr val="434343"/>
                </a:solidFill>
                <a:latin typeface="微軟正黑體"/>
                <a:cs typeface="微軟正黑體"/>
              </a:rPr>
              <a:t>說明：</a:t>
            </a:r>
            <a:r>
              <a:rPr sz="1600" spc="-30" dirty="0">
                <a:solidFill>
                  <a:srgbClr val="0000FF"/>
                </a:solidFill>
                <a:latin typeface="微軟正黑體"/>
                <a:cs typeface="微軟正黑體"/>
              </a:rPr>
              <a:t>參加團或社區服務</a:t>
            </a:r>
            <a:r>
              <a:rPr sz="1600" spc="-10" dirty="0">
                <a:solidFill>
                  <a:srgbClr val="0000FF"/>
                </a:solidFill>
                <a:latin typeface="微軟正黑體"/>
                <a:cs typeface="微軟正黑體"/>
              </a:rPr>
              <a:t>16</a:t>
            </a:r>
            <a:r>
              <a:rPr sz="1600" spc="-30" dirty="0">
                <a:solidFill>
                  <a:srgbClr val="0000FF"/>
                </a:solidFill>
                <a:latin typeface="微軟正黑體"/>
                <a:cs typeface="微軟正黑體"/>
              </a:rPr>
              <a:t>小時</a:t>
            </a:r>
            <a:r>
              <a:rPr sz="1600" spc="-30" dirty="0">
                <a:solidFill>
                  <a:srgbClr val="434343"/>
                </a:solidFill>
                <a:latin typeface="微軟正黑體"/>
                <a:cs typeface="微軟正黑體"/>
              </a:rPr>
              <a:t>以上為“獅級”進程；</a:t>
            </a:r>
            <a:r>
              <a:rPr sz="1600" spc="-30" dirty="0">
                <a:solidFill>
                  <a:srgbClr val="0000FF"/>
                </a:solidFill>
                <a:latin typeface="微軟正黑體"/>
                <a:cs typeface="微軟正黑體"/>
              </a:rPr>
              <a:t>規劃及執行社區服務</a:t>
            </a:r>
            <a:r>
              <a:rPr sz="1600" spc="-10" dirty="0">
                <a:solidFill>
                  <a:srgbClr val="0000FF"/>
                </a:solidFill>
                <a:latin typeface="微軟正黑體"/>
                <a:cs typeface="微軟正黑體"/>
              </a:rPr>
              <a:t>2</a:t>
            </a:r>
            <a:r>
              <a:rPr sz="1600" spc="-30" dirty="0">
                <a:solidFill>
                  <a:srgbClr val="0000FF"/>
                </a:solidFill>
                <a:latin typeface="微軟正黑體"/>
                <a:cs typeface="微軟正黑體"/>
              </a:rPr>
              <a:t>次以上</a:t>
            </a:r>
            <a:r>
              <a:rPr sz="1600" spc="-35" dirty="0">
                <a:solidFill>
                  <a:srgbClr val="434343"/>
                </a:solidFill>
                <a:latin typeface="微軟正黑體"/>
                <a:cs typeface="微軟正黑體"/>
              </a:rPr>
              <a:t>，並</a:t>
            </a:r>
            <a:endParaRPr sz="1600">
              <a:latin typeface="微軟正黑體"/>
              <a:cs typeface="微軟正黑體"/>
            </a:endParaRPr>
          </a:p>
          <a:p>
            <a:pPr marL="387350" marR="26034">
              <a:lnSpc>
                <a:spcPct val="114999"/>
              </a:lnSpc>
            </a:pPr>
            <a:r>
              <a:rPr sz="1600" spc="-30" dirty="0">
                <a:solidFill>
                  <a:srgbClr val="434343"/>
                </a:solidFill>
                <a:latin typeface="微軟正黑體"/>
                <a:cs typeface="微軟正黑體"/>
              </a:rPr>
              <a:t>有完整書面紀錄為”長城級”進程，國花級進程應為社會服務(外部單位)而非團、學校、</a:t>
            </a:r>
            <a:r>
              <a:rPr sz="1600" spc="-25" dirty="0">
                <a:solidFill>
                  <a:srgbClr val="434343"/>
                </a:solidFill>
                <a:latin typeface="微軟正黑體"/>
                <a:cs typeface="微軟正黑體"/>
              </a:rPr>
              <a:t>社區服務。服務之時間至少應達獅級之</a:t>
            </a:r>
            <a:r>
              <a:rPr sz="1600" spc="-10" dirty="0">
                <a:solidFill>
                  <a:srgbClr val="434343"/>
                </a:solidFill>
                <a:latin typeface="微軟正黑體"/>
                <a:cs typeface="微軟正黑體"/>
              </a:rPr>
              <a:t>16</a:t>
            </a:r>
            <a:r>
              <a:rPr sz="1600" spc="-30" dirty="0">
                <a:solidFill>
                  <a:srgbClr val="434343"/>
                </a:solidFill>
                <a:latin typeface="微軟正黑體"/>
                <a:cs typeface="微軟正黑體"/>
              </a:rPr>
              <a:t>小時(得包括事前籌備工作，但應呈現佐證)</a:t>
            </a:r>
            <a:endParaRPr sz="1600">
              <a:latin typeface="微軟正黑體"/>
              <a:cs typeface="微軟正黑體"/>
            </a:endParaRPr>
          </a:p>
          <a:p>
            <a:pPr marL="386080" marR="156845" indent="-374015">
              <a:lnSpc>
                <a:spcPct val="114999"/>
              </a:lnSpc>
              <a:buSzPct val="143750"/>
              <a:buChar char="●"/>
              <a:tabLst>
                <a:tab pos="387350" algn="l"/>
              </a:tabLst>
            </a:pPr>
            <a:r>
              <a:rPr sz="1600" spc="-25" dirty="0">
                <a:solidFill>
                  <a:srgbClr val="434343"/>
                </a:solidFill>
                <a:latin typeface="微軟正黑體"/>
                <a:cs typeface="微軟正黑體"/>
              </a:rPr>
              <a:t>要點：此項之第一個要點在於</a:t>
            </a:r>
            <a:r>
              <a:rPr sz="1600" b="1" spc="-25" dirty="0">
                <a:solidFill>
                  <a:srgbClr val="FF0000"/>
                </a:solidFill>
                <a:latin typeface="微軟正黑體"/>
                <a:cs typeface="微軟正黑體"/>
              </a:rPr>
              <a:t>規劃並研擬</a:t>
            </a:r>
            <a:r>
              <a:rPr sz="1600" spc="-30" dirty="0">
                <a:solidFill>
                  <a:srgbClr val="434343"/>
                </a:solidFill>
                <a:latin typeface="微軟正黑體"/>
                <a:cs typeface="微軟正黑體"/>
              </a:rPr>
              <a:t>，送審表格填寫之內容與佐證資料應能呈現申	請者是</a:t>
            </a:r>
            <a:r>
              <a:rPr sz="1600" b="1" spc="-30" dirty="0">
                <a:solidFill>
                  <a:srgbClr val="FF0000"/>
                </a:solidFill>
                <a:latin typeface="微軟正黑體"/>
                <a:cs typeface="微軟正黑體"/>
              </a:rPr>
              <a:t>實際規劃並研擬社會服務計畫者</a:t>
            </a:r>
            <a:r>
              <a:rPr sz="1600" spc="-30" dirty="0">
                <a:solidFill>
                  <a:srgbClr val="434343"/>
                </a:solidFill>
                <a:latin typeface="微軟正黑體"/>
                <a:cs typeface="微軟正黑體"/>
              </a:rPr>
              <a:t>，包括計畫發想、與受服務單位溝通接洽、規劃</a:t>
            </a:r>
            <a:endParaRPr sz="1600">
              <a:latin typeface="微軟正黑體"/>
              <a:cs typeface="微軟正黑體"/>
            </a:endParaRPr>
          </a:p>
          <a:p>
            <a:pPr marL="387350" marR="155575">
              <a:lnSpc>
                <a:spcPct val="114999"/>
              </a:lnSpc>
              <a:spcBef>
                <a:spcPts val="5"/>
              </a:spcBef>
            </a:pPr>
            <a:r>
              <a:rPr sz="1600" spc="-25" dirty="0">
                <a:solidFill>
                  <a:srgbClr val="434343"/>
                </a:solidFill>
                <a:latin typeface="微軟正黑體"/>
                <a:cs typeface="微軟正黑體"/>
              </a:rPr>
              <a:t>籌備工作。第二個要點在於</a:t>
            </a:r>
            <a:r>
              <a:rPr sz="1600" b="1" spc="-30" dirty="0">
                <a:solidFill>
                  <a:srgbClr val="FF0000"/>
                </a:solidFill>
                <a:latin typeface="微軟正黑體"/>
                <a:cs typeface="微軟正黑體"/>
              </a:rPr>
              <a:t>領導童軍實施</a:t>
            </a:r>
            <a:r>
              <a:rPr sz="1600" spc="-35" dirty="0">
                <a:solidFill>
                  <a:srgbClr val="434343"/>
                </a:solidFill>
                <a:latin typeface="微軟正黑體"/>
                <a:cs typeface="微軟正黑體"/>
              </a:rPr>
              <a:t>，必須能夠呈現是由申請人“領導”而非僅有</a:t>
            </a:r>
            <a:r>
              <a:rPr sz="1600" spc="-30" dirty="0">
                <a:solidFill>
                  <a:srgbClr val="434343"/>
                </a:solidFill>
                <a:latin typeface="微軟正黑體"/>
                <a:cs typeface="微軟正黑體"/>
              </a:rPr>
              <a:t>參與或協助。</a:t>
            </a:r>
            <a:endParaRPr sz="1600">
              <a:latin typeface="微軟正黑體"/>
              <a:cs typeface="微軟正黑體"/>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7062" y="2224532"/>
            <a:ext cx="2159000" cy="665480"/>
          </a:xfrm>
          <a:prstGeom prst="rect">
            <a:avLst/>
          </a:prstGeom>
        </p:spPr>
        <p:txBody>
          <a:bodyPr vert="horz" wrap="square" lIns="0" tIns="12700" rIns="0" bIns="0" rtlCol="0">
            <a:spAutoFit/>
          </a:bodyPr>
          <a:lstStyle/>
          <a:p>
            <a:pPr marL="12700">
              <a:lnSpc>
                <a:spcPct val="100000"/>
              </a:lnSpc>
              <a:spcBef>
                <a:spcPts val="100"/>
              </a:spcBef>
            </a:pPr>
            <a:r>
              <a:rPr sz="4200" spc="-15" dirty="0">
                <a:solidFill>
                  <a:srgbClr val="FFFFFF"/>
                </a:solidFill>
              </a:rPr>
              <a:t>高級童軍</a:t>
            </a:r>
            <a:endParaRPr sz="4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50" y="478282"/>
            <a:ext cx="4483100" cy="436880"/>
          </a:xfrm>
          <a:prstGeom prst="rect">
            <a:avLst/>
          </a:prstGeom>
        </p:spPr>
        <p:txBody>
          <a:bodyPr vert="horz" wrap="square" lIns="0" tIns="12700" rIns="0" bIns="0" rtlCol="0">
            <a:spAutoFit/>
          </a:bodyPr>
          <a:lstStyle/>
          <a:p>
            <a:pPr marL="12700">
              <a:lnSpc>
                <a:spcPct val="100000"/>
              </a:lnSpc>
              <a:spcBef>
                <a:spcPts val="100"/>
              </a:spcBef>
            </a:pPr>
            <a:r>
              <a:rPr spc="-5" dirty="0"/>
              <a:t>尚未取得高級童軍之行義入團</a:t>
            </a:r>
          </a:p>
        </p:txBody>
      </p:sp>
      <p:sp>
        <p:nvSpPr>
          <p:cNvPr id="3" name="object 3"/>
          <p:cNvSpPr txBox="1"/>
          <p:nvPr/>
        </p:nvSpPr>
        <p:spPr>
          <a:xfrm>
            <a:off x="390550" y="1269618"/>
            <a:ext cx="3930650" cy="2972435"/>
          </a:xfrm>
          <a:prstGeom prst="rect">
            <a:avLst/>
          </a:prstGeom>
        </p:spPr>
        <p:txBody>
          <a:bodyPr vert="horz" wrap="square" lIns="0" tIns="12700" rIns="0" bIns="0" rtlCol="0">
            <a:spAutoFit/>
          </a:bodyPr>
          <a:lstStyle/>
          <a:p>
            <a:pPr marL="12700" marR="175895" algn="just">
              <a:lnSpc>
                <a:spcPct val="115100"/>
              </a:lnSpc>
              <a:spcBef>
                <a:spcPts val="100"/>
              </a:spcBef>
            </a:pPr>
            <a:r>
              <a:rPr sz="2100" b="1" u="sng" spc="-5" dirty="0">
                <a:solidFill>
                  <a:srgbClr val="6F2F9F"/>
                </a:solidFill>
                <a:uFill>
                  <a:solidFill>
                    <a:srgbClr val="6F2F9F"/>
                  </a:solidFill>
                </a:uFill>
                <a:latin typeface="微軟正黑體"/>
                <a:cs typeface="微軟正黑體"/>
              </a:rPr>
              <a:t>新加入行義童軍尚未取得高級童</a:t>
            </a:r>
            <a:r>
              <a:rPr sz="2100" b="1" u="sng" spc="525" dirty="0">
                <a:solidFill>
                  <a:srgbClr val="6F2F9F"/>
                </a:solidFill>
                <a:uFill>
                  <a:solidFill>
                    <a:srgbClr val="6F2F9F"/>
                  </a:solidFill>
                </a:uFill>
                <a:latin typeface="微軟正黑體"/>
                <a:cs typeface="微軟正黑體"/>
              </a:rPr>
              <a:t> </a:t>
            </a:r>
            <a:r>
              <a:rPr sz="2100" b="1" u="sng" dirty="0">
                <a:solidFill>
                  <a:srgbClr val="6F2F9F"/>
                </a:solidFill>
                <a:uFill>
                  <a:solidFill>
                    <a:srgbClr val="6F2F9F"/>
                  </a:solidFill>
                </a:uFill>
                <a:latin typeface="微軟正黑體"/>
                <a:cs typeface="微軟正黑體"/>
              </a:rPr>
              <a:t>軍章者，得由所屬童軍團進行 </a:t>
            </a:r>
            <a:r>
              <a:rPr sz="2100" b="1" u="sng" spc="-50" dirty="0">
                <a:solidFill>
                  <a:srgbClr val="6F2F9F"/>
                </a:solidFill>
                <a:uFill>
                  <a:solidFill>
                    <a:srgbClr val="6F2F9F"/>
                  </a:solidFill>
                </a:uFill>
                <a:latin typeface="微軟正黑體"/>
                <a:cs typeface="微軟正黑體"/>
              </a:rPr>
              <a:t>4</a:t>
            </a:r>
            <a:r>
              <a:rPr sz="2100" b="1" u="sng" spc="-15" dirty="0">
                <a:solidFill>
                  <a:srgbClr val="6F2F9F"/>
                </a:solidFill>
                <a:uFill>
                  <a:solidFill>
                    <a:srgbClr val="6F2F9F"/>
                  </a:solidFill>
                </a:uFill>
                <a:latin typeface="微軟正黑體"/>
                <a:cs typeface="微軟正黑體"/>
              </a:rPr>
              <a:t>個月以上之高級童軍進程訓練。</a:t>
            </a:r>
            <a:r>
              <a:rPr sz="2100" b="1" u="sng" dirty="0">
                <a:solidFill>
                  <a:srgbClr val="6F2F9F"/>
                </a:solidFill>
                <a:uFill>
                  <a:solidFill>
                    <a:srgbClr val="6F2F9F"/>
                  </a:solidFill>
                </a:uFill>
                <a:latin typeface="微軟正黑體"/>
                <a:cs typeface="微軟正黑體"/>
              </a:rPr>
              <a:t>經團長考驗</a:t>
            </a:r>
            <a:r>
              <a:rPr sz="2100" u="none" spc="-10" dirty="0">
                <a:solidFill>
                  <a:srgbClr val="434343"/>
                </a:solidFill>
                <a:latin typeface="微軟正黑體"/>
                <a:cs typeface="微軟正黑體"/>
              </a:rPr>
              <a:t>，認其確具高級童軍</a:t>
            </a:r>
            <a:r>
              <a:rPr sz="2100" u="none" spc="-5" dirty="0">
                <a:solidFill>
                  <a:srgbClr val="434343"/>
                </a:solidFill>
                <a:latin typeface="微軟正黑體"/>
                <a:cs typeface="微軟正黑體"/>
              </a:rPr>
              <a:t>精神、領導能力、群體生活、技</a:t>
            </a:r>
            <a:r>
              <a:rPr sz="2100" u="none" spc="-15" dirty="0">
                <a:solidFill>
                  <a:srgbClr val="434343"/>
                </a:solidFill>
                <a:latin typeface="微軟正黑體"/>
                <a:cs typeface="微軟正黑體"/>
              </a:rPr>
              <a:t>能標準者，由所屬童軍團向縣</a:t>
            </a:r>
            <a:endParaRPr sz="2100">
              <a:latin typeface="微軟正黑體"/>
              <a:cs typeface="微軟正黑體"/>
            </a:endParaRPr>
          </a:p>
          <a:p>
            <a:pPr marL="12700" marR="5080">
              <a:lnSpc>
                <a:spcPts val="2900"/>
              </a:lnSpc>
              <a:spcBef>
                <a:spcPts val="100"/>
              </a:spcBef>
            </a:pPr>
            <a:r>
              <a:rPr sz="2100" spc="-15" dirty="0">
                <a:solidFill>
                  <a:srgbClr val="434343"/>
                </a:solidFill>
                <a:latin typeface="微軟正黑體"/>
                <a:cs typeface="微軟正黑體"/>
              </a:rPr>
              <a:t>(市)童軍會辦理高級童軍</a:t>
            </a:r>
            <a:r>
              <a:rPr sz="2100" b="1" u="sng" dirty="0">
                <a:solidFill>
                  <a:srgbClr val="6F2F9F"/>
                </a:solidFill>
                <a:uFill>
                  <a:solidFill>
                    <a:srgbClr val="6F2F9F"/>
                  </a:solidFill>
                </a:uFill>
                <a:latin typeface="微軟正黑體"/>
                <a:cs typeface="微軟正黑體"/>
              </a:rPr>
              <a:t>核備</a:t>
            </a:r>
            <a:r>
              <a:rPr sz="2100" u="none" spc="-25" dirty="0">
                <a:solidFill>
                  <a:srgbClr val="434343"/>
                </a:solidFill>
                <a:latin typeface="微軟正黑體"/>
                <a:cs typeface="微軟正黑體"/>
              </a:rPr>
              <a:t>後，</a:t>
            </a:r>
            <a:r>
              <a:rPr sz="2100" u="none" spc="-10" dirty="0">
                <a:solidFill>
                  <a:srgbClr val="434343"/>
                </a:solidFill>
                <a:latin typeface="微軟正黑體"/>
                <a:cs typeface="微軟正黑體"/>
              </a:rPr>
              <a:t>佩戴高級童軍章。</a:t>
            </a:r>
            <a:endParaRPr sz="2100">
              <a:latin typeface="微軟正黑體"/>
              <a:cs typeface="微軟正黑體"/>
            </a:endParaRPr>
          </a:p>
        </p:txBody>
      </p:sp>
      <p:sp>
        <p:nvSpPr>
          <p:cNvPr id="4" name="object 4"/>
          <p:cNvSpPr txBox="1"/>
          <p:nvPr/>
        </p:nvSpPr>
        <p:spPr>
          <a:xfrm>
            <a:off x="4812029" y="1173607"/>
            <a:ext cx="3813175" cy="3141345"/>
          </a:xfrm>
          <a:prstGeom prst="rect">
            <a:avLst/>
          </a:prstGeom>
        </p:spPr>
        <p:txBody>
          <a:bodyPr vert="horz" wrap="square" lIns="0" tIns="12700" rIns="0" bIns="0" rtlCol="0">
            <a:spAutoFit/>
          </a:bodyPr>
          <a:lstStyle/>
          <a:p>
            <a:pPr marL="352425" marR="5080" indent="-340360" algn="just">
              <a:lnSpc>
                <a:spcPct val="120000"/>
              </a:lnSpc>
              <a:spcBef>
                <a:spcPts val="100"/>
              </a:spcBef>
              <a:buFont typeface="Wingdings"/>
              <a:buChar char=""/>
              <a:tabLst>
                <a:tab pos="353695" algn="l"/>
              </a:tabLst>
            </a:pPr>
            <a:r>
              <a:rPr sz="1800" spc="-5" dirty="0">
                <a:solidFill>
                  <a:srgbClr val="434343"/>
                </a:solidFill>
                <a:latin typeface="微軟正黑體"/>
                <a:cs typeface="微軟正黑體"/>
              </a:rPr>
              <a:t>比照初級童軍先訓練合格後再辦理	登記的模式，新參加行義之童軍可	</a:t>
            </a:r>
            <a:r>
              <a:rPr sz="1800" spc="-10" dirty="0">
                <a:solidFill>
                  <a:srgbClr val="434343"/>
                </a:solidFill>
                <a:latin typeface="微軟正黑體"/>
                <a:cs typeface="微軟正黑體"/>
              </a:rPr>
              <a:t>由行義團進行 </a:t>
            </a:r>
            <a:r>
              <a:rPr sz="1800" dirty="0">
                <a:solidFill>
                  <a:srgbClr val="434343"/>
                </a:solidFill>
                <a:latin typeface="微軟正黑體"/>
                <a:cs typeface="微軟正黑體"/>
              </a:rPr>
              <a:t>4</a:t>
            </a:r>
            <a:r>
              <a:rPr sz="1800" spc="-25" dirty="0">
                <a:solidFill>
                  <a:srgbClr val="434343"/>
                </a:solidFill>
                <a:latin typeface="微軟正黑體"/>
                <a:cs typeface="微軟正黑體"/>
              </a:rPr>
              <a:t> 個月之高級訓練，	</a:t>
            </a:r>
            <a:r>
              <a:rPr sz="1800" spc="-5" dirty="0">
                <a:solidFill>
                  <a:srgbClr val="434343"/>
                </a:solidFill>
                <a:latin typeface="微軟正黑體"/>
                <a:cs typeface="微軟正黑體"/>
              </a:rPr>
              <a:t>經團長考驗合格後得由團長授予高	級童軍並辦理登記入團。</a:t>
            </a:r>
            <a:endParaRPr sz="1800">
              <a:latin typeface="微軟正黑體"/>
              <a:cs typeface="微軟正黑體"/>
            </a:endParaRPr>
          </a:p>
          <a:p>
            <a:pPr marL="353695" indent="-340995" algn="just">
              <a:lnSpc>
                <a:spcPct val="100000"/>
              </a:lnSpc>
              <a:spcBef>
                <a:spcPts val="1030"/>
              </a:spcBef>
              <a:buFont typeface="Wingdings"/>
              <a:buChar char=""/>
              <a:tabLst>
                <a:tab pos="353695" algn="l"/>
              </a:tabLst>
            </a:pPr>
            <a:r>
              <a:rPr sz="1800" spc="-15" dirty="0">
                <a:solidFill>
                  <a:srgbClr val="434343"/>
                </a:solidFill>
                <a:latin typeface="微軟正黑體"/>
                <a:cs typeface="微軟正黑體"/>
              </a:rPr>
              <a:t>請各縣市童軍會協助，不限制只能</a:t>
            </a:r>
            <a:endParaRPr sz="1800">
              <a:latin typeface="微軟正黑體"/>
              <a:cs typeface="微軟正黑體"/>
            </a:endParaRPr>
          </a:p>
          <a:p>
            <a:pPr marL="353695">
              <a:lnSpc>
                <a:spcPct val="100000"/>
              </a:lnSpc>
              <a:spcBef>
                <a:spcPts val="434"/>
              </a:spcBef>
            </a:pPr>
            <a:r>
              <a:rPr sz="1800" spc="-5" dirty="0">
                <a:solidFill>
                  <a:srgbClr val="434343"/>
                </a:solidFill>
                <a:latin typeface="微軟正黑體"/>
                <a:cs typeface="微軟正黑體"/>
              </a:rPr>
              <a:t>在特定期間內辦理三項登記。</a:t>
            </a:r>
            <a:endParaRPr sz="1800">
              <a:latin typeface="微軟正黑體"/>
              <a:cs typeface="微軟正黑體"/>
            </a:endParaRPr>
          </a:p>
          <a:p>
            <a:pPr marL="353695" indent="-340995">
              <a:lnSpc>
                <a:spcPct val="100000"/>
              </a:lnSpc>
              <a:spcBef>
                <a:spcPts val="1030"/>
              </a:spcBef>
              <a:buFont typeface="Wingdings"/>
              <a:buChar char=""/>
              <a:tabLst>
                <a:tab pos="353695" algn="l"/>
              </a:tabLst>
            </a:pPr>
            <a:r>
              <a:rPr sz="1800" spc="-5" dirty="0">
                <a:solidFill>
                  <a:srgbClr val="434343"/>
                </a:solidFill>
                <a:latin typeface="微軟正黑體"/>
                <a:cs typeface="微軟正黑體"/>
              </a:rPr>
              <a:t>最遲應於核備高級時完成當年度三</a:t>
            </a:r>
            <a:endParaRPr sz="1800">
              <a:latin typeface="微軟正黑體"/>
              <a:cs typeface="微軟正黑體"/>
            </a:endParaRPr>
          </a:p>
          <a:p>
            <a:pPr marL="353695">
              <a:lnSpc>
                <a:spcPct val="100000"/>
              </a:lnSpc>
              <a:spcBef>
                <a:spcPts val="434"/>
              </a:spcBef>
            </a:pPr>
            <a:r>
              <a:rPr sz="1800" spc="-20" dirty="0">
                <a:solidFill>
                  <a:srgbClr val="434343"/>
                </a:solidFill>
                <a:latin typeface="微軟正黑體"/>
                <a:cs typeface="微軟正黑體"/>
              </a:rPr>
              <a:t>項登記。</a:t>
            </a:r>
            <a:endParaRPr sz="1800">
              <a:latin typeface="微軟正黑體"/>
              <a:cs typeface="微軟正黑體"/>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7062" y="2224532"/>
            <a:ext cx="2159000" cy="665480"/>
          </a:xfrm>
          <a:prstGeom prst="rect">
            <a:avLst/>
          </a:prstGeom>
        </p:spPr>
        <p:txBody>
          <a:bodyPr vert="horz" wrap="square" lIns="0" tIns="12700" rIns="0" bIns="0" rtlCol="0">
            <a:spAutoFit/>
          </a:bodyPr>
          <a:lstStyle/>
          <a:p>
            <a:pPr marL="12700">
              <a:lnSpc>
                <a:spcPct val="100000"/>
              </a:lnSpc>
              <a:spcBef>
                <a:spcPts val="100"/>
              </a:spcBef>
            </a:pPr>
            <a:r>
              <a:rPr sz="4200" spc="-15" dirty="0">
                <a:solidFill>
                  <a:srgbClr val="FFFFFF"/>
                </a:solidFill>
              </a:rPr>
              <a:t>獅級童軍</a:t>
            </a:r>
            <a:endParaRPr sz="42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1941</Words>
  <Application>Microsoft Office PowerPoint</Application>
  <PresentationFormat>如螢幕大小 (16:9)</PresentationFormat>
  <Paragraphs>323</Paragraphs>
  <Slides>62</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62</vt:i4>
      </vt:variant>
    </vt:vector>
  </HeadingPairs>
  <TitlesOfParts>
    <vt:vector size="68" baseType="lpstr">
      <vt:lpstr>Malgun Gothic</vt:lpstr>
      <vt:lpstr>微軟正黑體</vt:lpstr>
      <vt:lpstr>Calibri</vt:lpstr>
      <vt:lpstr>Times New Roman</vt:lpstr>
      <vt:lpstr>Wingdings</vt:lpstr>
      <vt:lpstr>Office Theme</vt:lpstr>
      <vt:lpstr>PowerPoint 簡報</vt:lpstr>
      <vt:lpstr>新進程標準已實施，110年版進程可延用至112年6月30日</vt:lpstr>
      <vt:lpstr>最新進程標準下載處</vt:lpstr>
      <vt:lpstr>最新進程標準下載處</vt:lpstr>
      <vt:lpstr>最新進程標準下載處</vt:lpstr>
      <vt:lpstr>童軍、行義童軍進程</vt:lpstr>
      <vt:lpstr>高級童軍</vt:lpstr>
      <vt:lpstr>尚未取得高級童軍之行義入團</vt:lpstr>
      <vt:lpstr>獅級童軍</vt:lpstr>
      <vt:lpstr>獅級童軍</vt:lpstr>
      <vt:lpstr>獅級童軍合格標準(1/2)</vt:lpstr>
      <vt:lpstr>獅級童軍合格標準(2/2)</vt:lpstr>
      <vt:lpstr>擔任團內工作(修改)</vt:lpstr>
      <vt:lpstr>指導童軍晉升中級</vt:lpstr>
      <vt:lpstr>露營經驗(修改)</vt:lpstr>
      <vt:lpstr>社區服務(修改)</vt:lpstr>
      <vt:lpstr>長城級童軍</vt:lpstr>
      <vt:lpstr>長城級童軍</vt:lpstr>
      <vt:lpstr>長城級童軍合格標準(1/2)</vt:lpstr>
      <vt:lpstr>長城級童軍合格標準(2/2)</vt:lpstr>
      <vt:lpstr>擔任團內工作</vt:lpstr>
      <vt:lpstr>指導童軍晉升高級</vt:lpstr>
      <vt:lpstr>領導小隊旅行</vt:lpstr>
      <vt:lpstr>取得專科章11 種以上</vt:lpstr>
      <vt:lpstr>國花級童軍</vt:lpstr>
      <vt:lpstr>國花級童軍</vt:lpstr>
      <vt:lpstr>國花級童軍合格標準(1/3)</vt:lpstr>
      <vt:lpstr>國花級童軍合格標準(2/3)</vt:lpstr>
      <vt:lpstr>國花級童軍合格標準(3/3)</vt:lpstr>
      <vt:lpstr>縣市童軍會活動服務</vt:lpstr>
      <vt:lpstr>資料送總會核定</vt:lpstr>
      <vt:lpstr>社會服務計畫</vt:lpstr>
      <vt:lpstr>全數刪除之「說明」舊條文</vt:lpstr>
      <vt:lpstr>全數刪除之「說明」舊條文</vt:lpstr>
      <vt:lpstr>國花級申請表格附件說明</vt:lpstr>
      <vt:lpstr>國花級申請表格下載處</vt:lpstr>
      <vt:lpstr>國花級申請表格下載處</vt:lpstr>
      <vt:lpstr>附件一：童軍服務時數</vt:lpstr>
      <vt:lpstr>附件二：專科章指導紀錄</vt:lpstr>
      <vt:lpstr>附件三：童軍技能指導紀錄</vt:lpstr>
      <vt:lpstr>附件四：露營活動紀錄(1)、(2)</vt:lpstr>
      <vt:lpstr>附件四：露營活動紀錄(1)、(2)</vt:lpstr>
      <vt:lpstr>附件五：社會服務計畫(計畫書)</vt:lpstr>
      <vt:lpstr>附件五：社會服務計畫(服務成果)</vt:lpstr>
      <vt:lpstr>附件五：社會服務計畫(服務成果)</vt:lpstr>
      <vt:lpstr>申請表格填寫原則</vt:lpstr>
      <vt:lpstr>中華民國童軍國花級童軍資格審查作業要點</vt:lpstr>
      <vt:lpstr>中華民國童軍國花級童軍資格審查作業要點</vt:lpstr>
      <vt:lpstr>中華民國童軍國花級童軍資格審查作業要點</vt:lpstr>
      <vt:lpstr>國花級每年收件六次</vt:lpstr>
      <vt:lpstr>國花級審查範圍自長城級核准後</vt:lpstr>
      <vt:lpstr>各團國花級申請作業注意事項</vt:lpstr>
      <vt:lpstr>各團國花級申請作業注意事項</vt:lpstr>
      <vt:lpstr>審查說明</vt:lpstr>
      <vt:lpstr>審查說明</vt:lpstr>
      <vt:lpstr>要點說明</vt:lpstr>
      <vt:lpstr>童軍服務工作</vt:lpstr>
      <vt:lpstr>童軍露營與長途旅行</vt:lpstr>
      <vt:lpstr>社區與社會服務</vt:lpstr>
      <vt:lpstr>隨進程循序漸進</vt:lpstr>
      <vt:lpstr>常見不符合樣態-1</vt:lpstr>
      <vt:lpstr>常見不符合樣態-2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童軍、行義童軍訓練進程修訂說明</dc:title>
  <dc:creator>Jeff Hsu</dc:creator>
  <cp:lastModifiedBy>user</cp:lastModifiedBy>
  <cp:revision>1</cp:revision>
  <dcterms:created xsi:type="dcterms:W3CDTF">2024-09-30T06:06:55Z</dcterms:created>
  <dcterms:modified xsi:type="dcterms:W3CDTF">2024-09-30T06:38:56Z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2023-12-22T00:00:00Z</vt:filetime>
  </property>
  <property fmtid="{D5CDD505-2E9C-101B-9397-08002B2CF9AE}" pid="3" name="Creator">
    <vt:lpwstr>Microsoft® PowerPoint® 2019</vt:lpwstr>
  </property>
  <property fmtid="{D5CDD505-2E9C-101B-9397-08002B2CF9AE}" pid="4" name="LastSaved">
    <vt:filetime>2024-09-30T00:00:00Z</vt:filetime>
  </property>
  <property fmtid="{D5CDD505-2E9C-101B-9397-08002B2CF9AE}" pid="5" name="Producer">
    <vt:lpwstr>Microsoft® PowerPoint® 2019</vt:lpwstr>
  </property>
</Properties>
</file>