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19" r:id="rId3"/>
    <p:sldId id="339" r:id="rId4"/>
    <p:sldId id="340" r:id="rId5"/>
    <p:sldId id="283" r:id="rId6"/>
    <p:sldId id="287" r:id="rId7"/>
    <p:sldId id="309" r:id="rId8"/>
    <p:sldId id="311" r:id="rId9"/>
    <p:sldId id="332" r:id="rId10"/>
  </p:sldIdLst>
  <p:sldSz cx="9144000" cy="5143500" type="screen16x9"/>
  <p:notesSz cx="6797675" cy="9926638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5B"/>
    <a:srgbClr val="CDDEAD"/>
    <a:srgbClr val="5F8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97" y="6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36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52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19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57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3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.org.tw/autopage/31/132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.org.tw/autopage/70/4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243550" y="1853701"/>
            <a:ext cx="66104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500" b="1" dirty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稚齡及幼童軍</a:t>
            </a:r>
            <a:endParaRPr lang="en-US" altLang="zh-TW" sz="5500" b="1" dirty="0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500" b="1" dirty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進程與技能章</a:t>
            </a:r>
            <a:endParaRPr lang="zh-CN" altLang="en-US" sz="5500" b="1" dirty="0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765976" y="1103238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077721"/>
            <a:ext cx="3612049" cy="459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3492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1936697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368914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339096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01027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B81DA1D-89F7-4C63-BC39-04E20A3FC3BD}"/>
              </a:ext>
            </a:extLst>
          </p:cNvPr>
          <p:cNvSpPr txBox="1">
            <a:spLocks/>
          </p:cNvSpPr>
          <p:nvPr/>
        </p:nvSpPr>
        <p:spPr>
          <a:xfrm>
            <a:off x="946728" y="899391"/>
            <a:ext cx="74670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l"/>
            </a:pPr>
            <a:endParaRPr lang="en-US" altLang="zh-TW" sz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進程</a:t>
            </a:r>
            <a:r>
              <a:rPr lang="zh-TW" altLang="en-US" sz="3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技能章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3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是童軍運動中用來促進培養榮譽感、責任心及多元興趣的工具。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32C876-22FB-462D-A561-A454416CC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4" y="3516028"/>
            <a:ext cx="1055621" cy="144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088A428-7C70-43A8-A7C1-34F51079B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61" y="3516028"/>
            <a:ext cx="105562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29FB1-AA51-46BD-9A47-30CF79941D7F}"/>
              </a:ext>
            </a:extLst>
          </p:cNvPr>
          <p:cNvSpPr txBox="1">
            <a:spLocks/>
          </p:cNvSpPr>
          <p:nvPr/>
        </p:nvSpPr>
        <p:spPr>
          <a:xfrm>
            <a:off x="1968038" y="939338"/>
            <a:ext cx="5640705" cy="73125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性質與目的不同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14D400-CCA3-41F8-9FF4-A3E78F665B6C}"/>
              </a:ext>
            </a:extLst>
          </p:cNvPr>
          <p:cNvSpPr txBox="1">
            <a:spLocks/>
          </p:cNvSpPr>
          <p:nvPr/>
        </p:nvSpPr>
        <p:spPr>
          <a:xfrm>
            <a:off x="1968038" y="1778607"/>
            <a:ext cx="5640705" cy="1836204"/>
          </a:xfrm>
          <a:prstGeom prst="rect">
            <a:avLst/>
          </a:prstGeom>
        </p:spPr>
        <p:txBody>
          <a:bodyPr vert="horz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進程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是有計畫的</a:t>
            </a: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訓練與鼓勵</a:t>
            </a:r>
            <a:endParaRPr lang="en-US" altLang="zh-TW" sz="33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3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技能章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是孩子的</a:t>
            </a: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自我挑戰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id="{0D00421A-979B-4A48-B373-C427E84D2D58}"/>
              </a:ext>
            </a:extLst>
          </p:cNvPr>
          <p:cNvSpPr txBox="1">
            <a:spLocks/>
          </p:cNvSpPr>
          <p:nvPr/>
        </p:nvSpPr>
        <p:spPr>
          <a:xfrm>
            <a:off x="1971506" y="3614810"/>
            <a:ext cx="5640705" cy="7560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600"/>
              </a:spcBef>
            </a:pP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進程與技能章性質與目的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不應混淆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5319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3ACFF-321B-4B60-B9E7-9AD9C26BB134}"/>
              </a:ext>
            </a:extLst>
          </p:cNvPr>
          <p:cNvSpPr txBox="1">
            <a:spLocks/>
          </p:cNvSpPr>
          <p:nvPr/>
        </p:nvSpPr>
        <p:spPr>
          <a:xfrm>
            <a:off x="1954183" y="918556"/>
            <a:ext cx="5640705" cy="731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運用時機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4BB888-4E83-4501-B346-C3B9185425A8}"/>
              </a:ext>
            </a:extLst>
          </p:cNvPr>
          <p:cNvSpPr txBox="1">
            <a:spLocks/>
          </p:cNvSpPr>
          <p:nvPr/>
        </p:nvSpPr>
        <p:spPr>
          <a:xfrm>
            <a:off x="1954183" y="1757825"/>
            <a:ext cx="6247708" cy="183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ts val="6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02" indent="-130302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752" indent="-123444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202" indent="-123444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4652" indent="-130302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0302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4984" indent="-123444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6434" indent="-123444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44168" indent="-123444" algn="l" defTabSz="685800" rtl="0" eaLnBrk="1" latinLnBrk="0" hangingPunct="1">
              <a:spcBef>
                <a:spcPts val="225"/>
              </a:spcBef>
              <a:buClr>
                <a:schemeClr val="accent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進程訓練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團集會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重要主軸</a:t>
            </a:r>
            <a:endParaRPr kumimoji="0" lang="en-US" altLang="zh-TW" sz="3300" b="1" i="0" u="none" strike="noStrike" kern="1200" cap="none" spc="0" normalizeH="0" baseline="0" noProof="0" dirty="0">
              <a:ln>
                <a:noFill/>
              </a:ln>
              <a:solidFill>
                <a:srgbClr val="F96A1B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技能章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團集會、家庭與學校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96A1B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皆宜</a:t>
            </a:r>
          </a:p>
        </p:txBody>
      </p:sp>
      <p:sp>
        <p:nvSpPr>
          <p:cNvPr id="4" name="直排文字版面配置區 2">
            <a:extLst>
              <a:ext uri="{FF2B5EF4-FFF2-40B4-BE49-F238E27FC236}">
                <a16:creationId xmlns:a16="http://schemas.microsoft.com/office/drawing/2014/main" id="{1E00CC87-0F8D-41BA-AC3A-E9DD0B29C20F}"/>
              </a:ext>
            </a:extLst>
          </p:cNvPr>
          <p:cNvSpPr txBox="1">
            <a:spLocks/>
          </p:cNvSpPr>
          <p:nvPr/>
        </p:nvSpPr>
        <p:spPr>
          <a:xfrm>
            <a:off x="1957651" y="3594028"/>
            <a:ext cx="5640705" cy="7560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600"/>
              </a:spcBef>
            </a:pP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進程的認可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應該是團裡的服務員</a:t>
            </a:r>
            <a:endParaRPr lang="en-US" altLang="zh-TW" sz="2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600"/>
              </a:spcBef>
            </a:pP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技能章的認可</a:t>
            </a:r>
            <a:r>
              <a:rPr lang="zh-TW" altLang="en-US" sz="2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可以是服務員、家長或師長</a:t>
            </a:r>
          </a:p>
        </p:txBody>
      </p:sp>
    </p:spTree>
    <p:extLst>
      <p:ext uri="{BB962C8B-B14F-4D97-AF65-F5344CB8AC3E}">
        <p14:creationId xmlns:p14="http://schemas.microsoft.com/office/powerpoint/2010/main" val="414787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isj--096qOMhnPDnLitDGELRkx6wlWE7aw3vfKGLtKMEe7XZoT6TUrsQ7tXa8zzaaM7t5nczcz1BEvJKMRP3PBot93D_S45lYchU6Zya_Yn0Gzxr2rUqfPV_Tj8l6mpMJxmP7qZwJwd5LAPNqys=s2048">
            <a:hlinkClick r:id="rId3"/>
            <a:extLst>
              <a:ext uri="{FF2B5EF4-FFF2-40B4-BE49-F238E27FC236}">
                <a16:creationId xmlns:a16="http://schemas.microsoft.com/office/drawing/2014/main" id="{073CBAFD-E18D-4557-A497-62F0FF51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8" y="1117223"/>
            <a:ext cx="7743825" cy="37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3CA5EE0-2C38-402C-8BAE-CD3107E49944}"/>
              </a:ext>
            </a:extLst>
          </p:cNvPr>
          <p:cNvSpPr/>
          <p:nvPr/>
        </p:nvSpPr>
        <p:spPr>
          <a:xfrm>
            <a:off x="769158" y="594003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最新活動進程、技能章合格標準下載處</a:t>
            </a:r>
            <a:r>
              <a:rPr lang="en-US" altLang="zh-TW" sz="2800" b="1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spc="3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989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3CA5EE0-2C38-402C-8BAE-CD3107E49944}"/>
              </a:ext>
            </a:extLst>
          </p:cNvPr>
          <p:cNvSpPr/>
          <p:nvPr/>
        </p:nvSpPr>
        <p:spPr>
          <a:xfrm>
            <a:off x="769158" y="594003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最新活動進程、技能章合格標準下載處</a:t>
            </a:r>
            <a:r>
              <a:rPr lang="en-US" altLang="zh-TW" sz="2800" b="1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spc="3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D9DB34DE-257A-45F6-BFB6-F9D5A5DC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5" y="1178514"/>
            <a:ext cx="8115300" cy="380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1C1D9-425D-49F4-8DDD-5B65894810A2}"/>
              </a:ext>
            </a:extLst>
          </p:cNvPr>
          <p:cNvSpPr txBox="1">
            <a:spLocks/>
          </p:cNvSpPr>
          <p:nvPr/>
        </p:nvSpPr>
        <p:spPr>
          <a:xfrm>
            <a:off x="2282190" y="373698"/>
            <a:ext cx="4579620" cy="84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C8512-556B-428C-B3EA-9A9D83D83E4D}"/>
              </a:ext>
            </a:extLst>
          </p:cNvPr>
          <p:cNvSpPr txBox="1">
            <a:spLocks/>
          </p:cNvSpPr>
          <p:nvPr/>
        </p:nvSpPr>
        <p:spPr>
          <a:xfrm>
            <a:off x="906780" y="1371600"/>
            <a:ext cx="762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ea1Cht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每次團集會安排一、二個進程或技能項目做為主題，在活動中完成進程及技能。</a:t>
            </a:r>
          </a:p>
          <a:p>
            <a:pPr marL="514350" indent="-514350">
              <a:buFont typeface="+mj-lt"/>
              <a:buAutoNum type="ea1ChtPeriod"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項目選擇要考慮級別與個別差異，同時要有一致的標準。</a:t>
            </a:r>
          </a:p>
          <a:p>
            <a:pPr marL="514350" indent="-514350">
              <a:buFont typeface="+mj-lt"/>
              <a:buAutoNum type="ea1Cht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項目選擇可安排在兩個不同活動中，讓其有複習機會。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ea1ChtPeriod"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盡量於遊戲、活動中，完成各項進程或技能認可。不要為了晉級而做考驗。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13C567F-8017-F6DA-28FD-155FE64BC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" y="3749039"/>
            <a:ext cx="907150" cy="12374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7EFC66F-E428-E948-6030-CE979F794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74" y="3749040"/>
            <a:ext cx="907150" cy="12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631136-DC51-46DE-AA08-417523A5F0D3}"/>
              </a:ext>
            </a:extLst>
          </p:cNvPr>
          <p:cNvSpPr txBox="1">
            <a:spLocks/>
          </p:cNvSpPr>
          <p:nvPr/>
        </p:nvSpPr>
        <p:spPr>
          <a:xfrm>
            <a:off x="861060" y="1129145"/>
            <a:ext cx="7627620" cy="338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各項認可應視稚齡童軍、幼童軍個別差異彈性調整其難度，萬不可以成年人之眼光判斷。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仍應維持標準不能太寬鬆，要鼓勵稚齡童軍、幼童軍努力去做，爭取晉級榮譽。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服務員應利用各種管道，讓家長瞭解認可的意義與技巧，並協助之。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要使孩子經常保持愉快，不能因認可的不當而減低其參與活動的興趣。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ea1ChtPeriod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B207809-166F-8E07-7542-E5D8D9D9C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" y="3749039"/>
            <a:ext cx="907150" cy="12374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BE7138-AC53-1688-187A-ED706B0D4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74" y="3749040"/>
            <a:ext cx="907150" cy="1237467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FAAEAA9F-C5AC-404B-B280-D26CDF2EEC22}"/>
              </a:ext>
            </a:extLst>
          </p:cNvPr>
          <p:cNvSpPr txBox="1">
            <a:spLocks/>
          </p:cNvSpPr>
          <p:nvPr/>
        </p:nvSpPr>
        <p:spPr>
          <a:xfrm>
            <a:off x="2282190" y="158952"/>
            <a:ext cx="4579620" cy="84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042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959522E-90F1-7AEE-91BB-579DE2CA4C6F}"/>
              </a:ext>
            </a:extLst>
          </p:cNvPr>
          <p:cNvSpPr txBox="1">
            <a:spLocks/>
          </p:cNvSpPr>
          <p:nvPr/>
        </p:nvSpPr>
        <p:spPr>
          <a:xfrm>
            <a:off x="1243011" y="1250156"/>
            <a:ext cx="6716425" cy="4525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與技能章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必須有計劃地安排在團集會裡，讓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在活動中得到進步，完成晉級。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23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321</Words>
  <Application>Microsoft Office PowerPoint</Application>
  <PresentationFormat>如螢幕大小 (16:9)</PresentationFormat>
  <Paragraphs>35</Paragraphs>
  <Slides>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幼圆</vt:lpstr>
      <vt:lpstr>微軟正黑體</vt:lpstr>
      <vt:lpstr>Arial</vt:lpstr>
      <vt:lpstr>Calibri</vt:lpstr>
      <vt:lpstr>Calibri Light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ei</dc:creator>
  <dc:description>http://www.ypppt.com/</dc:description>
  <cp:lastModifiedBy>user</cp:lastModifiedBy>
  <cp:revision>402</cp:revision>
  <cp:lastPrinted>2023-03-15T03:06:13Z</cp:lastPrinted>
  <dcterms:created xsi:type="dcterms:W3CDTF">2017-07-29T07:38:32Z</dcterms:created>
  <dcterms:modified xsi:type="dcterms:W3CDTF">2024-11-05T04:49:43Z</dcterms:modified>
</cp:coreProperties>
</file>